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4"/>
    <p:sldMasterId id="2147483671" r:id="rId5"/>
  </p:sldMasterIdLst>
  <p:notesMasterIdLst>
    <p:notesMasterId r:id="rId2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27e1ef794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627e1ef794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a0078ab27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a0078ab27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9fa7f8089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9fa7f8089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a0078ab27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a0078ab27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0078ab27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a0078ab27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9fa31c719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9fa31c719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Impact on Vulnerability: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Civilian victims faced disruptions affecting physical conditions and social vulnerability.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Marginalized people of various nationalities (Filipinos, Chinese, Vietnamese, Koreans, Thais) affected.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Concept of Vulnerability: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Originated from early works on famine and food security in the eighties.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Significance in multidisciplinary thought as global disasters persist.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Encompasses external exposure, internal dimensions, and active roles in developing coping strategies.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Critical Factors in Social Vulnerability: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Historical context, ethno-cultural traits, minority status, immigration standing, age, gender, and education intensify vulnerability.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Marginalization of Thai Migrant Women: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Three dimensions: legal, social, and economic.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Victims of ethnic image perpetuated by international tourism industry.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Negative Perceptions and Marginalization: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Thai women face unfavorable perceptions tied to ethnicity and gender.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Marginalization exacerbated by international tourism sector.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Conclusion: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Vulnerability is a multidimensional concept influenced by historical, social, economic, and cultural factors.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Holistic understanding crucial for effective disaster resilience and migrant support strategies.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62d3143a5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62d3143a5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Impact on Vulnerability: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Civilian victims faced disruptions affecting physical conditions and social vulnerability.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Marginalized people of various nationalities (Filipinos, Chinese, Vietnamese, Koreans, Thais) affected.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Concept of Vulnerability: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Originated from early works on famine and food security in the eighties.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Significance in multidisciplinary thought as global disasters persist.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Encompasses external exposure, internal dimensions, and active roles in developing coping strategies.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Critical Factors in Social Vulnerability: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Historical context, ethno-cultural traits, minority status, immigration standing, age, gender, and education intensify vulnerability.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Marginalization of Thai Migrant Women: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Three dimensions: legal, social, and economic.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Victims of ethnic image perpetuated by international tourism industry.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Negative Perceptions and Marginalization: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Thai women face unfavorable perceptions tied to ethnicity and gender.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Marginalization exacerbated by international tourism sector.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Conclusion: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Vulnerability is a multidimensional concept influenced by historical, social, economic, and cultural factors.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Holistic understanding crucial for effective disaster resilience and migrant support strategies.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9fa7f8089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9fa7f8089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a0a4b7d2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a0a4b7d2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a0a4b7d2f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a0a4b7d2f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a23673764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a23673764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28bdde3ea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628bdde3ea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28bdde3ea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628bdde3ea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28bdde3ea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28bdde3ea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a2528a817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a2528a817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628bdde3ea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628bdde3ea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a0d64ecd74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a0d64ecd74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a0d64ecd74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a0d64ecd74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a0078ab27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a0078ab27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ctrTitle"/>
          </p:nvPr>
        </p:nvSpPr>
        <p:spPr>
          <a:xfrm>
            <a:off x="1282446" y="740664"/>
            <a:ext cx="6288786" cy="231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"/>
          </p:nvPr>
        </p:nvSpPr>
        <p:spPr>
          <a:xfrm>
            <a:off x="2179130" y="3360421"/>
            <a:ext cx="4495419" cy="87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venir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17" name="Google Shape;117;p14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rgbClr val="E0D7D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"/>
          </p:nvPr>
        </p:nvSpPr>
        <p:spPr>
          <a:xfrm>
            <a:off x="802386" y="1405890"/>
            <a:ext cx="7225508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802386" y="1282304"/>
            <a:ext cx="7073108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802386" y="3442097"/>
            <a:ext cx="7073108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29" name="Google Shape;129;p16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802386" y="1369219"/>
            <a:ext cx="3513043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2"/>
          </p:nvPr>
        </p:nvSpPr>
        <p:spPr>
          <a:xfrm>
            <a:off x="4514851" y="1369219"/>
            <a:ext cx="351304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6" name="Google Shape;136;p17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42494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654099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 b="1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venir"/>
              <a:buNone/>
              <a:defRPr sz="1200" b="1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142" name="Google Shape;142;p18"/>
          <p:cNvSpPr txBox="1">
            <a:spLocks noGrp="1"/>
          </p:cNvSpPr>
          <p:nvPr>
            <p:ph type="body" idx="2"/>
          </p:nvPr>
        </p:nvSpPr>
        <p:spPr>
          <a:xfrm>
            <a:off x="629840" y="1882974"/>
            <a:ext cx="365410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None/>
              <a:defRPr b="1"/>
            </a:lvl2pPr>
            <a:lvl3pPr marL="1371600" lvl="2" indent="-30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b="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3"/>
          </p:nvPr>
        </p:nvSpPr>
        <p:spPr>
          <a:xfrm>
            <a:off x="4417357" y="1260872"/>
            <a:ext cx="363743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 b="1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venir"/>
              <a:buNone/>
              <a:defRPr sz="1200" b="1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4"/>
          </p:nvPr>
        </p:nvSpPr>
        <p:spPr>
          <a:xfrm>
            <a:off x="4417358" y="1878806"/>
            <a:ext cx="365410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None/>
              <a:defRPr b="1"/>
            </a:lvl2pPr>
            <a:lvl3pPr marL="1371600" lvl="2" indent="-30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b="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1"/>
          </p:nvPr>
        </p:nvSpPr>
        <p:spPr>
          <a:xfrm>
            <a:off x="3887391" y="342901"/>
            <a:ext cx="4239115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Avenir"/>
              <a:buNone/>
              <a:defRPr sz="2100" b="1"/>
            </a:lvl2pPr>
            <a:lvl3pPr marL="1371600" lvl="2" indent="-3429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 b="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/>
            </a:lvl4pPr>
            <a:lvl5pPr marL="2286000" lvl="4" indent="-32385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venir"/>
              <a:buNone/>
              <a:defRPr sz="1100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Font typeface="Avenir"/>
              <a:buNone/>
              <a:defRPr sz="800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 dirty="0"/>
          </a:p>
        </p:txBody>
      </p:sp>
      <p:sp>
        <p:nvSpPr>
          <p:cNvPr id="161" name="Google Shape;161;p21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venir"/>
              <a:buNone/>
              <a:defRPr sz="1100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Font typeface="Avenir"/>
              <a:buNone/>
              <a:defRPr sz="800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 dirty="0"/>
          </a:p>
        </p:txBody>
      </p:sp>
      <p:sp>
        <p:nvSpPr>
          <p:cNvPr id="168" name="Google Shape;168;p22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 rot="5400000">
            <a:off x="2783388" y="-575112"/>
            <a:ext cx="3263503" cy="722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4" name="Google Shape;174;p23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0" name="Google Shape;180;p24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52" name="Google Shape;52;p13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2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endParaRPr>
            </a:p>
          </p:txBody>
        </p:sp>
      </p:grpSp>
      <p:sp>
        <p:nvSpPr>
          <p:cNvPr id="109" name="Google Shape;109;p13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body" idx="1"/>
          </p:nvPr>
        </p:nvSpPr>
        <p:spPr>
          <a:xfrm>
            <a:off x="802386" y="1405890"/>
            <a:ext cx="7225508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238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2B2A7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2B2A7"/>
              </a:buClr>
              <a:buSzPts val="1400"/>
              <a:buFont typeface="Avenir"/>
              <a:buNone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2B2A7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2B2A7"/>
              </a:buClr>
              <a:buSzPts val="1100"/>
              <a:buFont typeface="Avenir"/>
              <a:buNone/>
              <a:defRPr sz="11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2B2A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11" name="Google Shape;111;p13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en-US"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ftr" idx="11"/>
          </p:nvPr>
        </p:nvSpPr>
        <p:spPr>
          <a:xfrm rot="5400000">
            <a:off x="-1316153" y="1569899"/>
            <a:ext cx="3118104" cy="3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en-US" dirty="0"/>
          </a:p>
        </p:txBody>
      </p:sp>
      <p:sp>
        <p:nvSpPr>
          <p:cNvPr id="113" name="Google Shape;113;p13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74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flickr.com/photos/dugspr/5573293268/in/photostrea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Times New Roman" panose="02020603050405020304" pitchFamily="18" charset="0"/>
              <a:ea typeface="Avenir"/>
              <a:cs typeface="Times New Roman" panose="02020603050405020304" pitchFamily="18" charset="0"/>
              <a:sym typeface="Avenir"/>
            </a:endParaRPr>
          </a:p>
        </p:txBody>
      </p:sp>
      <p:pic>
        <p:nvPicPr>
          <p:cNvPr id="188" name="Google Shape;188;p25" descr="A boat lying on the side of a hi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2108"/>
          <a:stretch/>
        </p:blipFill>
        <p:spPr>
          <a:xfrm>
            <a:off x="15" y="-17"/>
            <a:ext cx="9143983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/>
          <p:nvPr/>
        </p:nvSpPr>
        <p:spPr>
          <a:xfrm>
            <a:off x="0" y="0"/>
            <a:ext cx="9143986" cy="3160059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Times New Roman" panose="02020603050405020304" pitchFamily="18" charset="0"/>
              <a:ea typeface="Avenir"/>
              <a:cs typeface="Times New Roman" panose="02020603050405020304" pitchFamily="18" charset="0"/>
              <a:sym typeface="Avenir"/>
            </a:endParaRPr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1"/>
          </p:nvPr>
        </p:nvSpPr>
        <p:spPr>
          <a:xfrm>
            <a:off x="1418688" y="248100"/>
            <a:ext cx="63066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7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TRIPLE DISASTER OF TOHOKU EARTHQUAKE, TSUNAMI, AND FUKUSHIMA REACTOR FAILURE MARCH 2011</a:t>
            </a:r>
            <a:endParaRPr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7174470" y="4993459"/>
            <a:ext cx="1969530" cy="15004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 dirty="0">
                <a:solidFill>
                  <a:schemeClr val="hlink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  <a:hlinkClick r:id="rId4"/>
              </a:rPr>
              <a:t>This Photo</a:t>
            </a:r>
            <a:r>
              <a:rPr lang="en" sz="500" dirty="0">
                <a:solidFill>
                  <a:srgbClr val="FFFFFF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by Unknown Author is licensed under </a:t>
            </a:r>
            <a:r>
              <a:rPr lang="en" sz="500" u="sng" dirty="0">
                <a:solidFill>
                  <a:schemeClr val="hlink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  <a:hlinkClick r:id="rId5"/>
              </a:rPr>
              <a:t>CC BY-NC</a:t>
            </a:r>
            <a:endParaRPr sz="500" dirty="0">
              <a:solidFill>
                <a:srgbClr val="FFFFFF"/>
              </a:solidFill>
              <a:latin typeface="Times New Roman" panose="02020603050405020304" pitchFamily="18" charset="0"/>
              <a:ea typeface="Avenir"/>
              <a:cs typeface="Times New Roman" panose="02020603050405020304" pitchFamily="18" charset="0"/>
              <a:sym typeface="Avenir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1538713" y="1087925"/>
            <a:ext cx="6066600" cy="284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By: </a:t>
            </a:r>
            <a:r>
              <a:rPr lang="en" sz="1400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Amanda Park, Ashley Molina, Erica </a:t>
            </a:r>
            <a:r>
              <a:rPr lang="en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Gald</a:t>
            </a:r>
            <a:r>
              <a:rPr lang="en" sz="1400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amez, Leslie Lira, Zulia Linares</a:t>
            </a:r>
            <a:endParaRPr sz="1100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>
            <a:spLocks noGrp="1"/>
          </p:cNvSpPr>
          <p:nvPr>
            <p:ph type="title"/>
          </p:nvPr>
        </p:nvSpPr>
        <p:spPr>
          <a:xfrm>
            <a:off x="311700" y="42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Architectural/Infrastructural Failures</a:t>
            </a:r>
            <a:endParaRPr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262" name="Google Shape;262;p34" descr="page6image594918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0" y="614000"/>
            <a:ext cx="2930475" cy="195774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263" name="Google Shape;263;p34"/>
          <p:cNvSpPr txBox="1"/>
          <p:nvPr/>
        </p:nvSpPr>
        <p:spPr>
          <a:xfrm>
            <a:off x="199200" y="2464050"/>
            <a:ext cx="89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" sz="10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Pile-supported building and settled building (Tokimatsu et al., 2011)                   Pile-supporting building suffering large settlement (Tokimatsu &amp; Katsumata, 2012)</a:t>
            </a:r>
            <a:endParaRPr sz="100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264" name="Google Shape;264;p34" descr="page6image5949194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1925" y="615513"/>
            <a:ext cx="2930475" cy="19547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265" name="Google Shape;265;p34" descr="page12image5979705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7187" y="2896775"/>
            <a:ext cx="2864626" cy="190802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266" name="Google Shape;266;p34"/>
          <p:cNvSpPr txBox="1"/>
          <p:nvPr/>
        </p:nvSpPr>
        <p:spPr>
          <a:xfrm>
            <a:off x="3024288" y="4804800"/>
            <a:ext cx="2930400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Damage to pile head</a:t>
            </a:r>
            <a:endParaRPr sz="1000" i="1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>
            <a:spLocks noGrp="1"/>
          </p:cNvSpPr>
          <p:nvPr>
            <p:ph type="title"/>
          </p:nvPr>
        </p:nvSpPr>
        <p:spPr>
          <a:xfrm>
            <a:off x="311700" y="39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Architectural/Infrastructural Failures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2" name="Google Shape;272;p35" descr="page7image3129009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38" y="1279038"/>
            <a:ext cx="8204626" cy="258542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311700" y="220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Architectural/Infrastructural Advancements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201" y="880763"/>
            <a:ext cx="6187601" cy="348402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>
            <a:spLocks noGrp="1"/>
          </p:cNvSpPr>
          <p:nvPr>
            <p:ph type="title"/>
          </p:nvPr>
        </p:nvSpPr>
        <p:spPr>
          <a:xfrm>
            <a:off x="311700" y="18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Architectural/Infrastructural Advancements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584B1EE9-DCA2-3C52-75E1-5B69B56345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40" y="719627"/>
            <a:ext cx="7607920" cy="4233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8"/>
    </mc:Choice>
    <mc:Fallback>
      <p:transition spd="slow" advTm="3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Google Shape;29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50" y="67875"/>
            <a:ext cx="9155300" cy="5075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 txBox="1"/>
          <p:nvPr/>
        </p:nvSpPr>
        <p:spPr>
          <a:xfrm>
            <a:off x="311700" y="388150"/>
            <a:ext cx="2646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Social Vulnerability </a:t>
            </a:r>
            <a:endParaRPr sz="2200" b="1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93" name="Google Shape;293;p38"/>
          <p:cNvSpPr txBox="1"/>
          <p:nvPr/>
        </p:nvSpPr>
        <p:spPr>
          <a:xfrm>
            <a:off x="117400" y="664225"/>
            <a:ext cx="3426000" cy="3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Most casualties and vulnerability reside in coastal areas of Fukushima, Iwate &amp; Miyagi prefectures. </a:t>
            </a:r>
            <a:endParaRPr sz="130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Age is a significant determinant with </a:t>
            </a:r>
            <a:r>
              <a:rPr lang="en" sz="1300" b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57% of total fatalities being individuals 65 years and older. </a:t>
            </a:r>
            <a:endParaRPr sz="1300" b="1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○"/>
            </a:pPr>
            <a:r>
              <a:rPr lang="en" sz="1300" b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Child mortality </a:t>
            </a: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is disaster, contrasting with previous events, accounted for only 4% of total death toll. </a:t>
            </a:r>
            <a:endParaRPr sz="130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Historical context, ethno-cultural traits, minority status, immigration standing, age, gender, and education intensify vulnerability.</a:t>
            </a:r>
            <a:endParaRPr sz="130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100">
              <a:solidFill>
                <a:schemeClr val="dk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grpSp>
        <p:nvGrpSpPr>
          <p:cNvPr id="294" name="Google Shape;294;p38"/>
          <p:cNvGrpSpPr/>
          <p:nvPr/>
        </p:nvGrpSpPr>
        <p:grpSpPr>
          <a:xfrm>
            <a:off x="5992292" y="474251"/>
            <a:ext cx="2922346" cy="4407906"/>
            <a:chOff x="5983050" y="781650"/>
            <a:chExt cx="2924100" cy="4334650"/>
          </a:xfrm>
        </p:grpSpPr>
        <p:pic>
          <p:nvPicPr>
            <p:cNvPr id="295" name="Google Shape;295;p38"/>
            <p:cNvPicPr preferRelativeResize="0"/>
            <p:nvPr/>
          </p:nvPicPr>
          <p:blipFill rotWithShape="1">
            <a:blip r:embed="rId4">
              <a:alphaModFix/>
            </a:blip>
            <a:srcRect l="1536" t="1132" r="1854" b="2109"/>
            <a:stretch/>
          </p:blipFill>
          <p:spPr>
            <a:xfrm>
              <a:off x="5983050" y="781650"/>
              <a:ext cx="2924100" cy="3962351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96" name="Google Shape;296;p38"/>
            <p:cNvSpPr txBox="1"/>
            <p:nvPr/>
          </p:nvSpPr>
          <p:spPr>
            <a:xfrm>
              <a:off x="5983050" y="4744000"/>
              <a:ext cx="2924100" cy="372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rmAutofit fontScale="92500"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Fig. (4) Map of the Tohoku region in Northeastern Japan showing the amounts of tsunami debris in the most affected cities along the Pacific Coast. </a:t>
              </a:r>
              <a:endParaRPr sz="16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>
            <a:spLocks noGrp="1"/>
          </p:cNvSpPr>
          <p:nvPr>
            <p:ph type="body" idx="1"/>
          </p:nvPr>
        </p:nvSpPr>
        <p:spPr>
          <a:xfrm>
            <a:off x="311700" y="820250"/>
            <a:ext cx="42603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Marginalized people of various nationalities: (Filipinos, Chinese, Vietnamese, Koreans, Thais) affected.</a:t>
            </a:r>
            <a:endParaRPr sz="1300" b="1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11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●"/>
            </a:pPr>
            <a:r>
              <a:rPr lang="en" sz="1300" b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Marginalization of Thai Migrant Women:</a:t>
            </a:r>
            <a:endParaRPr sz="1300" b="1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Three dimensions: </a:t>
            </a:r>
            <a:r>
              <a:rPr lang="en" sz="1300" b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legal, social, and economic.</a:t>
            </a:r>
            <a:endParaRPr sz="1300" b="1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○"/>
            </a:pP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Victims of ethnic image perpetuated by international tourism industry.</a:t>
            </a:r>
            <a:endParaRPr sz="130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●"/>
            </a:pPr>
            <a:r>
              <a:rPr lang="en" sz="1300" b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Negative Perceptions and Marginalization:</a:t>
            </a:r>
            <a:endParaRPr sz="1300" b="1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○"/>
            </a:pP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Thai women face unfavorable perceptions tied to ethnicity and gender.</a:t>
            </a:r>
            <a:endParaRPr sz="130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○"/>
            </a:pPr>
            <a:r>
              <a:rPr lang="en" sz="130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Marginalization exacerbated by international tourism sector.</a:t>
            </a:r>
            <a:endParaRPr sz="130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●"/>
            </a:pPr>
            <a:r>
              <a:rPr lang="en" sz="1200" b="1">
                <a:solidFill>
                  <a:srgbClr val="1F1F1F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Japanese communities</a:t>
            </a:r>
            <a:r>
              <a:rPr lang="en" sz="1200">
                <a:solidFill>
                  <a:srgbClr val="1F1F1F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faced the serious health risks due to environmental contamination with the radioactive release in the country and worldwide.</a:t>
            </a:r>
            <a:endParaRPr sz="1200">
              <a:solidFill>
                <a:srgbClr val="1F1F1F"/>
              </a:solidFill>
              <a:latin typeface="Times New Roman" panose="02020603050405020304" pitchFamily="18" charset="0"/>
              <a:ea typeface="Georgia"/>
              <a:cs typeface="Times New Roman" panose="02020603050405020304" pitchFamily="18" charset="0"/>
              <a:sym typeface="Georg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00"/>
              <a:buFont typeface="Georgia"/>
              <a:buChar char="○"/>
            </a:pPr>
            <a:r>
              <a:rPr lang="en" sz="1200">
                <a:solidFill>
                  <a:srgbClr val="1F1F1F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unhealthy conditions at temporary housing, waiting for permanent housing which are under construction.</a:t>
            </a:r>
            <a:endParaRPr sz="1200">
              <a:solidFill>
                <a:srgbClr val="1F1F1F"/>
              </a:solidFill>
              <a:latin typeface="Times New Roman" panose="02020603050405020304" pitchFamily="18" charset="0"/>
              <a:ea typeface="Georgia"/>
              <a:cs typeface="Times New Roman" panose="02020603050405020304" pitchFamily="18" charset="0"/>
              <a:sym typeface="Georgia"/>
            </a:endParaRPr>
          </a:p>
        </p:txBody>
      </p:sp>
      <p:sp>
        <p:nvSpPr>
          <p:cNvPr id="302" name="Google Shape;302;p39"/>
          <p:cNvSpPr txBox="1"/>
          <p:nvPr/>
        </p:nvSpPr>
        <p:spPr>
          <a:xfrm>
            <a:off x="311700" y="388150"/>
            <a:ext cx="2646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Social Vulnerability </a:t>
            </a:r>
            <a:endParaRPr sz="2200" b="1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303" name="Google Shape;3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450" y="453550"/>
            <a:ext cx="3434576" cy="228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450" y="2859075"/>
            <a:ext cx="3434574" cy="180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/>
                <a:ea typeface="Times New Roman"/>
                <a:cs typeface="Times New Roman"/>
                <a:sym typeface="Times New Roman"/>
              </a:rPr>
              <a:t>Social Resources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25600" cy="3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Disaster Headquarters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 prefectures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 minister’s office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First Responders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Firefighters (FDMA)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Self-Defense Forces (SDF)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Action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Police Agency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Ministry of Land, Infrastructure, Transport and Tourism (MLIT)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Coast Guard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United States Support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 Tomodachi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1" name="Google Shape;3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7145" y="0"/>
            <a:ext cx="3914350" cy="22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191" y="2469654"/>
            <a:ext cx="3991276" cy="2673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/>
                <a:ea typeface="Times New Roman"/>
                <a:cs typeface="Times New Roman"/>
                <a:sym typeface="Times New Roman"/>
              </a:rPr>
              <a:t>Emergency Management Flaws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p41"/>
          <p:cNvSpPr txBox="1">
            <a:spLocks noGrp="1"/>
          </p:cNvSpPr>
          <p:nvPr>
            <p:ph type="body" idx="1"/>
          </p:nvPr>
        </p:nvSpPr>
        <p:spPr>
          <a:xfrm>
            <a:off x="4628475" y="1149600"/>
            <a:ext cx="4203900" cy="3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Disorganization, especially in the first days following the disaster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Insufficient preparation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Unity of Effort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Disruption of communications and transportation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Reliance on Community Self-Help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“Team in Charge of Assisting the Lives of Disaster Victims” set up one week after disaster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9" name="Google Shape;31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7525"/>
            <a:ext cx="4572000" cy="3134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 txBox="1">
            <a:spLocks noGrp="1"/>
          </p:cNvSpPr>
          <p:nvPr>
            <p:ph type="title"/>
          </p:nvPr>
        </p:nvSpPr>
        <p:spPr>
          <a:xfrm>
            <a:off x="311700" y="220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Future Recommendations</a:t>
            </a:r>
            <a:endParaRPr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325" name="Google Shape;3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438" y="909625"/>
            <a:ext cx="5363128" cy="404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>
            <a:spLocks noGrp="1"/>
          </p:cNvSpPr>
          <p:nvPr>
            <p:ph type="title"/>
          </p:nvPr>
        </p:nvSpPr>
        <p:spPr>
          <a:xfrm>
            <a:off x="363739" y="1677750"/>
            <a:ext cx="85206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  <a:endParaRPr sz="4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3C0C9-B2CB-AB37-D1D2-06DAC45EB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357" y="3224513"/>
            <a:ext cx="1381364" cy="1378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/>
                <a:ea typeface="Times New Roman"/>
                <a:cs typeface="Times New Roman"/>
                <a:sym typeface="Times New Roman"/>
              </a:rPr>
              <a:t>Geological Factors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445375" y="1149600"/>
            <a:ext cx="4203900" cy="3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Japan archipelago lies on the Pacific Ring of Fire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Pacific, Philippine, Eurasian (Amurian), and North American (Okhotsk) Plates Converge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Destructive Zone, Compressional Stress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Older, more dense oceanic plates are subducted beneath younger, lighter continental plates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Suffers 1/5 of the most powerful earthquakes recorded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9" name="Google Shape;199;p26" descr="Japan's tectonic setting, illustrating the three subduction zones... |  Download Scientific Diagram"/>
          <p:cNvPicPr preferRelativeResize="0"/>
          <p:nvPr/>
        </p:nvPicPr>
        <p:blipFill rotWithShape="1">
          <a:blip r:embed="rId3">
            <a:alphaModFix/>
          </a:blip>
          <a:srcRect l="3651" r="3661"/>
          <a:stretch/>
        </p:blipFill>
        <p:spPr>
          <a:xfrm>
            <a:off x="5431374" y="847149"/>
            <a:ext cx="2743050" cy="383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/>
                <a:ea typeface="Times New Roman"/>
                <a:cs typeface="Times New Roman"/>
                <a:sym typeface="Times New Roman"/>
              </a:rPr>
              <a:t>Geophysical Factors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445375" y="1149600"/>
            <a:ext cx="4203900" cy="3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Earthquakes generate over 80% of tsunamis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 waves are created from a sudden massive displacement of water, typical of earthquakes below or near the ocean floor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18,480 miles of coastline in Japan, nearly all at high risk of tsunami hazard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500 mph, wavelengths hundreds of miles long, become hazardous as they approach land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tsunamis reach land their speed and wavelength decrease increasing their amplitude and height (can be up to 30m)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6" name="Google Shape;2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275" y="697850"/>
            <a:ext cx="4114525" cy="39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4657388" y="4678200"/>
            <a:ext cx="4098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Choropleth map of Japan identifying the different levels of tsunami risks of each coastal region (ThinkHazard, 2017) </a:t>
            </a:r>
            <a:endParaRPr sz="800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/>
                <a:ea typeface="Times New Roman"/>
                <a:cs typeface="Times New Roman"/>
                <a:sym typeface="Times New Roman"/>
              </a:rPr>
              <a:t>Risk &amp; Hazard Mitigation 2011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28"/>
          <p:cNvSpPr txBox="1">
            <a:spLocks noGrp="1"/>
          </p:cNvSpPr>
          <p:nvPr>
            <p:ph type="body" idx="1"/>
          </p:nvPr>
        </p:nvSpPr>
        <p:spPr>
          <a:xfrm>
            <a:off x="445375" y="1149600"/>
            <a:ext cx="4203900" cy="3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Earthquake Early Warning (EEW)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‘Quake-resistant’ building construction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4.5-10m high seawalls and dykes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Breakwaters up to 63m depth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Vertical evacuation buildings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Disaster preparedness information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4" name="Google Shape;214;p28" descr="Schematic setups and applications of breakwater (a), seawalls (b, c),... | 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1650" y="1149600"/>
            <a:ext cx="3068651" cy="18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8527" y="3454235"/>
            <a:ext cx="1254886" cy="1223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Risk &amp; Hazard Mitigation 2011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29"/>
          <p:cNvSpPr txBox="1">
            <a:spLocks noGrp="1"/>
          </p:cNvSpPr>
          <p:nvPr>
            <p:ph type="body" idx="1"/>
          </p:nvPr>
        </p:nvSpPr>
        <p:spPr>
          <a:xfrm>
            <a:off x="373200" y="3394425"/>
            <a:ext cx="4198800" cy="14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Automatic power shut down once earthquake is detected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Grid &amp; backup diesel generators to keep cooling system running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713" y="1129988"/>
            <a:ext cx="6456562" cy="2152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>
            <a:spLocks noGrp="1"/>
          </p:cNvSpPr>
          <p:nvPr>
            <p:ph type="body" idx="1"/>
          </p:nvPr>
        </p:nvSpPr>
        <p:spPr>
          <a:xfrm>
            <a:off x="4633500" y="3394425"/>
            <a:ext cx="4198800" cy="14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10m breakwater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Daiichi plant built 10m above sea level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Daini plant built 13m above sea level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11 March 2011, 2:46pm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311700" y="1273950"/>
            <a:ext cx="2625000" cy="2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15,899 deaths</a:t>
            </a: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2,527 missing, presumed dead</a:t>
            </a: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6,157 injuries</a:t>
            </a: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123,000 destroyed homes</a:t>
            </a: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$220 billion USD in destruction and damage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2" name="Media3">
            <a:hlinkClick r:id="" action="ppaction://media"/>
            <a:extLst>
              <a:ext uri="{FF2B5EF4-FFF2-40B4-BE49-F238E27FC236}">
                <a16:creationId xmlns:a16="http://schemas.microsoft.com/office/drawing/2014/main" id="{EE24C153-4D11-BEC7-A36D-4AD15ECB1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6032" y="1273950"/>
            <a:ext cx="6357974" cy="2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>
            <a:spLocks noGrp="1"/>
          </p:cNvSpPr>
          <p:nvPr>
            <p:ph type="title"/>
          </p:nvPr>
        </p:nvSpPr>
        <p:spPr>
          <a:xfrm>
            <a:off x="673286" y="108240"/>
            <a:ext cx="7225500" cy="994200"/>
          </a:xfrm>
          <a:prstGeom prst="rect">
            <a:avLst/>
          </a:prstGeom>
          <a:solidFill>
            <a:srgbClr val="DFD8CC"/>
          </a:solidFill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Cascading Events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7352" y="918350"/>
            <a:ext cx="4629300" cy="366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2135494" y="4579500"/>
            <a:ext cx="46596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 A schematic process and cascading impacts of the 2011 Great East Japan Earthquake and Tsunami (Suppasri et al., 2021).</a:t>
            </a:r>
            <a:endParaRPr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2"/>
              </a:solidFill>
              <a:latin typeface="Times New Roman" panose="02020603050405020304" pitchFamily="18" charset="0"/>
              <a:ea typeface="Avenir"/>
              <a:cs typeface="Times New Roman" panose="02020603050405020304" pitchFamily="18" charset="0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425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Cascading Events</a:t>
            </a:r>
            <a:endParaRPr b="1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43" name="Google Shape;243;p32"/>
          <p:cNvSpPr txBox="1">
            <a:spLocks noGrp="1"/>
          </p:cNvSpPr>
          <p:nvPr>
            <p:ph type="body" idx="2"/>
          </p:nvPr>
        </p:nvSpPr>
        <p:spPr>
          <a:xfrm>
            <a:off x="629850" y="1320750"/>
            <a:ext cx="3654000" cy="3325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endParaRPr sz="120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44" name="Google Shape;244;p32"/>
          <p:cNvSpPr txBox="1">
            <a:spLocks noGrp="1"/>
          </p:cNvSpPr>
          <p:nvPr>
            <p:ph type="body" idx="3"/>
          </p:nvPr>
        </p:nvSpPr>
        <p:spPr>
          <a:xfrm>
            <a:off x="4417357" y="1260872"/>
            <a:ext cx="36375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Google Shape;245;p32"/>
          <p:cNvSpPr txBox="1">
            <a:spLocks noGrp="1"/>
          </p:cNvSpPr>
          <p:nvPr>
            <p:ph type="body" idx="4"/>
          </p:nvPr>
        </p:nvSpPr>
        <p:spPr>
          <a:xfrm>
            <a:off x="4417358" y="1878806"/>
            <a:ext cx="36540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Google Shape;2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25" y="1260875"/>
            <a:ext cx="7521725" cy="33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 txBox="1"/>
          <p:nvPr/>
        </p:nvSpPr>
        <p:spPr>
          <a:xfrm>
            <a:off x="2055000" y="4698950"/>
            <a:ext cx="45747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Table 1 Comparison of tsunami events and cascading components (Suppasri et al., 2021)</a:t>
            </a:r>
            <a:endParaRPr sz="9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Times New Roman" panose="02020603050405020304" pitchFamily="18" charset="0"/>
              <a:ea typeface="Avenir"/>
              <a:cs typeface="Times New Roman" panose="02020603050405020304" pitchFamily="18" charset="0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C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 txBox="1">
            <a:spLocks noGrp="1"/>
          </p:cNvSpPr>
          <p:nvPr>
            <p:ph type="title"/>
          </p:nvPr>
        </p:nvSpPr>
        <p:spPr>
          <a:xfrm>
            <a:off x="311700" y="39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Architectural/Infrastructural Failures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3" name="Google Shape;253;p33" descr="page2image31229880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5" y="1532187"/>
            <a:ext cx="2835375" cy="1565856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254" name="Google Shape;254;p33" descr="page2image3122988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3388" y="1350777"/>
            <a:ext cx="3137231" cy="174727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255" name="Google Shape;255;p33" descr="page13image12684203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6475" y="1026950"/>
            <a:ext cx="2755001" cy="207109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256" name="Google Shape;256;p33"/>
          <p:cNvSpPr txBox="1"/>
          <p:nvPr/>
        </p:nvSpPr>
        <p:spPr>
          <a:xfrm>
            <a:off x="62175" y="3098050"/>
            <a:ext cx="87081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(</a:t>
            </a:r>
            <a:r>
              <a:rPr lang="en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 Overturned RC building                                      (b) Damaged steel building                                  (c) Wood building foundation</a:t>
            </a:r>
            <a:endParaRPr sz="12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Major damage patterns of buildings</a:t>
            </a:r>
            <a:endParaRPr sz="12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hemianVTI">
  <a:themeElements>
    <a:clrScheme name="Boho">
      <a:dk1>
        <a:srgbClr val="000000"/>
      </a:dk1>
      <a:lt1>
        <a:srgbClr val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53CF440E8944585CA5D32E3AEB783" ma:contentTypeVersion="8" ma:contentTypeDescription="Create a new document." ma:contentTypeScope="" ma:versionID="4952fc9eef91316fc48768c37318eb4d">
  <xsd:schema xmlns:xsd="http://www.w3.org/2001/XMLSchema" xmlns:xs="http://www.w3.org/2001/XMLSchema" xmlns:p="http://schemas.microsoft.com/office/2006/metadata/properties" xmlns:ns3="bb48090c-c9ce-4bc2-a792-8436fe2c2403" xmlns:ns4="4da98b27-6283-4481-991f-5942a65924ec" targetNamespace="http://schemas.microsoft.com/office/2006/metadata/properties" ma:root="true" ma:fieldsID="fd205357f8d4e8f895cfb377767ce02a" ns3:_="" ns4:_="">
    <xsd:import namespace="bb48090c-c9ce-4bc2-a792-8436fe2c2403"/>
    <xsd:import namespace="4da98b27-6283-4481-991f-5942a65924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48090c-c9ce-4bc2-a792-8436fe2c24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98b27-6283-4481-991f-5942a65924e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b48090c-c9ce-4bc2-a792-8436fe2c2403" xsi:nil="true"/>
  </documentManagement>
</p:properties>
</file>

<file path=customXml/itemProps1.xml><?xml version="1.0" encoding="utf-8"?>
<ds:datastoreItem xmlns:ds="http://schemas.openxmlformats.org/officeDocument/2006/customXml" ds:itemID="{DCB352AE-2D0D-4E89-95F8-09AD195A9B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48090c-c9ce-4bc2-a792-8436fe2c2403"/>
    <ds:schemaRef ds:uri="4da98b27-6283-4481-991f-5942a65924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C60516-DA34-4C39-8C49-6E8DC16B4E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04C5E0-6CC8-432A-988B-FA3414C27E47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4da98b27-6283-4481-991f-5942a65924ec"/>
    <ds:schemaRef ds:uri="http://schemas.openxmlformats.org/package/2006/metadata/core-properties"/>
    <ds:schemaRef ds:uri="bb48090c-c9ce-4bc2-a792-8436fe2c2403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1078</Words>
  <Application>Microsoft Office PowerPoint</Application>
  <PresentationFormat>On-screen Show (16:9)</PresentationFormat>
  <Paragraphs>123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Georgia</vt:lpstr>
      <vt:lpstr>Times New Roman</vt:lpstr>
      <vt:lpstr>Roboto</vt:lpstr>
      <vt:lpstr>Avenir</vt:lpstr>
      <vt:lpstr>Simple Light</vt:lpstr>
      <vt:lpstr>BohemianVTI</vt:lpstr>
      <vt:lpstr>PowerPoint Presentation</vt:lpstr>
      <vt:lpstr>Geological Factors</vt:lpstr>
      <vt:lpstr>Geophysical Factors</vt:lpstr>
      <vt:lpstr>Risk &amp; Hazard Mitigation 2011</vt:lpstr>
      <vt:lpstr>Risk &amp; Hazard Mitigation 2011</vt:lpstr>
      <vt:lpstr>11 March 2011, 2:46pm</vt:lpstr>
      <vt:lpstr>Cascading Events</vt:lpstr>
      <vt:lpstr>Cascading Events</vt:lpstr>
      <vt:lpstr>Architectural/Infrastructural Failures</vt:lpstr>
      <vt:lpstr>Architectural/Infrastructural Failures</vt:lpstr>
      <vt:lpstr>Architectural/Infrastructural Failures</vt:lpstr>
      <vt:lpstr>Architectural/Infrastructural Advancements</vt:lpstr>
      <vt:lpstr>Architectural/Infrastructural Advancements</vt:lpstr>
      <vt:lpstr>PowerPoint Presentation</vt:lpstr>
      <vt:lpstr>PowerPoint Presentation</vt:lpstr>
      <vt:lpstr>Social Resources</vt:lpstr>
      <vt:lpstr>Emergency Management Flaws</vt:lpstr>
      <vt:lpstr>Future Recommendations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Park</dc:creator>
  <cp:lastModifiedBy>Amanda Park</cp:lastModifiedBy>
  <cp:revision>14</cp:revision>
  <dcterms:modified xsi:type="dcterms:W3CDTF">2023-12-05T19:44:11Z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0x01010098D53CF440E8944585CA5D32E3AEB783</vt:lpwstr>
  </property>
</Properties>
</file>