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72ce5d47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72ce5d47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2ce5d47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2ce5d47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9e1b21d6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9e1b21d6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9e1b21d6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9e1b21d6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e1b21d61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e1b21d61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Portuguese Bend Reserve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Adina Bakos, Godofredo Galsim, Vincent Ibarra, Ulysses Sandoval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283100" y="712150"/>
            <a:ext cx="8622300" cy="42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5"/>
                </a:solidFill>
              </a:rPr>
              <a:t>Discussion</a:t>
            </a:r>
            <a:r>
              <a:rPr b="0" lang="en" sz="3000">
                <a:solidFill>
                  <a:schemeClr val="dk1"/>
                </a:solidFill>
              </a:rPr>
              <a:t> </a:t>
            </a:r>
            <a:endParaRPr b="0" sz="3000"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Portuguese Bend Spring 2019 data vs Past Portuguese Bend Data: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3000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calc (69.180) </a:t>
            </a:r>
            <a:r>
              <a:rPr b="0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(9.236) X</a:t>
            </a:r>
            <a:r>
              <a:rPr b="0" baseline="3000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crit (significance) 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</a:pPr>
            <a:r>
              <a:rPr b="0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Seasonal difference at the same site. </a:t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Portuguese Bend Spring 2019 data  vs Past Forrestal Data: 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3000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calc (217.506) &gt; (9.236) X</a:t>
            </a:r>
            <a:r>
              <a:rPr b="0" baseline="3000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crit (significance) 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</a:pPr>
            <a:r>
              <a:rPr b="0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Significant difference between more pristine Forrestal versus the more disturbed Portuguese Bend</a:t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Portuguese Bend Spring 2019 data  vs Spring 2019 Forrestal Data: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3000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calc (20.472) &gt; (9.236) X</a:t>
            </a:r>
            <a:r>
              <a:rPr b="0" baseline="3000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crit (significance)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</a:pPr>
            <a:r>
              <a:rPr b="0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Significant difference between more pristine Forrestal versus the more disturbed Portuguese Bend in the same season.</a:t>
            </a:r>
            <a:endParaRPr b="0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4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</a:rPr>
              <a:t>Conclusion</a:t>
            </a:r>
            <a:endParaRPr b="0" sz="2400">
              <a:solidFill>
                <a:schemeClr val="dk2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851600" y="604550"/>
            <a:ext cx="3869100" cy="3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Both Portuguese Bend and Forrestal Reserve exhibit seasonal changes in the dominant species</a:t>
            </a:r>
            <a:b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	-Significant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variability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between Fall and Spring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-Dominant species vary from year to year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-In Spring 2019, </a:t>
            </a:r>
            <a:r>
              <a:rPr i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Brassica nigra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dominated disturbed areas</a:t>
            </a:r>
            <a:b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Recommendations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-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Future classes should conduct more transects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-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Better for statistics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-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Emphasizes importance of this research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-"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Gather seasonal changes in dominant species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309375" y="450375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Introduction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82100" y="1294625"/>
            <a:ext cx="50883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Coastal Sage Scrub is a critically endangered habitat which faces threats of habitat fragmentation, development, and invasion from non-native grasses and forbs.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Portuguese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 Bend Reserve has seen extensive loss of CSS habitat  and has faced multiple challenges in successful recovery.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These regions provide varying states of CSS health so the data provided by this project leads to a statistical analyses  of the recovery of CSS,</a:t>
            </a: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34713" l="0" r="0" t="0"/>
          <a:stretch/>
        </p:blipFill>
        <p:spPr>
          <a:xfrm>
            <a:off x="5445600" y="291650"/>
            <a:ext cx="3546252" cy="411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439750" y="418175"/>
            <a:ext cx="79902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Hypotheses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30775" y="989075"/>
            <a:ext cx="8740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rgbClr val="595959"/>
                </a:solidFill>
              </a:rPr>
              <a:t>Our Portuguese Bend Data vs Past Portuguese Bend Data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H</a:t>
            </a:r>
            <a:r>
              <a:rPr baseline="-25000" lang="en">
                <a:solidFill>
                  <a:srgbClr val="595959"/>
                </a:solidFill>
              </a:rPr>
              <a:t>1</a:t>
            </a:r>
            <a:r>
              <a:rPr lang="en">
                <a:solidFill>
                  <a:srgbClr val="595959"/>
                </a:solidFill>
              </a:rPr>
              <a:t>:There is </a:t>
            </a:r>
            <a:r>
              <a:rPr lang="en"/>
              <a:t>a significant seasonal difference</a:t>
            </a:r>
            <a:r>
              <a:rPr b="1" lang="en">
                <a:solidFill>
                  <a:srgbClr val="595959"/>
                </a:solidFill>
              </a:rPr>
              <a:t> </a:t>
            </a:r>
            <a:r>
              <a:rPr lang="en">
                <a:solidFill>
                  <a:srgbClr val="595959"/>
                </a:solidFill>
              </a:rPr>
              <a:t>between our data and previous data.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H</a:t>
            </a:r>
            <a:r>
              <a:rPr baseline="-25000" lang="en">
                <a:solidFill>
                  <a:srgbClr val="595959"/>
                </a:solidFill>
              </a:rPr>
              <a:t>0 </a:t>
            </a:r>
            <a:r>
              <a:rPr lang="en">
                <a:solidFill>
                  <a:srgbClr val="595959"/>
                </a:solidFill>
              </a:rPr>
              <a:t>: There is </a:t>
            </a:r>
            <a:r>
              <a:rPr lang="en"/>
              <a:t>no significant seasonal difference</a:t>
            </a:r>
            <a:r>
              <a:rPr lang="en">
                <a:solidFill>
                  <a:srgbClr val="595959"/>
                </a:solidFill>
              </a:rPr>
              <a:t> between our data and previous data.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Our Portuguese Bend Data vs Previous Forrestal Data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H</a:t>
            </a:r>
            <a:r>
              <a:rPr baseline="-25000" lang="en">
                <a:solidFill>
                  <a:srgbClr val="595959"/>
                </a:solidFill>
              </a:rPr>
              <a:t>1</a:t>
            </a:r>
            <a:r>
              <a:rPr lang="en">
                <a:solidFill>
                  <a:srgbClr val="595959"/>
                </a:solidFill>
              </a:rPr>
              <a:t>:There is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a significant difference between disturbed and undisturbed areas</a:t>
            </a:r>
            <a:r>
              <a:rPr lang="en">
                <a:solidFill>
                  <a:srgbClr val="595959"/>
                </a:solidFill>
              </a:rPr>
              <a:t> of CSS.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H</a:t>
            </a:r>
            <a:r>
              <a:rPr baseline="-25000" lang="en">
                <a:solidFill>
                  <a:srgbClr val="595959"/>
                </a:solidFill>
              </a:rPr>
              <a:t>0 </a:t>
            </a:r>
            <a:r>
              <a:rPr lang="en">
                <a:solidFill>
                  <a:srgbClr val="595959"/>
                </a:solidFill>
              </a:rPr>
              <a:t>: There is </a:t>
            </a:r>
            <a:r>
              <a:rPr lang="en"/>
              <a:t>no significant difference between disturbed and undisturbed areas</a:t>
            </a:r>
            <a:r>
              <a:rPr lang="en">
                <a:solidFill>
                  <a:srgbClr val="595959"/>
                </a:solidFill>
              </a:rPr>
              <a:t> of CSS.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Our Portuguese Bend Data vs Spring Forrestal East Data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H</a:t>
            </a:r>
            <a:r>
              <a:rPr baseline="-25000" lang="en">
                <a:solidFill>
                  <a:srgbClr val="595959"/>
                </a:solidFill>
              </a:rPr>
              <a:t>1</a:t>
            </a:r>
            <a:r>
              <a:rPr lang="en">
                <a:solidFill>
                  <a:srgbClr val="595959"/>
                </a:solidFill>
              </a:rPr>
              <a:t>:There is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a significant difference between disturbed and undisturbed areas in the same season</a:t>
            </a:r>
            <a:r>
              <a:rPr lang="en">
                <a:solidFill>
                  <a:srgbClr val="595959"/>
                </a:solidFill>
              </a:rPr>
              <a:t> of CSS.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H</a:t>
            </a:r>
            <a:r>
              <a:rPr baseline="-25000" lang="en">
                <a:solidFill>
                  <a:srgbClr val="595959"/>
                </a:solidFill>
              </a:rPr>
              <a:t>0 </a:t>
            </a:r>
            <a:r>
              <a:rPr lang="en">
                <a:solidFill>
                  <a:srgbClr val="595959"/>
                </a:solidFill>
              </a:rPr>
              <a:t>: There is </a:t>
            </a:r>
            <a:r>
              <a:rPr lang="en">
                <a:solidFill>
                  <a:schemeClr val="dk2"/>
                </a:solidFill>
              </a:rPr>
              <a:t>no significant difference between disturbed and undisturbed areas in the same season</a:t>
            </a:r>
            <a:r>
              <a:rPr lang="en">
                <a:solidFill>
                  <a:srgbClr val="595959"/>
                </a:solidFill>
              </a:rPr>
              <a:t> of CSS.</a:t>
            </a:r>
            <a:endParaRPr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213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602131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384275" y="679200"/>
            <a:ext cx="3077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Forrestal Reserve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03300" y="1358400"/>
            <a:ext cx="36576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-Regarded as a curiously healthy region of CSS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- adjacent to Portuguese Bend which emphasizes contrast of health.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175" y="320375"/>
            <a:ext cx="4004425" cy="225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3998575" y="2331175"/>
            <a:ext cx="94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April 2018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2794681"/>
            <a:ext cx="4004424" cy="224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3998575" y="4803875"/>
            <a:ext cx="94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April 2019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18" name="Google Shape;118;p2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1724800" y="10485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1249550" y="736925"/>
            <a:ext cx="4131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Data and Methods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20"/>
          <p:cNvSpPr txBox="1"/>
          <p:nvPr>
            <p:ph idx="4294967295" type="body"/>
          </p:nvPr>
        </p:nvSpPr>
        <p:spPr>
          <a:xfrm>
            <a:off x="1249550" y="149953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We used transecting tape and two GPS units to take fifteen ten meter transects.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We gathered coordinate data at both ends of each transect.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We used Chi Square to calculate the significance of the data that we accumulated during our transecting.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We compared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predecessor’s Portuguese Bend data to ours, as well as our data compared to predecessor’s Forrestal Reserve data. We also compared our Portuguese data to Spring 2019 Forrestal data.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5">
            <a:alphaModFix/>
          </a:blip>
          <a:srcRect b="0" l="1640" r="-1639" t="0"/>
          <a:stretch/>
        </p:blipFill>
        <p:spPr>
          <a:xfrm>
            <a:off x="5335450" y="550775"/>
            <a:ext cx="3458051" cy="4041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Results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00" y="1485525"/>
            <a:ext cx="3917350" cy="1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85524"/>
            <a:ext cx="4349150" cy="1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9775" y="3137038"/>
            <a:ext cx="51244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