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media/image3.png" ContentType="image/png"/>
  <Override PartName="/ppt/media/image1.jpeg" ContentType="image/jpeg"/>
  <Override PartName="/ppt/media/image2.png" ContentType="image/png"/>
  <Override PartName="/ppt/media/image6.jpeg" ContentType="image/jpeg"/>
  <Override PartName="/ppt/media/image4.png" ContentType="image/png"/>
  <Override PartName="/ppt/media/image5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7B5EDB9A-9500-499F-B94B-60B577B9F026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hyperlink" Target="https://www.hikespeak.com/trails/portuguese-bend-reserve/" TargetMode="External"/><Relationship Id="rId2" Type="http://schemas.openxmlformats.org/officeDocument/2006/relationships/hyperlink" Target="https://www.hikespeak.com/trails/quarry-loop-hike-forrestal-reserve-palos-verdes-peninsula/" TargetMode="External"/><Relationship Id="rId3" Type="http://schemas.openxmlformats.org/officeDocument/2006/relationships/slide" Target="../slides/slide14.xml"/><Relationship Id="rId4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hyperlink" Target="https://www.trover.com/d/sVD2-forrestal-nature-reserve-rancho-palos-verdes-california" TargetMode="External"/><Relationship Id="rId2" Type="http://schemas.openxmlformats.org/officeDocument/2006/relationships/slide" Target="../slides/slide2.xml"/><Relationship Id="rId3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hyperlink" Target="https://calphotos.berkeley.edu/cgi/img_query?enlarge=0000+0000+0103+0419" TargetMode="External"/><Relationship Id="rId2" Type="http://schemas.openxmlformats.org/officeDocument/2006/relationships/slide" Target="../slides/slide6.xml"/><Relationship Id="rId3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hyperlink" Target="https://www.laspilitas.com/images/grid24_24/3401/s/images/plants/260/Encelia_californica-2.jpg" TargetMode="External"/><Relationship Id="rId2" Type="http://schemas.openxmlformats.org/officeDocument/2006/relationships/slide" Target="../slides/slide7.xml"/><Relationship Id="rId3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/>
          <a:p>
            <a:pPr marL="216000" indent="-216000"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https://calphotos.berkeley.edu/cgi/img_query?rel-taxon=begins+with&amp;where-taxon=Salvia+leucophylla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/>
          <a:p>
            <a:pPr marL="216000" indent="-216000"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They are adjacent to each other with a short two mile hike between the two spots. The difference in vegetation is noticeable in tis picture.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/>
          <a:p>
            <a:pPr marL="216000" indent="-216000"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P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/>
          <a:p>
            <a:pPr marL="216000" indent="-216000">
              <a:lnSpc>
                <a:spcPct val="100000"/>
              </a:lnSpc>
            </a:pPr>
            <a:r>
              <a:rPr b="0" lang="en-US" sz="1100" spc="-1" strike="noStrike" u="sng">
                <a:solidFill>
                  <a:srgbClr val="000000"/>
                </a:solidFill>
                <a:uFillTx/>
                <a:latin typeface="Arial"/>
                <a:hlinkClick r:id="rId1"/>
              </a:rPr>
              <a:t>Portuguese Bend Reserve | Palos Verdes Peninsula | Los Angeles …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1100" spc="-1" strike="noStrike" u="sng">
                <a:solidFill>
                  <a:srgbClr val="000000"/>
                </a:solidFill>
                <a:uFillTx/>
                <a:latin typeface="Arial"/>
                <a:hlinkClick r:id="rId2"/>
              </a:rPr>
              <a:t>Quarry Loop in Forrestal Nature Reserve | Palos Verdes Peninsula ...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/>
          <a:p>
            <a:pPr marL="216000" indent="-216000">
              <a:lnSpc>
                <a:spcPct val="100000"/>
              </a:lnSpc>
            </a:pPr>
            <a:r>
              <a:rPr b="0" lang="en-US" sz="1100" spc="-1" strike="noStrike" u="sng">
                <a:solidFill>
                  <a:srgbClr val="000000"/>
                </a:solidFill>
                <a:uFillTx/>
                <a:latin typeface="Arial"/>
                <a:hlinkClick r:id="rId1"/>
              </a:rPr>
              <a:t>Forrestal Nature Reserve, Rancho Palos Verdes, California - Short...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/>
          <a:p>
            <a:pPr marL="216000" indent="-216000"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Var 1 → Forrestal Reserve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Var 2 → Portuguese Bend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/>
          <a:p>
            <a:pPr marL="216000" indent="-216000">
              <a:lnSpc>
                <a:spcPct val="100000"/>
              </a:lnSpc>
            </a:pPr>
            <a:r>
              <a:rPr b="0" lang="en-US" sz="1100" spc="-1" strike="noStrike" u="sng">
                <a:solidFill>
                  <a:srgbClr val="000000"/>
                </a:solidFill>
                <a:uFillTx/>
                <a:latin typeface="Arial"/>
                <a:hlinkClick r:id="rId1"/>
              </a:rPr>
              <a:t>https://calphotos.berkeley.edu/cgi/img_query?enlarge=0000+0000+0103+0419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https://calphotos.berkeley.edu/cgi/img_query?enlarge=0000+0000+1108+1063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/>
          <a:p>
            <a:pPr marL="216000" indent="-216000">
              <a:lnSpc>
                <a:spcPct val="100000"/>
              </a:lnSpc>
            </a:pPr>
            <a:r>
              <a:rPr b="0" lang="en-US" sz="1100" spc="-1" strike="noStrike" u="sng">
                <a:solidFill>
                  <a:srgbClr val="000000"/>
                </a:solidFill>
                <a:uFillTx/>
                <a:latin typeface="Arial"/>
                <a:hlinkClick r:id="rId1"/>
              </a:rPr>
              <a:t>https://www.laspilitas.com/images/grid24_24/3401/s/images/plants/260/Encelia_californica-2.jpg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https://calphotos.berkeley.edu/cgi/img_query?enlarge=0000+0000+0310+0676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/>
          <a:p>
            <a:pPr marL="216000" indent="-216000"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https://calphotos.berkeley.edu/cgi/img_query?rel-taxon=begins+with&amp;where-taxon=Eriogonum+fasciculatum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/>
          <a:p>
            <a:pPr marL="216000" indent="-216000"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https://calphotos.berkeley.edu/cgi/img_query?rel-taxon=begins+with&amp;where-taxon=Rhus+integrifolia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73200" y="2936520"/>
            <a:ext cx="274320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192480" y="2936520"/>
            <a:ext cx="274320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311760" y="2936520"/>
            <a:ext cx="274320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19760" cy="2652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073200" y="2936520"/>
            <a:ext cx="274320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3192480" y="2936520"/>
            <a:ext cx="274320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311760" y="2936520"/>
            <a:ext cx="274320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19760" cy="2652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311760" y="293652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3415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3415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7120" y="293652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11760" y="418320"/>
            <a:ext cx="8519760" cy="625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7120" y="1152360"/>
            <a:ext cx="415728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311760" y="2936520"/>
            <a:ext cx="8519760" cy="1629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74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4519080" y="2855520"/>
            <a:ext cx="104760" cy="10476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4688280" y="2855520"/>
            <a:ext cx="104760" cy="10476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4350240" y="2855520"/>
            <a:ext cx="104760" cy="10476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74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9760" cy="5720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19760" cy="3415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671400" y="990720"/>
            <a:ext cx="7800840" cy="172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/>
          <a:p>
            <a:pPr algn="ctr">
              <a:lnSpc>
                <a:spcPct val="10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Oswald"/>
                <a:ea typeface="Oswald"/>
              </a:rPr>
              <a:t>Coastal Sage Scrub in the Forrestal Reserve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671400" y="3174840"/>
            <a:ext cx="7800840" cy="79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0" lang="en-US" sz="2100" spc="-1" strike="noStrike">
                <a:solidFill>
                  <a:srgbClr val="cacaca"/>
                </a:solidFill>
                <a:latin typeface="Average"/>
                <a:ea typeface="Average"/>
              </a:rPr>
              <a:t>By Jillian Malone, Samantha Ishak, Elijah Purtee, &amp; Vincent Ibarra</a:t>
            </a:r>
            <a:endParaRPr b="0" lang="en-US" sz="21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i="1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Salvia leucophylla </a:t>
            </a:r>
            <a:r>
              <a:rPr b="0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(Purple Sage) 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5" name="Shape 126" descr=""/>
          <p:cNvPicPr/>
          <p:nvPr/>
        </p:nvPicPr>
        <p:blipFill>
          <a:blip r:embed="rId1"/>
          <a:stretch/>
        </p:blipFill>
        <p:spPr>
          <a:xfrm>
            <a:off x="0" y="1017720"/>
            <a:ext cx="5672160" cy="4124880"/>
          </a:xfrm>
          <a:prstGeom prst="rect">
            <a:avLst/>
          </a:prstGeom>
          <a:ln>
            <a:noFill/>
          </a:ln>
        </p:spPr>
      </p:pic>
      <p:pic>
        <p:nvPicPr>
          <p:cNvPr id="116" name="Shape 127" descr=""/>
          <p:cNvPicPr/>
          <p:nvPr/>
        </p:nvPicPr>
        <p:blipFill>
          <a:blip r:embed="rId2"/>
          <a:stretch/>
        </p:blipFill>
        <p:spPr>
          <a:xfrm>
            <a:off x="5672880" y="1017720"/>
            <a:ext cx="3470400" cy="412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182880" y="182880"/>
            <a:ext cx="502884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Forrestal Reserve v Portuguese Bend 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311760" y="1152360"/>
            <a:ext cx="36795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Compared the 5 most abundant species between the 2 areas: </a:t>
            </a:r>
            <a:r>
              <a:rPr b="0" i="1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Artemisia californica, Encelia californica, Eriogonum cinereum, Rhus integrifolia, Salvia leucophylla</a:t>
            </a:r>
            <a:endParaRPr b="0" lang="en-US" sz="18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Large difference in distribution between the two areas even though they are adjacent to each other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r>
              <a:rPr b="0" i="1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9" name="Shape 134" descr=""/>
          <p:cNvPicPr/>
          <p:nvPr/>
        </p:nvPicPr>
        <p:blipFill>
          <a:blip r:embed="rId1"/>
          <a:stretch/>
        </p:blipFill>
        <p:spPr>
          <a:xfrm>
            <a:off x="5576400" y="168480"/>
            <a:ext cx="3566880" cy="2402280"/>
          </a:xfrm>
          <a:prstGeom prst="rect">
            <a:avLst/>
          </a:prstGeom>
          <a:ln>
            <a:noFill/>
          </a:ln>
        </p:spPr>
      </p:pic>
      <p:pic>
        <p:nvPicPr>
          <p:cNvPr id="120" name="Shape 135" descr=""/>
          <p:cNvPicPr/>
          <p:nvPr/>
        </p:nvPicPr>
        <p:blipFill>
          <a:blip r:embed="rId2"/>
          <a:stretch/>
        </p:blipFill>
        <p:spPr>
          <a:xfrm>
            <a:off x="5583240" y="2667240"/>
            <a:ext cx="3553200" cy="2475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840960" y="357480"/>
            <a:ext cx="6337080" cy="34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2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3" name="Shape 142" descr=""/>
          <p:cNvPicPr/>
          <p:nvPr/>
        </p:nvPicPr>
        <p:blipFill>
          <a:blip r:embed="rId1"/>
          <a:stretch/>
        </p:blipFill>
        <p:spPr>
          <a:xfrm>
            <a:off x="696240" y="137520"/>
            <a:ext cx="7529040" cy="4766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Chi-Square Analysis 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311760" y="1152360"/>
            <a:ext cx="425952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spcBef>
                <a:spcPts val="1599"/>
              </a:spcBef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X</a:t>
            </a:r>
            <a:r>
              <a:rPr b="0" lang="en-US" sz="1800" spc="-1" strike="noStrike" baseline="30000">
                <a:solidFill>
                  <a:srgbClr val="cacaca"/>
                </a:solidFill>
                <a:latin typeface="Average"/>
                <a:ea typeface="Average"/>
              </a:rPr>
              <a:t>2</a:t>
            </a: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calc is greater than X</a:t>
            </a:r>
            <a:r>
              <a:rPr b="0" lang="en-US" sz="1800" spc="-1" strike="noStrike" baseline="30000">
                <a:solidFill>
                  <a:srgbClr val="cacaca"/>
                </a:solidFill>
                <a:latin typeface="Average"/>
                <a:ea typeface="Average"/>
              </a:rPr>
              <a:t>2</a:t>
            </a: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crit</a:t>
            </a:r>
            <a:endParaRPr b="0" lang="en-US" sz="18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Reject the null</a:t>
            </a:r>
            <a:endParaRPr b="0" lang="en-US" sz="14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P value → 0.000</a:t>
            </a:r>
            <a:endParaRPr b="0" lang="en-US" sz="18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Strong evidence against the null hypothesis </a:t>
            </a:r>
            <a:endParaRPr b="0" lang="en-US" sz="14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Power → 0.999 </a:t>
            </a:r>
            <a:endParaRPr b="0" lang="en-US" sz="18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Strong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126" name="Shape 149" descr=""/>
          <p:cNvPicPr/>
          <p:nvPr/>
        </p:nvPicPr>
        <p:blipFill>
          <a:blip r:embed="rId1"/>
          <a:stretch/>
        </p:blipFill>
        <p:spPr>
          <a:xfrm>
            <a:off x="5098680" y="1017720"/>
            <a:ext cx="3733200" cy="3209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Conclusions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311760" y="1152360"/>
            <a:ext cx="425952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REJECT the null hypothesis.</a:t>
            </a:r>
            <a:endParaRPr b="0" lang="en-US" sz="18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There is a HIGHLY significant difference between species between the two areas.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9" name="Shape 156" descr=""/>
          <p:cNvPicPr/>
          <p:nvPr/>
        </p:nvPicPr>
        <p:blipFill>
          <a:blip r:embed="rId1"/>
          <a:stretch/>
        </p:blipFill>
        <p:spPr>
          <a:xfrm>
            <a:off x="4876920" y="0"/>
            <a:ext cx="4266360" cy="2571120"/>
          </a:xfrm>
          <a:prstGeom prst="rect">
            <a:avLst/>
          </a:prstGeom>
          <a:ln>
            <a:noFill/>
          </a:ln>
        </p:spPr>
      </p:pic>
      <p:pic>
        <p:nvPicPr>
          <p:cNvPr id="130" name="Shape 157" descr=""/>
          <p:cNvPicPr/>
          <p:nvPr/>
        </p:nvPicPr>
        <p:blipFill>
          <a:blip r:embed="rId2"/>
          <a:stretch/>
        </p:blipFill>
        <p:spPr>
          <a:xfrm>
            <a:off x="4876920" y="2571840"/>
            <a:ext cx="4259520" cy="2428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Future Implications of Our Research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311760" y="1152360"/>
            <a:ext cx="425952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Important to track the species within the Forrestal Reserve to see the overall health of CSS in the area</a:t>
            </a:r>
            <a:endParaRPr b="0" lang="en-US" sz="18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Can track to see if other areas in Palos Verdes are losing CSS species or becoming more like Forrestal Reserve</a:t>
            </a:r>
            <a:endParaRPr b="0" lang="en-US" sz="18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Weak effect size so more samples are recommended.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133" name="Shape 164" descr=""/>
          <p:cNvPicPr/>
          <p:nvPr/>
        </p:nvPicPr>
        <p:blipFill>
          <a:blip r:embed="rId1"/>
          <a:stretch/>
        </p:blipFill>
        <p:spPr>
          <a:xfrm>
            <a:off x="4631400" y="1240560"/>
            <a:ext cx="4511880" cy="323928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Forrestal Reserve 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311760" y="1152360"/>
            <a:ext cx="425952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One of the few areas with healthy, undisturbed CSS</a:t>
            </a:r>
            <a:endParaRPr b="0" lang="en-US" sz="18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Compared to other areas in Palos Verdes, Forrestal Reserve has the most intact CSS</a:t>
            </a:r>
            <a:endParaRPr b="0" lang="en-US" sz="18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Major threats to CSS include development and invasive species</a:t>
            </a:r>
            <a:endParaRPr b="0" lang="en-US" sz="14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Serves as a safe haven for CSS species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8" name="Shape 67" descr=""/>
          <p:cNvPicPr/>
          <p:nvPr/>
        </p:nvPicPr>
        <p:blipFill>
          <a:blip r:embed="rId1"/>
          <a:stretch/>
        </p:blipFill>
        <p:spPr>
          <a:xfrm>
            <a:off x="4601520" y="1017720"/>
            <a:ext cx="4266360" cy="3199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Our Hypothesis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spcBef>
                <a:spcPts val="1599"/>
              </a:spcBef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Alternate hypothesis: The trails censused at the Forrestal Reserve are significantly different from other transects in Palos Verdes</a:t>
            </a:r>
            <a:endParaRPr b="0" lang="en-US" sz="18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Null hypothesis: The trails censused at the Forrestal Reserve are not significantly different from the other transects in Palos Verdes. 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Data Collection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311760" y="1152360"/>
            <a:ext cx="372132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4 different trails: </a:t>
            </a:r>
            <a:endParaRPr b="0" lang="en-US" sz="18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Fossil Trail</a:t>
            </a:r>
            <a:endParaRPr b="0" lang="en-US" sz="14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Canyon View Trail</a:t>
            </a:r>
            <a:endParaRPr b="0" lang="en-US" sz="14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Vista Trail</a:t>
            </a:r>
            <a:endParaRPr b="0" lang="en-US" sz="14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Exultant Trail</a:t>
            </a:r>
            <a:endParaRPr b="0" lang="en-US" sz="14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Instruments used: </a:t>
            </a:r>
            <a:endParaRPr b="0" lang="en-US" sz="18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10 m transect tape</a:t>
            </a:r>
            <a:endParaRPr b="0" lang="en-US" sz="14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GPS to measure coordinates and elevation</a:t>
            </a:r>
            <a:endParaRPr b="0" lang="en-US" sz="14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Field notebook</a:t>
            </a:r>
            <a:endParaRPr b="0" lang="en-US" sz="14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Species list for reference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3" name="Shape 80" descr=""/>
          <p:cNvPicPr/>
          <p:nvPr/>
        </p:nvPicPr>
        <p:blipFill>
          <a:blip r:embed="rId1"/>
          <a:stretch/>
        </p:blipFill>
        <p:spPr>
          <a:xfrm>
            <a:off x="3914280" y="728640"/>
            <a:ext cx="5145840" cy="3839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Data Processing and Analysis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311760" y="1152360"/>
            <a:ext cx="425952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Listed the sum of species and species richness in Palos Verdes </a:t>
            </a:r>
            <a:endParaRPr b="0" lang="en-US" sz="18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Used trails we censused</a:t>
            </a:r>
            <a:endParaRPr b="0" lang="en-US" sz="1400" spc="-1" strike="noStrike">
              <a:latin typeface="Arial"/>
            </a:endParaRPr>
          </a:p>
          <a:p>
            <a:pPr lvl="1" marL="914400" indent="-316800">
              <a:lnSpc>
                <a:spcPct val="100000"/>
              </a:lnSpc>
              <a:buClr>
                <a:srgbClr val="cacaca"/>
              </a:buClr>
              <a:buFont typeface="Average"/>
              <a:buChar char="○"/>
            </a:pPr>
            <a:r>
              <a:rPr b="0" lang="en-US" sz="1400" spc="-1" strike="noStrike">
                <a:solidFill>
                  <a:srgbClr val="cacaca"/>
                </a:solidFill>
                <a:latin typeface="Average"/>
                <a:ea typeface="Average"/>
              </a:rPr>
              <a:t>Historical data from previous classes</a:t>
            </a:r>
            <a:endParaRPr b="0" lang="en-US" sz="14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Used Chi Square comparing the 5 most abundant species within Forrestal Reserve and Portuguese Bend in Palos Verdes</a:t>
            </a:r>
            <a:endParaRPr b="0" lang="en-US" sz="1800" spc="-1" strike="noStrike">
              <a:latin typeface="Arial"/>
            </a:endParaRPr>
          </a:p>
          <a:p>
            <a:pPr marL="457200" indent="-342360">
              <a:lnSpc>
                <a:spcPct val="100000"/>
              </a:lnSpc>
              <a:buClr>
                <a:srgbClr val="cacaca"/>
              </a:buClr>
              <a:buFont typeface="Average"/>
              <a:buChar char="●"/>
            </a:pPr>
            <a:r>
              <a:rPr b="0" lang="en-US" sz="1800" spc="-1" strike="noStrike">
                <a:solidFill>
                  <a:srgbClr val="cacaca"/>
                </a:solidFill>
                <a:latin typeface="Average"/>
                <a:ea typeface="Average"/>
              </a:rPr>
              <a:t>Alpha standard: 0.05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6" name="Shape 87" descr=""/>
          <p:cNvPicPr/>
          <p:nvPr/>
        </p:nvPicPr>
        <p:blipFill>
          <a:blip r:embed="rId1"/>
          <a:stretch/>
        </p:blipFill>
        <p:spPr>
          <a:xfrm>
            <a:off x="5029200" y="1370520"/>
            <a:ext cx="3904560" cy="3475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i="1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Artemisia californica</a:t>
            </a:r>
            <a:r>
              <a:rPr b="0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 (California Sagebrush)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9" name="Shape 94" descr=""/>
          <p:cNvPicPr/>
          <p:nvPr/>
        </p:nvPicPr>
        <p:blipFill>
          <a:blip r:embed="rId1"/>
          <a:stretch/>
        </p:blipFill>
        <p:spPr>
          <a:xfrm>
            <a:off x="0" y="1017720"/>
            <a:ext cx="5472720" cy="4124880"/>
          </a:xfrm>
          <a:prstGeom prst="rect">
            <a:avLst/>
          </a:prstGeom>
          <a:ln>
            <a:noFill/>
          </a:ln>
        </p:spPr>
      </p:pic>
      <p:pic>
        <p:nvPicPr>
          <p:cNvPr id="100" name="Shape 95" descr=""/>
          <p:cNvPicPr/>
          <p:nvPr/>
        </p:nvPicPr>
        <p:blipFill>
          <a:blip r:embed="rId2"/>
          <a:stretch/>
        </p:blipFill>
        <p:spPr>
          <a:xfrm>
            <a:off x="5473440" y="1017720"/>
            <a:ext cx="3679920" cy="412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i="1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Encelia californica</a:t>
            </a:r>
            <a:r>
              <a:rPr b="0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 (California Brittlebush)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3" name="Shape 102" descr=""/>
          <p:cNvPicPr/>
          <p:nvPr/>
        </p:nvPicPr>
        <p:blipFill>
          <a:blip r:embed="rId1"/>
          <a:stretch/>
        </p:blipFill>
        <p:spPr>
          <a:xfrm>
            <a:off x="0" y="990720"/>
            <a:ext cx="5714280" cy="4152240"/>
          </a:xfrm>
          <a:prstGeom prst="rect">
            <a:avLst/>
          </a:prstGeom>
          <a:ln>
            <a:noFill/>
          </a:ln>
        </p:spPr>
      </p:pic>
      <p:pic>
        <p:nvPicPr>
          <p:cNvPr id="104" name="Shape 103" descr=""/>
          <p:cNvPicPr/>
          <p:nvPr/>
        </p:nvPicPr>
        <p:blipFill>
          <a:blip r:embed="rId2"/>
          <a:stretch/>
        </p:blipFill>
        <p:spPr>
          <a:xfrm>
            <a:off x="5715000" y="990720"/>
            <a:ext cx="3553920" cy="4152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311760" y="9144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200000"/>
              </a:lnSpc>
            </a:pPr>
            <a:r>
              <a:rPr b="0" i="1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Eriogonum cinereum</a:t>
            </a:r>
            <a:r>
              <a:rPr b="0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 (California Buckwheat)  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7" name="Shape 110" descr=""/>
          <p:cNvPicPr/>
          <p:nvPr/>
        </p:nvPicPr>
        <p:blipFill>
          <a:blip r:embed="rId1"/>
          <a:stretch/>
        </p:blipFill>
        <p:spPr>
          <a:xfrm>
            <a:off x="5428440" y="1212840"/>
            <a:ext cx="3818520" cy="4170240"/>
          </a:xfrm>
          <a:prstGeom prst="rect">
            <a:avLst/>
          </a:prstGeom>
          <a:ln>
            <a:noFill/>
          </a:ln>
        </p:spPr>
      </p:pic>
      <p:pic>
        <p:nvPicPr>
          <p:cNvPr id="108" name="Shape 111" descr=""/>
          <p:cNvPicPr/>
          <p:nvPr/>
        </p:nvPicPr>
        <p:blipFill>
          <a:blip r:embed="rId2"/>
          <a:stretch/>
        </p:blipFill>
        <p:spPr>
          <a:xfrm>
            <a:off x="61560" y="1188720"/>
            <a:ext cx="5515920" cy="417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311760" y="44496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00000"/>
              </a:lnSpc>
            </a:pPr>
            <a:r>
              <a:rPr b="0" i="1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Rhus integrifolia </a:t>
            </a:r>
            <a:r>
              <a:rPr b="0" lang="en-US" sz="3000" spc="-1" strike="noStrike">
                <a:solidFill>
                  <a:srgbClr val="ffffff"/>
                </a:solidFill>
                <a:latin typeface="Oswald"/>
                <a:ea typeface="Oswald"/>
              </a:rPr>
              <a:t>(Lemonade Berry)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311760" y="1152360"/>
            <a:ext cx="851976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1" name="Shape 118" descr=""/>
          <p:cNvPicPr/>
          <p:nvPr/>
        </p:nvPicPr>
        <p:blipFill>
          <a:blip r:embed="rId1"/>
          <a:stretch/>
        </p:blipFill>
        <p:spPr>
          <a:xfrm>
            <a:off x="0" y="1072440"/>
            <a:ext cx="5353560" cy="4070520"/>
          </a:xfrm>
          <a:prstGeom prst="rect">
            <a:avLst/>
          </a:prstGeom>
          <a:ln>
            <a:noFill/>
          </a:ln>
        </p:spPr>
      </p:pic>
      <p:pic>
        <p:nvPicPr>
          <p:cNvPr id="112" name="Shape 119" descr=""/>
          <p:cNvPicPr/>
          <p:nvPr/>
        </p:nvPicPr>
        <p:blipFill>
          <a:blip r:embed="rId2"/>
          <a:stretch/>
        </p:blipFill>
        <p:spPr>
          <a:xfrm>
            <a:off x="5122080" y="1072440"/>
            <a:ext cx="4021200" cy="4070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Application>LibreOffice/5.4.5.1$Windows_X86_64 LibreOffice_project/79c9829dd5d8054ec39a82dc51cd9eff340dbee8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2018-05-12T11:05:29Z</dcterms:modified>
  <cp:revision>2</cp:revision>
  <dc:subject/>
  <dc:title/>
</cp:coreProperties>
</file>