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Oswald"/>
      <p:regular r:id="rId20"/>
      <p:bold r:id="rId21"/>
    </p:embeddedFont>
    <p:embeddedFont>
      <p:font typeface="Average" panose="020B0604020202020204" charset="0"/>
      <p:regular r:id="rId22"/>
    </p:embeddedFont>
    <p:embeddedFont>
      <p:font typeface="Nuni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1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Kristen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Kristen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Kristen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Kristen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Cristin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Cristin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Mellanie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Mellanie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Sawyer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Sawyer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Sawyer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Sawyer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Shape 50"/>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Shape 5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Shape 42"/>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9.jpg"/><Relationship Id="rId10" Type="http://schemas.openxmlformats.org/officeDocument/2006/relationships/image" Target="../media/image23.jpg"/><Relationship Id="rId4" Type="http://schemas.openxmlformats.org/officeDocument/2006/relationships/image" Target="../media/image18.jpg"/><Relationship Id="rId9"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jpg"/><Relationship Id="rId7" Type="http://schemas.openxmlformats.org/officeDocument/2006/relationships/hyperlink" Target="http://drive.google.com/file/d/1aYOJc1uJjEmefCd-tVPXGrix0NFktFku/view"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descr="Image result for charmlee park"/>
          <p:cNvPicPr preferRelativeResize="0"/>
          <p:nvPr/>
        </p:nvPicPr>
        <p:blipFill rotWithShape="1">
          <a:blip r:embed="rId3">
            <a:alphaModFix amt="55000"/>
          </a:blip>
          <a:srcRect t="25496" b="21229"/>
          <a:stretch/>
        </p:blipFill>
        <p:spPr>
          <a:xfrm>
            <a:off x="730250" y="312725"/>
            <a:ext cx="7683501" cy="2449275"/>
          </a:xfrm>
          <a:prstGeom prst="rect">
            <a:avLst/>
          </a:prstGeom>
          <a:noFill/>
          <a:ln w="19050" cap="flat" cmpd="sng">
            <a:solidFill>
              <a:schemeClr val="dk1"/>
            </a:solidFill>
            <a:prstDash val="solid"/>
            <a:round/>
            <a:headEnd type="none" w="sm" len="sm"/>
            <a:tailEnd type="none" w="sm" len="sm"/>
          </a:ln>
        </p:spPr>
      </p:pic>
      <p:sp>
        <p:nvSpPr>
          <p:cNvPr id="60" name="Shape 60"/>
          <p:cNvSpPr txBox="1">
            <a:spLocks noGrp="1"/>
          </p:cNvSpPr>
          <p:nvPr>
            <p:ph type="ctrTitle"/>
          </p:nvPr>
        </p:nvSpPr>
        <p:spPr>
          <a:xfrm>
            <a:off x="489850" y="1334850"/>
            <a:ext cx="8180400" cy="840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spcBef>
                <a:spcPts val="0"/>
              </a:spcBef>
              <a:spcAft>
                <a:spcPts val="0"/>
              </a:spcAft>
              <a:buNone/>
            </a:pPr>
            <a:r>
              <a:rPr lang="en"/>
              <a:t>Charmlee Park- Clyde Canyon </a:t>
            </a:r>
            <a:endParaRPr/>
          </a:p>
        </p:txBody>
      </p:sp>
      <p:sp>
        <p:nvSpPr>
          <p:cNvPr id="61" name="Shape 61"/>
          <p:cNvSpPr txBox="1">
            <a:spLocks noGrp="1"/>
          </p:cNvSpPr>
          <p:nvPr>
            <p:ph type="subTitle" idx="1"/>
          </p:nvPr>
        </p:nvSpPr>
        <p:spPr>
          <a:xfrm>
            <a:off x="671250" y="3174874"/>
            <a:ext cx="7801500" cy="1730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Mellanie Hidalgo</a:t>
            </a:r>
            <a:endParaRPr/>
          </a:p>
          <a:p>
            <a:pPr marL="0" lvl="0" indent="0">
              <a:spcBef>
                <a:spcPts val="0"/>
              </a:spcBef>
              <a:spcAft>
                <a:spcPts val="0"/>
              </a:spcAft>
              <a:buNone/>
            </a:pPr>
            <a:r>
              <a:rPr lang="en"/>
              <a:t>Sawyer Marks</a:t>
            </a:r>
            <a:endParaRPr/>
          </a:p>
          <a:p>
            <a:pPr marL="0" lvl="0" indent="0">
              <a:spcBef>
                <a:spcPts val="0"/>
              </a:spcBef>
              <a:spcAft>
                <a:spcPts val="0"/>
              </a:spcAft>
              <a:buNone/>
            </a:pPr>
            <a:r>
              <a:rPr lang="en"/>
              <a:t>Cristin Hansen</a:t>
            </a:r>
            <a:endParaRPr/>
          </a:p>
          <a:p>
            <a:pPr marL="0" lvl="0" indent="0">
              <a:spcBef>
                <a:spcPts val="0"/>
              </a:spcBef>
              <a:spcAft>
                <a:spcPts val="0"/>
              </a:spcAft>
              <a:buNone/>
            </a:pPr>
            <a:r>
              <a:rPr lang="en"/>
              <a:t>Kristen Way</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Results- Expanding Comparison</a:t>
            </a:r>
            <a:endParaRPr/>
          </a:p>
        </p:txBody>
      </p:sp>
      <p:sp>
        <p:nvSpPr>
          <p:cNvPr id="133" name="Shape 133"/>
          <p:cNvSpPr txBox="1">
            <a:spLocks noGrp="1"/>
          </p:cNvSpPr>
          <p:nvPr>
            <p:ph type="body" idx="1"/>
          </p:nvPr>
        </p:nvSpPr>
        <p:spPr>
          <a:xfrm>
            <a:off x="4632475" y="1058700"/>
            <a:ext cx="3211800" cy="6831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Expanding v. Clyde Canyon</a:t>
            </a:r>
            <a:endParaRPr/>
          </a:p>
        </p:txBody>
      </p:sp>
      <p:pic>
        <p:nvPicPr>
          <p:cNvPr id="134" name="Shape 134"/>
          <p:cNvPicPr preferRelativeResize="0"/>
          <p:nvPr/>
        </p:nvPicPr>
        <p:blipFill rotWithShape="1">
          <a:blip r:embed="rId3">
            <a:alphaModFix/>
          </a:blip>
          <a:srcRect l="1029"/>
          <a:stretch/>
        </p:blipFill>
        <p:spPr>
          <a:xfrm>
            <a:off x="3315950" y="1518950"/>
            <a:ext cx="5368000" cy="3143250"/>
          </a:xfrm>
          <a:prstGeom prst="rect">
            <a:avLst/>
          </a:prstGeom>
          <a:noFill/>
          <a:ln>
            <a:noFill/>
          </a:ln>
        </p:spPr>
      </p:pic>
      <p:sp>
        <p:nvSpPr>
          <p:cNvPr id="135" name="Shape 135"/>
          <p:cNvSpPr txBox="1">
            <a:spLocks noGrp="1"/>
          </p:cNvSpPr>
          <p:nvPr>
            <p:ph type="body" idx="1"/>
          </p:nvPr>
        </p:nvSpPr>
        <p:spPr>
          <a:xfrm>
            <a:off x="311700" y="1152475"/>
            <a:ext cx="31047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 x 3 Chi Square Test</a:t>
            </a:r>
            <a:endParaRPr/>
          </a:p>
          <a:p>
            <a:pPr marL="457200" lvl="0" indent="-342900" rtl="0">
              <a:spcBef>
                <a:spcPts val="1600"/>
              </a:spcBef>
              <a:spcAft>
                <a:spcPts val="0"/>
              </a:spcAft>
              <a:buSzPts val="1800"/>
              <a:buChar char="●"/>
            </a:pPr>
            <a:r>
              <a:rPr lang="en"/>
              <a:t>x</a:t>
            </a:r>
            <a:r>
              <a:rPr lang="en" baseline="30000"/>
              <a:t>2</a:t>
            </a:r>
            <a:r>
              <a:rPr lang="en" baseline="-25000"/>
              <a:t>calc</a:t>
            </a:r>
            <a:r>
              <a:rPr lang="en"/>
              <a:t>= 212.929</a:t>
            </a:r>
            <a:endParaRPr/>
          </a:p>
          <a:p>
            <a:pPr marL="457200" lvl="0" indent="-342900" rtl="0">
              <a:spcBef>
                <a:spcPts val="0"/>
              </a:spcBef>
              <a:spcAft>
                <a:spcPts val="0"/>
              </a:spcAft>
              <a:buSzPts val="1800"/>
              <a:buChar char="●"/>
            </a:pPr>
            <a:r>
              <a:rPr lang="en"/>
              <a:t>x</a:t>
            </a:r>
            <a:r>
              <a:rPr lang="en" baseline="30000"/>
              <a:t>2</a:t>
            </a:r>
            <a:r>
              <a:rPr lang="en" baseline="-25000"/>
              <a:t>crit</a:t>
            </a:r>
            <a:r>
              <a:rPr lang="en"/>
              <a:t>= 5.991</a:t>
            </a:r>
            <a:endParaRPr/>
          </a:p>
          <a:p>
            <a:pPr marL="457200" lvl="0" indent="-342900" rtl="0">
              <a:spcBef>
                <a:spcPts val="0"/>
              </a:spcBef>
              <a:spcAft>
                <a:spcPts val="0"/>
              </a:spcAft>
              <a:buSzPts val="1800"/>
              <a:buChar char="●"/>
            </a:pPr>
            <a:r>
              <a:rPr lang="en"/>
              <a:t>p= 0.000</a:t>
            </a:r>
            <a:endParaRPr/>
          </a:p>
          <a:p>
            <a:pPr marL="457200" lvl="0" indent="-342900" rtl="0">
              <a:spcBef>
                <a:spcPts val="0"/>
              </a:spcBef>
              <a:spcAft>
                <a:spcPts val="0"/>
              </a:spcAft>
              <a:buSzPts val="1800"/>
              <a:buChar char="●"/>
            </a:pPr>
            <a:r>
              <a:rPr lang="en"/>
              <a:t>Effect size= 0.844</a:t>
            </a:r>
            <a:endParaRPr/>
          </a:p>
          <a:p>
            <a:pPr marL="457200" lvl="0" indent="-342900" rtl="0">
              <a:spcBef>
                <a:spcPts val="0"/>
              </a:spcBef>
              <a:spcAft>
                <a:spcPts val="0"/>
              </a:spcAft>
              <a:buSzPts val="1800"/>
              <a:buChar char="●"/>
            </a:pPr>
            <a:r>
              <a:rPr lang="en"/>
              <a:t>Power= 1.000</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Results- Stable Comparison</a:t>
            </a:r>
            <a:endParaRPr/>
          </a:p>
        </p:txBody>
      </p:sp>
      <p:sp>
        <p:nvSpPr>
          <p:cNvPr id="141" name="Shape 141"/>
          <p:cNvSpPr txBox="1">
            <a:spLocks noGrp="1"/>
          </p:cNvSpPr>
          <p:nvPr>
            <p:ph type="body" idx="1"/>
          </p:nvPr>
        </p:nvSpPr>
        <p:spPr>
          <a:xfrm>
            <a:off x="311700" y="1152475"/>
            <a:ext cx="31047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 x 3 Chi Square Test</a:t>
            </a:r>
            <a:endParaRPr/>
          </a:p>
          <a:p>
            <a:pPr marL="457200" lvl="0" indent="-342900" rtl="0">
              <a:spcBef>
                <a:spcPts val="1600"/>
              </a:spcBef>
              <a:spcAft>
                <a:spcPts val="0"/>
              </a:spcAft>
              <a:buSzPts val="1800"/>
              <a:buChar char="●"/>
            </a:pPr>
            <a:r>
              <a:rPr lang="en"/>
              <a:t>x</a:t>
            </a:r>
            <a:r>
              <a:rPr lang="en" baseline="30000"/>
              <a:t>2</a:t>
            </a:r>
            <a:r>
              <a:rPr lang="en" baseline="-25000"/>
              <a:t>calc</a:t>
            </a:r>
            <a:r>
              <a:rPr lang="en"/>
              <a:t>= 109.977</a:t>
            </a:r>
            <a:endParaRPr/>
          </a:p>
          <a:p>
            <a:pPr marL="457200" lvl="0" indent="-342900" rtl="0">
              <a:spcBef>
                <a:spcPts val="0"/>
              </a:spcBef>
              <a:spcAft>
                <a:spcPts val="0"/>
              </a:spcAft>
              <a:buSzPts val="1800"/>
              <a:buChar char="●"/>
            </a:pPr>
            <a:r>
              <a:rPr lang="en"/>
              <a:t>x</a:t>
            </a:r>
            <a:r>
              <a:rPr lang="en" baseline="30000"/>
              <a:t>2</a:t>
            </a:r>
            <a:r>
              <a:rPr lang="en" baseline="-25000"/>
              <a:t>crit</a:t>
            </a:r>
            <a:r>
              <a:rPr lang="en"/>
              <a:t>= 5.991</a:t>
            </a:r>
            <a:endParaRPr/>
          </a:p>
          <a:p>
            <a:pPr marL="457200" lvl="0" indent="-342900" rtl="0">
              <a:spcBef>
                <a:spcPts val="0"/>
              </a:spcBef>
              <a:spcAft>
                <a:spcPts val="0"/>
              </a:spcAft>
              <a:buSzPts val="1800"/>
              <a:buChar char="●"/>
            </a:pPr>
            <a:r>
              <a:rPr lang="en"/>
              <a:t>p= 0.000</a:t>
            </a:r>
            <a:endParaRPr/>
          </a:p>
          <a:p>
            <a:pPr marL="457200" lvl="0" indent="-342900" rtl="0">
              <a:spcBef>
                <a:spcPts val="0"/>
              </a:spcBef>
              <a:spcAft>
                <a:spcPts val="0"/>
              </a:spcAft>
              <a:buSzPts val="1800"/>
              <a:buChar char="●"/>
            </a:pPr>
            <a:r>
              <a:rPr lang="en"/>
              <a:t>Effect size= 0.753</a:t>
            </a:r>
            <a:endParaRPr/>
          </a:p>
          <a:p>
            <a:pPr marL="457200" lvl="0" indent="-342900" rtl="0">
              <a:spcBef>
                <a:spcPts val="0"/>
              </a:spcBef>
              <a:spcAft>
                <a:spcPts val="0"/>
              </a:spcAft>
              <a:buSzPts val="1800"/>
              <a:buChar char="●"/>
            </a:pPr>
            <a:r>
              <a:rPr lang="en"/>
              <a:t>Power= 1.000</a:t>
            </a:r>
            <a:endParaRPr/>
          </a:p>
          <a:p>
            <a:pPr marL="0" lvl="0" indent="0">
              <a:spcBef>
                <a:spcPts val="1600"/>
              </a:spcBef>
              <a:spcAft>
                <a:spcPts val="1600"/>
              </a:spcAft>
              <a:buNone/>
            </a:pPr>
            <a:endParaRPr/>
          </a:p>
        </p:txBody>
      </p:sp>
      <p:pic>
        <p:nvPicPr>
          <p:cNvPr id="142" name="Shape 142"/>
          <p:cNvPicPr preferRelativeResize="0"/>
          <p:nvPr/>
        </p:nvPicPr>
        <p:blipFill>
          <a:blip r:embed="rId3">
            <a:alphaModFix/>
          </a:blip>
          <a:stretch>
            <a:fillRect/>
          </a:stretch>
        </p:blipFill>
        <p:spPr>
          <a:xfrm>
            <a:off x="3510225" y="1277825"/>
            <a:ext cx="5322075" cy="3362325"/>
          </a:xfrm>
          <a:prstGeom prst="rect">
            <a:avLst/>
          </a:prstGeom>
          <a:noFill/>
          <a:ln>
            <a:noFill/>
          </a:ln>
        </p:spPr>
      </p:pic>
      <p:sp>
        <p:nvSpPr>
          <p:cNvPr id="143" name="Shape 143"/>
          <p:cNvSpPr txBox="1">
            <a:spLocks noGrp="1"/>
          </p:cNvSpPr>
          <p:nvPr>
            <p:ph type="body" idx="1"/>
          </p:nvPr>
        </p:nvSpPr>
        <p:spPr>
          <a:xfrm>
            <a:off x="4954025" y="830950"/>
            <a:ext cx="3211800" cy="6831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a:t>Stable v. Clyde Canyon</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284900" y="465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Results- Expanding v Stable v Clyde Canyon</a:t>
            </a:r>
            <a:endParaRPr/>
          </a:p>
        </p:txBody>
      </p:sp>
      <p:sp>
        <p:nvSpPr>
          <p:cNvPr id="149" name="Shape 149"/>
          <p:cNvSpPr txBox="1">
            <a:spLocks noGrp="1"/>
          </p:cNvSpPr>
          <p:nvPr>
            <p:ph type="body" idx="1"/>
          </p:nvPr>
        </p:nvSpPr>
        <p:spPr>
          <a:xfrm>
            <a:off x="311700" y="1152475"/>
            <a:ext cx="27630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 x 3 Chi Square Test</a:t>
            </a:r>
            <a:endParaRPr/>
          </a:p>
          <a:p>
            <a:pPr marL="457200" lvl="0" indent="-342900" rtl="0">
              <a:spcBef>
                <a:spcPts val="1600"/>
              </a:spcBef>
              <a:spcAft>
                <a:spcPts val="0"/>
              </a:spcAft>
              <a:buSzPts val="1800"/>
              <a:buChar char="●"/>
            </a:pPr>
            <a:r>
              <a:rPr lang="en"/>
              <a:t>x</a:t>
            </a:r>
            <a:r>
              <a:rPr lang="en" baseline="30000"/>
              <a:t>2</a:t>
            </a:r>
            <a:r>
              <a:rPr lang="en" baseline="-25000"/>
              <a:t>calc</a:t>
            </a:r>
            <a:r>
              <a:rPr lang="en"/>
              <a:t>= 242.872</a:t>
            </a:r>
            <a:endParaRPr/>
          </a:p>
          <a:p>
            <a:pPr marL="457200" lvl="0" indent="-342900" rtl="0">
              <a:spcBef>
                <a:spcPts val="0"/>
              </a:spcBef>
              <a:spcAft>
                <a:spcPts val="0"/>
              </a:spcAft>
              <a:buSzPts val="1800"/>
              <a:buChar char="●"/>
            </a:pPr>
            <a:r>
              <a:rPr lang="en"/>
              <a:t>x</a:t>
            </a:r>
            <a:r>
              <a:rPr lang="en" baseline="30000"/>
              <a:t>2</a:t>
            </a:r>
            <a:r>
              <a:rPr lang="en" baseline="-25000"/>
              <a:t>crit</a:t>
            </a:r>
            <a:r>
              <a:rPr lang="en"/>
              <a:t>= 9.488</a:t>
            </a:r>
            <a:endParaRPr/>
          </a:p>
          <a:p>
            <a:pPr marL="457200" lvl="0" indent="-342900" rtl="0">
              <a:spcBef>
                <a:spcPts val="0"/>
              </a:spcBef>
              <a:spcAft>
                <a:spcPts val="0"/>
              </a:spcAft>
              <a:buSzPts val="1800"/>
              <a:buChar char="●"/>
            </a:pPr>
            <a:r>
              <a:rPr lang="en"/>
              <a:t>p= 0.000</a:t>
            </a:r>
            <a:endParaRPr/>
          </a:p>
          <a:p>
            <a:pPr marL="457200" lvl="0" indent="-342900" rtl="0">
              <a:spcBef>
                <a:spcPts val="0"/>
              </a:spcBef>
              <a:spcAft>
                <a:spcPts val="0"/>
              </a:spcAft>
              <a:buSzPts val="1800"/>
              <a:buChar char="●"/>
            </a:pPr>
            <a:r>
              <a:rPr lang="en"/>
              <a:t>Effect size= 0.601</a:t>
            </a:r>
            <a:endParaRPr/>
          </a:p>
          <a:p>
            <a:pPr marL="457200" lvl="0" indent="-342900" rtl="0">
              <a:spcBef>
                <a:spcPts val="0"/>
              </a:spcBef>
              <a:spcAft>
                <a:spcPts val="0"/>
              </a:spcAft>
              <a:buSzPts val="1800"/>
              <a:buChar char="●"/>
            </a:pPr>
            <a:r>
              <a:rPr lang="en"/>
              <a:t>Power= 0.999</a:t>
            </a:r>
            <a:endParaRPr/>
          </a:p>
          <a:p>
            <a:pPr marL="0" lvl="0" indent="0">
              <a:spcBef>
                <a:spcPts val="1600"/>
              </a:spcBef>
              <a:spcAft>
                <a:spcPts val="1600"/>
              </a:spcAft>
              <a:buNone/>
            </a:pPr>
            <a:endParaRPr/>
          </a:p>
        </p:txBody>
      </p:sp>
      <p:pic>
        <p:nvPicPr>
          <p:cNvPr id="150" name="Shape 150"/>
          <p:cNvPicPr preferRelativeResize="0"/>
          <p:nvPr/>
        </p:nvPicPr>
        <p:blipFill rotWithShape="1">
          <a:blip r:embed="rId3">
            <a:alphaModFix/>
          </a:blip>
          <a:srcRect l="-1183"/>
          <a:stretch/>
        </p:blipFill>
        <p:spPr>
          <a:xfrm>
            <a:off x="3271475" y="1599675"/>
            <a:ext cx="5534025" cy="3324225"/>
          </a:xfrm>
          <a:prstGeom prst="rect">
            <a:avLst/>
          </a:prstGeom>
          <a:noFill/>
          <a:ln>
            <a:noFill/>
          </a:ln>
        </p:spPr>
      </p:pic>
      <p:sp>
        <p:nvSpPr>
          <p:cNvPr id="151" name="Shape 151"/>
          <p:cNvSpPr txBox="1">
            <a:spLocks noGrp="1"/>
          </p:cNvSpPr>
          <p:nvPr>
            <p:ph type="body" idx="1"/>
          </p:nvPr>
        </p:nvSpPr>
        <p:spPr>
          <a:xfrm>
            <a:off x="3995900" y="1084725"/>
            <a:ext cx="4163400" cy="6831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a:t>Expanding v. Stable v. Clyde Canyon</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Conclusion</a:t>
            </a:r>
            <a:endParaRPr/>
          </a:p>
        </p:txBody>
      </p:sp>
      <p:sp>
        <p:nvSpPr>
          <p:cNvPr id="157" name="Shape 157"/>
          <p:cNvSpPr txBox="1">
            <a:spLocks noGrp="1"/>
          </p:cNvSpPr>
          <p:nvPr>
            <p:ph type="body" idx="1"/>
          </p:nvPr>
        </p:nvSpPr>
        <p:spPr>
          <a:xfrm>
            <a:off x="278225" y="1139075"/>
            <a:ext cx="2946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Reject the null hypothesis.</a:t>
            </a:r>
            <a:endParaRPr/>
          </a:p>
          <a:p>
            <a:pPr marL="457200" lvl="0" indent="-342900" rtl="0">
              <a:spcBef>
                <a:spcPts val="0"/>
              </a:spcBef>
              <a:spcAft>
                <a:spcPts val="0"/>
              </a:spcAft>
              <a:buSzPts val="1800"/>
              <a:buChar char="●"/>
            </a:pPr>
            <a:r>
              <a:rPr lang="en"/>
              <a:t>We believe the presence of black mustard significantly impacted the growth and recovery of CSS in the area.</a:t>
            </a:r>
            <a:endParaRPr/>
          </a:p>
          <a:p>
            <a:pPr marL="457200" lvl="0" indent="-342900" rtl="0">
              <a:spcBef>
                <a:spcPts val="0"/>
              </a:spcBef>
              <a:spcAft>
                <a:spcPts val="0"/>
              </a:spcAft>
              <a:buSzPts val="1800"/>
              <a:buChar char="●"/>
            </a:pPr>
            <a:r>
              <a:rPr lang="en"/>
              <a:t>Moderate effect sizes</a:t>
            </a:r>
            <a:endParaRPr/>
          </a:p>
        </p:txBody>
      </p:sp>
      <p:pic>
        <p:nvPicPr>
          <p:cNvPr id="158" name="Shape 158"/>
          <p:cNvPicPr preferRelativeResize="0"/>
          <p:nvPr/>
        </p:nvPicPr>
        <p:blipFill>
          <a:blip r:embed="rId3">
            <a:alphaModFix/>
          </a:blip>
          <a:stretch>
            <a:fillRect/>
          </a:stretch>
        </p:blipFill>
        <p:spPr>
          <a:xfrm>
            <a:off x="6464525" y="445025"/>
            <a:ext cx="2362500" cy="4200000"/>
          </a:xfrm>
          <a:prstGeom prst="rect">
            <a:avLst/>
          </a:prstGeom>
          <a:noFill/>
          <a:ln>
            <a:noFill/>
          </a:ln>
        </p:spPr>
      </p:pic>
      <p:pic>
        <p:nvPicPr>
          <p:cNvPr id="159" name="Shape 159"/>
          <p:cNvPicPr preferRelativeResize="0"/>
          <p:nvPr/>
        </p:nvPicPr>
        <p:blipFill rotWithShape="1">
          <a:blip r:embed="rId4">
            <a:alphaModFix/>
          </a:blip>
          <a:srcRect/>
          <a:stretch/>
        </p:blipFill>
        <p:spPr>
          <a:xfrm>
            <a:off x="3224825" y="560389"/>
            <a:ext cx="2773475" cy="396926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Resources</a:t>
            </a:r>
            <a:endParaRPr/>
          </a:p>
        </p:txBody>
      </p:sp>
      <p:sp>
        <p:nvSpPr>
          <p:cNvPr id="165" name="Shape 1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“Differences in California Sage Scrub composition behind stable and recovering boundaries with annual grassland”</a:t>
            </a:r>
            <a:endParaRPr/>
          </a:p>
          <a:p>
            <a:pPr marL="0" lvl="0" indent="0" rtl="0">
              <a:spcBef>
                <a:spcPts val="1600"/>
              </a:spcBef>
              <a:spcAft>
                <a:spcPts val="1600"/>
              </a:spcAft>
              <a:buNone/>
            </a:pPr>
            <a:r>
              <a:rPr lang="en"/>
              <a:t>“Preliminary Report: Effects of black mustard allelopathy on the fitness and life history strategies of buffalo gourd in southern California”</a:t>
            </a:r>
            <a:br>
              <a:rPr lang="en"/>
            </a:b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a:blip r:embed="rId3">
            <a:alphaModFix/>
          </a:blip>
          <a:stretch>
            <a:fillRect/>
          </a:stretch>
        </p:blipFill>
        <p:spPr>
          <a:xfrm>
            <a:off x="152400" y="3411924"/>
            <a:ext cx="2807400" cy="1579176"/>
          </a:xfrm>
          <a:prstGeom prst="rect">
            <a:avLst/>
          </a:prstGeom>
          <a:noFill/>
          <a:ln>
            <a:noFill/>
          </a:ln>
        </p:spPr>
      </p:pic>
      <p:pic>
        <p:nvPicPr>
          <p:cNvPr id="171" name="Shape 171"/>
          <p:cNvPicPr preferRelativeResize="0"/>
          <p:nvPr/>
        </p:nvPicPr>
        <p:blipFill>
          <a:blip r:embed="rId4">
            <a:alphaModFix/>
          </a:blip>
          <a:stretch>
            <a:fillRect/>
          </a:stretch>
        </p:blipFill>
        <p:spPr>
          <a:xfrm>
            <a:off x="152400" y="1941555"/>
            <a:ext cx="2240648" cy="1260376"/>
          </a:xfrm>
          <a:prstGeom prst="rect">
            <a:avLst/>
          </a:prstGeom>
          <a:noFill/>
          <a:ln>
            <a:noFill/>
          </a:ln>
        </p:spPr>
      </p:pic>
      <p:pic>
        <p:nvPicPr>
          <p:cNvPr id="172" name="Shape 172"/>
          <p:cNvPicPr preferRelativeResize="0"/>
          <p:nvPr/>
        </p:nvPicPr>
        <p:blipFill>
          <a:blip r:embed="rId5">
            <a:alphaModFix/>
          </a:blip>
          <a:stretch>
            <a:fillRect/>
          </a:stretch>
        </p:blipFill>
        <p:spPr>
          <a:xfrm>
            <a:off x="152400" y="-6"/>
            <a:ext cx="3122548" cy="1756449"/>
          </a:xfrm>
          <a:prstGeom prst="rect">
            <a:avLst/>
          </a:prstGeom>
          <a:noFill/>
          <a:ln>
            <a:noFill/>
          </a:ln>
        </p:spPr>
      </p:pic>
      <p:pic>
        <p:nvPicPr>
          <p:cNvPr id="173" name="Shape 173"/>
          <p:cNvPicPr preferRelativeResize="0"/>
          <p:nvPr/>
        </p:nvPicPr>
        <p:blipFill>
          <a:blip r:embed="rId6">
            <a:alphaModFix/>
          </a:blip>
          <a:stretch>
            <a:fillRect/>
          </a:stretch>
        </p:blipFill>
        <p:spPr>
          <a:xfrm>
            <a:off x="3112200" y="3411943"/>
            <a:ext cx="2807400" cy="1579158"/>
          </a:xfrm>
          <a:prstGeom prst="rect">
            <a:avLst/>
          </a:prstGeom>
          <a:noFill/>
          <a:ln>
            <a:noFill/>
          </a:ln>
        </p:spPr>
      </p:pic>
      <p:pic>
        <p:nvPicPr>
          <p:cNvPr id="174" name="Shape 174"/>
          <p:cNvPicPr preferRelativeResize="0"/>
          <p:nvPr/>
        </p:nvPicPr>
        <p:blipFill>
          <a:blip r:embed="rId7">
            <a:alphaModFix/>
          </a:blip>
          <a:stretch>
            <a:fillRect/>
          </a:stretch>
        </p:blipFill>
        <p:spPr>
          <a:xfrm>
            <a:off x="5814117" y="1436450"/>
            <a:ext cx="1999483" cy="3554648"/>
          </a:xfrm>
          <a:prstGeom prst="rect">
            <a:avLst/>
          </a:prstGeom>
          <a:noFill/>
          <a:ln>
            <a:noFill/>
          </a:ln>
        </p:spPr>
      </p:pic>
      <p:pic>
        <p:nvPicPr>
          <p:cNvPr id="175" name="Shape 175"/>
          <p:cNvPicPr preferRelativeResize="0"/>
          <p:nvPr/>
        </p:nvPicPr>
        <p:blipFill>
          <a:blip r:embed="rId8">
            <a:alphaModFix/>
          </a:blip>
          <a:stretch>
            <a:fillRect/>
          </a:stretch>
        </p:blipFill>
        <p:spPr>
          <a:xfrm>
            <a:off x="3361224" y="82675"/>
            <a:ext cx="2103824" cy="1183401"/>
          </a:xfrm>
          <a:prstGeom prst="rect">
            <a:avLst/>
          </a:prstGeom>
          <a:noFill/>
          <a:ln>
            <a:noFill/>
          </a:ln>
        </p:spPr>
      </p:pic>
      <p:pic>
        <p:nvPicPr>
          <p:cNvPr id="176" name="Shape 176"/>
          <p:cNvPicPr preferRelativeResize="0"/>
          <p:nvPr/>
        </p:nvPicPr>
        <p:blipFill>
          <a:blip r:embed="rId9">
            <a:alphaModFix/>
          </a:blip>
          <a:stretch>
            <a:fillRect/>
          </a:stretch>
        </p:blipFill>
        <p:spPr>
          <a:xfrm>
            <a:off x="7561805" y="0"/>
            <a:ext cx="1474500" cy="2621349"/>
          </a:xfrm>
          <a:prstGeom prst="rect">
            <a:avLst/>
          </a:prstGeom>
          <a:noFill/>
          <a:ln>
            <a:noFill/>
          </a:ln>
        </p:spPr>
      </p:pic>
      <p:pic>
        <p:nvPicPr>
          <p:cNvPr id="177" name="Shape 177"/>
          <p:cNvPicPr preferRelativeResize="0"/>
          <p:nvPr/>
        </p:nvPicPr>
        <p:blipFill>
          <a:blip r:embed="rId10">
            <a:alphaModFix/>
          </a:blip>
          <a:stretch>
            <a:fillRect/>
          </a:stretch>
        </p:blipFill>
        <p:spPr>
          <a:xfrm>
            <a:off x="2708175" y="1954330"/>
            <a:ext cx="2240649" cy="125974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66150" y="70300"/>
            <a:ext cx="3079200" cy="1732050"/>
          </a:xfrm>
          <a:prstGeom prst="rect">
            <a:avLst/>
          </a:prstGeom>
          <a:noFill/>
          <a:ln>
            <a:noFill/>
          </a:ln>
        </p:spPr>
      </p:pic>
      <p:pic>
        <p:nvPicPr>
          <p:cNvPr id="183" name="Shape 183"/>
          <p:cNvPicPr preferRelativeResize="0"/>
          <p:nvPr/>
        </p:nvPicPr>
        <p:blipFill>
          <a:blip r:embed="rId4">
            <a:alphaModFix/>
          </a:blip>
          <a:stretch>
            <a:fillRect/>
          </a:stretch>
        </p:blipFill>
        <p:spPr>
          <a:xfrm>
            <a:off x="5912399" y="152400"/>
            <a:ext cx="3079200" cy="1732054"/>
          </a:xfrm>
          <a:prstGeom prst="rect">
            <a:avLst/>
          </a:prstGeom>
          <a:noFill/>
          <a:ln>
            <a:noFill/>
          </a:ln>
        </p:spPr>
      </p:pic>
      <p:pic>
        <p:nvPicPr>
          <p:cNvPr id="184" name="Shape 184"/>
          <p:cNvPicPr preferRelativeResize="0"/>
          <p:nvPr/>
        </p:nvPicPr>
        <p:blipFill>
          <a:blip r:embed="rId5">
            <a:alphaModFix/>
          </a:blip>
          <a:stretch>
            <a:fillRect/>
          </a:stretch>
        </p:blipFill>
        <p:spPr>
          <a:xfrm>
            <a:off x="152400" y="2711775"/>
            <a:ext cx="4628076" cy="2279325"/>
          </a:xfrm>
          <a:prstGeom prst="rect">
            <a:avLst/>
          </a:prstGeom>
          <a:noFill/>
          <a:ln>
            <a:noFill/>
          </a:ln>
        </p:spPr>
      </p:pic>
      <p:pic>
        <p:nvPicPr>
          <p:cNvPr id="185" name="Shape 185"/>
          <p:cNvPicPr preferRelativeResize="0"/>
          <p:nvPr/>
        </p:nvPicPr>
        <p:blipFill>
          <a:blip r:embed="rId6">
            <a:alphaModFix/>
          </a:blip>
          <a:stretch>
            <a:fillRect/>
          </a:stretch>
        </p:blipFill>
        <p:spPr>
          <a:xfrm>
            <a:off x="6217253" y="1962174"/>
            <a:ext cx="1645024" cy="2924496"/>
          </a:xfrm>
          <a:prstGeom prst="rect">
            <a:avLst/>
          </a:prstGeom>
          <a:noFill/>
          <a:ln>
            <a:noFill/>
          </a:ln>
        </p:spPr>
      </p:pic>
      <p:pic>
        <p:nvPicPr>
          <p:cNvPr id="186" name="Shape 186" title="20180424_162202.mp4">
            <a:hlinkClick r:id="rId7"/>
          </p:cNvPr>
          <p:cNvPicPr preferRelativeResize="0"/>
          <p:nvPr/>
        </p:nvPicPr>
        <p:blipFill>
          <a:blip r:embed="rId8">
            <a:alphaModFix/>
          </a:blip>
          <a:stretch>
            <a:fillRect/>
          </a:stretch>
        </p:blipFill>
        <p:spPr>
          <a:xfrm>
            <a:off x="3297750" y="152400"/>
            <a:ext cx="2462249" cy="184668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2" name="Shape 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93" name="Shape 193"/>
          <p:cNvPicPr preferRelativeResize="0"/>
          <p:nvPr/>
        </p:nvPicPr>
        <p:blipFill>
          <a:blip r:embed="rId3">
            <a:alphaModFix/>
          </a:blip>
          <a:stretch>
            <a:fillRect/>
          </a:stretch>
        </p:blipFill>
        <p:spPr>
          <a:xfrm>
            <a:off x="3959524" y="1989550"/>
            <a:ext cx="1797725" cy="2396950"/>
          </a:xfrm>
          <a:prstGeom prst="rect">
            <a:avLst/>
          </a:prstGeom>
          <a:noFill/>
          <a:ln>
            <a:noFill/>
          </a:ln>
        </p:spPr>
      </p:pic>
      <p:pic>
        <p:nvPicPr>
          <p:cNvPr id="194" name="Shape 194"/>
          <p:cNvPicPr preferRelativeResize="0"/>
          <p:nvPr/>
        </p:nvPicPr>
        <p:blipFill>
          <a:blip r:embed="rId4">
            <a:alphaModFix/>
          </a:blip>
          <a:stretch>
            <a:fillRect/>
          </a:stretch>
        </p:blipFill>
        <p:spPr>
          <a:xfrm>
            <a:off x="1954874" y="2337923"/>
            <a:ext cx="1883125" cy="2510827"/>
          </a:xfrm>
          <a:prstGeom prst="rect">
            <a:avLst/>
          </a:prstGeom>
          <a:noFill/>
          <a:ln>
            <a:noFill/>
          </a:ln>
        </p:spPr>
      </p:pic>
      <p:pic>
        <p:nvPicPr>
          <p:cNvPr id="195" name="Shape 195"/>
          <p:cNvPicPr preferRelativeResize="0"/>
          <p:nvPr/>
        </p:nvPicPr>
        <p:blipFill>
          <a:blip r:embed="rId5">
            <a:alphaModFix/>
          </a:blip>
          <a:stretch>
            <a:fillRect/>
          </a:stretch>
        </p:blipFill>
        <p:spPr>
          <a:xfrm>
            <a:off x="7566898" y="2813550"/>
            <a:ext cx="1466100" cy="1954800"/>
          </a:xfrm>
          <a:prstGeom prst="rect">
            <a:avLst/>
          </a:prstGeom>
          <a:noFill/>
          <a:ln>
            <a:noFill/>
          </a:ln>
        </p:spPr>
      </p:pic>
      <p:pic>
        <p:nvPicPr>
          <p:cNvPr id="196" name="Shape 196"/>
          <p:cNvPicPr preferRelativeResize="0"/>
          <p:nvPr/>
        </p:nvPicPr>
        <p:blipFill>
          <a:blip r:embed="rId6">
            <a:alphaModFix/>
          </a:blip>
          <a:stretch>
            <a:fillRect/>
          </a:stretch>
        </p:blipFill>
        <p:spPr>
          <a:xfrm>
            <a:off x="42344" y="1694825"/>
            <a:ext cx="1883125" cy="2510826"/>
          </a:xfrm>
          <a:prstGeom prst="rect">
            <a:avLst/>
          </a:prstGeom>
          <a:noFill/>
          <a:ln>
            <a:noFill/>
          </a:ln>
        </p:spPr>
      </p:pic>
      <p:pic>
        <p:nvPicPr>
          <p:cNvPr id="197" name="Shape 197"/>
          <p:cNvPicPr preferRelativeResize="0"/>
          <p:nvPr/>
        </p:nvPicPr>
        <p:blipFill>
          <a:blip r:embed="rId7">
            <a:alphaModFix/>
          </a:blip>
          <a:stretch>
            <a:fillRect/>
          </a:stretch>
        </p:blipFill>
        <p:spPr>
          <a:xfrm>
            <a:off x="5683776" y="302727"/>
            <a:ext cx="1883125" cy="25108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3">
            <a:alphaModFix/>
          </a:blip>
          <a:srcRect l="524" t="31975" r="534" b="27161"/>
          <a:stretch/>
        </p:blipFill>
        <p:spPr>
          <a:xfrm>
            <a:off x="148788" y="223550"/>
            <a:ext cx="5620524" cy="1291876"/>
          </a:xfrm>
          <a:prstGeom prst="rect">
            <a:avLst/>
          </a:prstGeom>
          <a:noFill/>
          <a:ln w="9525" cap="flat" cmpd="sng">
            <a:solidFill>
              <a:schemeClr val="dk1"/>
            </a:solidFill>
            <a:prstDash val="solid"/>
            <a:round/>
            <a:headEnd type="none" w="sm" len="sm"/>
            <a:tailEnd type="none" w="sm" len="sm"/>
          </a:ln>
        </p:spPr>
      </p:pic>
      <p:pic>
        <p:nvPicPr>
          <p:cNvPr id="67" name="Shape 67"/>
          <p:cNvPicPr preferRelativeResize="0"/>
          <p:nvPr/>
        </p:nvPicPr>
        <p:blipFill rotWithShape="1">
          <a:blip r:embed="rId4">
            <a:alphaModFix/>
          </a:blip>
          <a:srcRect l="37500" b="59747"/>
          <a:stretch/>
        </p:blipFill>
        <p:spPr>
          <a:xfrm>
            <a:off x="5951775" y="85700"/>
            <a:ext cx="3052002" cy="1567574"/>
          </a:xfrm>
          <a:prstGeom prst="rect">
            <a:avLst/>
          </a:prstGeom>
          <a:noFill/>
          <a:ln w="9525" cap="flat" cmpd="sng">
            <a:solidFill>
              <a:schemeClr val="dk1"/>
            </a:solidFill>
            <a:prstDash val="solid"/>
            <a:round/>
            <a:headEnd type="none" w="sm" len="sm"/>
            <a:tailEnd type="none" w="sm" len="sm"/>
          </a:ln>
        </p:spPr>
      </p:pic>
      <p:sp>
        <p:nvSpPr>
          <p:cNvPr id="68" name="Shape 68"/>
          <p:cNvSpPr txBox="1">
            <a:spLocks noGrp="1"/>
          </p:cNvSpPr>
          <p:nvPr>
            <p:ph type="title"/>
          </p:nvPr>
        </p:nvSpPr>
        <p:spPr>
          <a:xfrm>
            <a:off x="29400" y="85700"/>
            <a:ext cx="5859300" cy="687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a:t>Introduction</a:t>
            </a:r>
            <a:endParaRPr/>
          </a:p>
        </p:txBody>
      </p:sp>
      <p:pic>
        <p:nvPicPr>
          <p:cNvPr id="69" name="Shape 69"/>
          <p:cNvPicPr preferRelativeResize="0"/>
          <p:nvPr/>
        </p:nvPicPr>
        <p:blipFill rotWithShape="1">
          <a:blip r:embed="rId4">
            <a:alphaModFix/>
          </a:blip>
          <a:srcRect l="38225" t="37533" r="6520" b="26879"/>
          <a:stretch/>
        </p:blipFill>
        <p:spPr>
          <a:xfrm>
            <a:off x="5951775" y="1757362"/>
            <a:ext cx="3052002" cy="1598163"/>
          </a:xfrm>
          <a:prstGeom prst="rect">
            <a:avLst/>
          </a:prstGeom>
          <a:noFill/>
          <a:ln w="9525" cap="flat" cmpd="sng">
            <a:solidFill>
              <a:schemeClr val="dk1"/>
            </a:solidFill>
            <a:prstDash val="solid"/>
            <a:round/>
            <a:headEnd type="none" w="sm" len="sm"/>
            <a:tailEnd type="none" w="sm" len="sm"/>
          </a:ln>
        </p:spPr>
      </p:pic>
      <p:pic>
        <p:nvPicPr>
          <p:cNvPr id="70" name="Shape 70"/>
          <p:cNvPicPr preferRelativeResize="0"/>
          <p:nvPr/>
        </p:nvPicPr>
        <p:blipFill rotWithShape="1">
          <a:blip r:embed="rId4">
            <a:alphaModFix/>
          </a:blip>
          <a:srcRect l="37500" t="59747"/>
          <a:stretch/>
        </p:blipFill>
        <p:spPr>
          <a:xfrm>
            <a:off x="5951775" y="3490225"/>
            <a:ext cx="3052002" cy="1567574"/>
          </a:xfrm>
          <a:prstGeom prst="rect">
            <a:avLst/>
          </a:prstGeom>
          <a:noFill/>
          <a:ln w="9525" cap="flat" cmpd="sng">
            <a:solidFill>
              <a:schemeClr val="dk1"/>
            </a:solidFill>
            <a:prstDash val="solid"/>
            <a:round/>
            <a:headEnd type="none" w="sm" len="sm"/>
            <a:tailEnd type="none" w="sm" len="sm"/>
          </a:ln>
        </p:spPr>
      </p:pic>
      <p:pic>
        <p:nvPicPr>
          <p:cNvPr id="71" name="Shape 71" descr="Image result for charmlee wilderness park"/>
          <p:cNvPicPr preferRelativeResize="0"/>
          <p:nvPr/>
        </p:nvPicPr>
        <p:blipFill>
          <a:blip r:embed="rId5">
            <a:alphaModFix/>
          </a:blip>
          <a:stretch>
            <a:fillRect/>
          </a:stretch>
        </p:blipFill>
        <p:spPr>
          <a:xfrm>
            <a:off x="148800" y="1653275"/>
            <a:ext cx="2579975" cy="3404525"/>
          </a:xfrm>
          <a:prstGeom prst="rect">
            <a:avLst/>
          </a:prstGeom>
          <a:noFill/>
          <a:ln>
            <a:noFill/>
          </a:ln>
        </p:spPr>
      </p:pic>
      <p:sp>
        <p:nvSpPr>
          <p:cNvPr id="72" name="Shape 72"/>
          <p:cNvSpPr txBox="1"/>
          <p:nvPr/>
        </p:nvSpPr>
        <p:spPr>
          <a:xfrm>
            <a:off x="2814325" y="2360613"/>
            <a:ext cx="3051900" cy="1702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en">
                <a:solidFill>
                  <a:schemeClr val="dk1"/>
                </a:solidFill>
                <a:latin typeface="Nunito"/>
                <a:ea typeface="Nunito"/>
                <a:cs typeface="Nunito"/>
                <a:sym typeface="Nunito"/>
              </a:rPr>
              <a:t>Charmlee Wilderness Park is 590 acres of the best of the Santa Monica Mountains Coastal Slope environment. The park includes shady picnic areas, majestic ocean views, eight miles of hiking trails, and an amphitheater.</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91275" y="163350"/>
            <a:ext cx="4170600" cy="755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sz="2400" dirty="0"/>
              <a:t>Clyde Canyon Background</a:t>
            </a:r>
            <a:endParaRPr sz="2400" dirty="0"/>
          </a:p>
          <a:p>
            <a:pPr marL="0" lvl="0" indent="0">
              <a:spcBef>
                <a:spcPts val="0"/>
              </a:spcBef>
              <a:spcAft>
                <a:spcPts val="0"/>
              </a:spcAft>
              <a:buNone/>
            </a:pPr>
            <a:endParaRPr dirty="0"/>
          </a:p>
        </p:txBody>
      </p:sp>
      <p:sp>
        <p:nvSpPr>
          <p:cNvPr id="78" name="Shape 78"/>
          <p:cNvSpPr txBox="1">
            <a:spLocks noGrp="1"/>
          </p:cNvSpPr>
          <p:nvPr>
            <p:ph type="body" idx="1"/>
          </p:nvPr>
        </p:nvSpPr>
        <p:spPr>
          <a:xfrm>
            <a:off x="91275" y="1066750"/>
            <a:ext cx="4170600" cy="4003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en" sz="1600">
                <a:solidFill>
                  <a:schemeClr val="dk1"/>
                </a:solidFill>
                <a:latin typeface="Nunito"/>
                <a:ea typeface="Nunito"/>
                <a:cs typeface="Nunito"/>
                <a:sym typeface="Nunito"/>
              </a:rPr>
              <a:t>Charmlee Park, by Clyde Canyon Trail, in 2003 suffered a fire </a:t>
            </a:r>
            <a:endParaRPr sz="1600">
              <a:solidFill>
                <a:schemeClr val="dk1"/>
              </a:solidFill>
              <a:latin typeface="Nunito"/>
              <a:ea typeface="Nunito"/>
              <a:cs typeface="Nunito"/>
              <a:sym typeface="Nunito"/>
            </a:endParaRPr>
          </a:p>
          <a:p>
            <a:pPr marL="0" lvl="0" indent="0" algn="ctr">
              <a:spcBef>
                <a:spcPts val="1600"/>
              </a:spcBef>
              <a:spcAft>
                <a:spcPts val="0"/>
              </a:spcAft>
              <a:buNone/>
            </a:pPr>
            <a:r>
              <a:rPr lang="en" sz="1600">
                <a:solidFill>
                  <a:schemeClr val="dk1"/>
                </a:solidFill>
                <a:latin typeface="Nunito"/>
                <a:ea typeface="Nunito"/>
                <a:cs typeface="Nunito"/>
                <a:sym typeface="Nunito"/>
              </a:rPr>
              <a:t>The soil was bulldozed into the soil down to the mineral matter in order to create a fire break</a:t>
            </a:r>
            <a:endParaRPr sz="1600">
              <a:solidFill>
                <a:schemeClr val="dk1"/>
              </a:solidFill>
              <a:latin typeface="Nunito"/>
              <a:ea typeface="Nunito"/>
              <a:cs typeface="Nunito"/>
              <a:sym typeface="Nunito"/>
            </a:endParaRPr>
          </a:p>
          <a:p>
            <a:pPr marL="0" lvl="0" indent="0" algn="ctr">
              <a:spcBef>
                <a:spcPts val="1600"/>
              </a:spcBef>
              <a:spcAft>
                <a:spcPts val="0"/>
              </a:spcAft>
              <a:buNone/>
            </a:pPr>
            <a:r>
              <a:rPr lang="en" sz="1600">
                <a:solidFill>
                  <a:schemeClr val="dk1"/>
                </a:solidFill>
                <a:latin typeface="Nunito"/>
                <a:ea typeface="Nunito"/>
                <a:cs typeface="Nunito"/>
                <a:sym typeface="Nunito"/>
              </a:rPr>
              <a:t>As the fire break clearing began to recover we being to see CSS</a:t>
            </a:r>
            <a:endParaRPr sz="1600">
              <a:solidFill>
                <a:schemeClr val="dk1"/>
              </a:solidFill>
              <a:latin typeface="Nunito"/>
              <a:ea typeface="Nunito"/>
              <a:cs typeface="Nunito"/>
              <a:sym typeface="Nunito"/>
            </a:endParaRPr>
          </a:p>
          <a:p>
            <a:pPr marL="0" lvl="0" indent="0" algn="ctr">
              <a:spcBef>
                <a:spcPts val="1600"/>
              </a:spcBef>
              <a:spcAft>
                <a:spcPts val="0"/>
              </a:spcAft>
              <a:buNone/>
            </a:pPr>
            <a:r>
              <a:rPr lang="en" sz="1600">
                <a:solidFill>
                  <a:schemeClr val="dk1"/>
                </a:solidFill>
                <a:latin typeface="Nunito"/>
                <a:ea typeface="Nunito"/>
                <a:cs typeface="Nunito"/>
                <a:sym typeface="Nunito"/>
              </a:rPr>
              <a:t>CSS began to grow and recover in this area </a:t>
            </a:r>
            <a:endParaRPr sz="1600">
              <a:solidFill>
                <a:schemeClr val="dk1"/>
              </a:solidFill>
              <a:latin typeface="Nunito"/>
              <a:ea typeface="Nunito"/>
              <a:cs typeface="Nunito"/>
              <a:sym typeface="Nunito"/>
            </a:endParaRPr>
          </a:p>
          <a:p>
            <a:pPr marL="0" lvl="0" indent="0" algn="ctr">
              <a:spcBef>
                <a:spcPts val="1600"/>
              </a:spcBef>
              <a:spcAft>
                <a:spcPts val="1600"/>
              </a:spcAft>
              <a:buNone/>
            </a:pPr>
            <a:r>
              <a:rPr lang="en" sz="1600">
                <a:solidFill>
                  <a:schemeClr val="dk1"/>
                </a:solidFill>
                <a:latin typeface="Nunito"/>
                <a:ea typeface="Nunito"/>
                <a:cs typeface="Nunito"/>
                <a:sym typeface="Nunito"/>
              </a:rPr>
              <a:t>The clearing next to Clyde Canyon Trail was an area primarily dominated by black mustard. </a:t>
            </a:r>
            <a:endParaRPr sz="1600"/>
          </a:p>
        </p:txBody>
      </p:sp>
      <p:pic>
        <p:nvPicPr>
          <p:cNvPr id="79" name="Shape 79" descr="Image result for 2003 malibu fire"/>
          <p:cNvPicPr preferRelativeResize="0"/>
          <p:nvPr/>
        </p:nvPicPr>
        <p:blipFill rotWithShape="1">
          <a:blip r:embed="rId3">
            <a:alphaModFix/>
          </a:blip>
          <a:srcRect r="50089"/>
          <a:stretch/>
        </p:blipFill>
        <p:spPr>
          <a:xfrm>
            <a:off x="4365175" y="163350"/>
            <a:ext cx="2284626" cy="4906600"/>
          </a:xfrm>
          <a:prstGeom prst="rect">
            <a:avLst/>
          </a:prstGeom>
          <a:noFill/>
          <a:ln w="9525" cap="flat" cmpd="sng">
            <a:solidFill>
              <a:schemeClr val="dk1"/>
            </a:solidFill>
            <a:prstDash val="solid"/>
            <a:round/>
            <a:headEnd type="none" w="sm" len="sm"/>
            <a:tailEnd type="none" w="sm" len="sm"/>
          </a:ln>
        </p:spPr>
      </p:pic>
      <p:pic>
        <p:nvPicPr>
          <p:cNvPr id="80" name="Shape 80" descr="Image result for 2003 malibu fire"/>
          <p:cNvPicPr preferRelativeResize="0"/>
          <p:nvPr/>
        </p:nvPicPr>
        <p:blipFill rotWithShape="1">
          <a:blip r:embed="rId3">
            <a:alphaModFix/>
          </a:blip>
          <a:srcRect l="47649" t="570" r="2440" b="-569"/>
          <a:stretch/>
        </p:blipFill>
        <p:spPr>
          <a:xfrm>
            <a:off x="6753100" y="163350"/>
            <a:ext cx="2284626" cy="4906600"/>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91200" y="1532350"/>
            <a:ext cx="4121700" cy="2196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en" sz="1600">
                <a:solidFill>
                  <a:schemeClr val="dk1"/>
                </a:solidFill>
                <a:latin typeface="Nunito"/>
                <a:ea typeface="Nunito"/>
                <a:cs typeface="Nunito"/>
                <a:sym typeface="Nunito"/>
              </a:rPr>
              <a:t>Although soil disruption usually inhibits the growth of CSS, CSS began to grow and recover in this area. This was probably due to the fact that black mustard chemicals were removed from the soil. The clearing next to Clyde Canyon Trail was an area primarily dominated by black mustard. </a:t>
            </a:r>
            <a:endParaRPr sz="1600"/>
          </a:p>
          <a:p>
            <a:pPr marL="0" lvl="0" indent="0" rtl="0">
              <a:spcBef>
                <a:spcPts val="1600"/>
              </a:spcBef>
              <a:spcAft>
                <a:spcPts val="1600"/>
              </a:spcAft>
              <a:buNone/>
            </a:pPr>
            <a:endParaRPr/>
          </a:p>
        </p:txBody>
      </p:sp>
      <p:pic>
        <p:nvPicPr>
          <p:cNvPr id="86" name="Shape 86" descr="Image result for charmlee wilderness park"/>
          <p:cNvPicPr preferRelativeResize="0"/>
          <p:nvPr/>
        </p:nvPicPr>
        <p:blipFill rotWithShape="1">
          <a:blip r:embed="rId3">
            <a:alphaModFix/>
          </a:blip>
          <a:srcRect r="49599" b="66589"/>
          <a:stretch/>
        </p:blipFill>
        <p:spPr>
          <a:xfrm>
            <a:off x="4359750" y="102175"/>
            <a:ext cx="2314575" cy="1585326"/>
          </a:xfrm>
          <a:prstGeom prst="rect">
            <a:avLst/>
          </a:prstGeom>
          <a:noFill/>
          <a:ln w="9525" cap="flat" cmpd="sng">
            <a:solidFill>
              <a:schemeClr val="dk1"/>
            </a:solidFill>
            <a:prstDash val="solid"/>
            <a:round/>
            <a:headEnd type="none" w="sm" len="sm"/>
            <a:tailEnd type="none" w="sm" len="sm"/>
          </a:ln>
        </p:spPr>
      </p:pic>
      <p:pic>
        <p:nvPicPr>
          <p:cNvPr id="87" name="Shape 87" descr="Image result for charmlee wilderness park"/>
          <p:cNvPicPr preferRelativeResize="0"/>
          <p:nvPr/>
        </p:nvPicPr>
        <p:blipFill rotWithShape="1">
          <a:blip r:embed="rId3">
            <a:alphaModFix/>
          </a:blip>
          <a:srcRect l="49599" t="584" b="66005"/>
          <a:stretch/>
        </p:blipFill>
        <p:spPr>
          <a:xfrm>
            <a:off x="6772275" y="102175"/>
            <a:ext cx="2314575" cy="1585326"/>
          </a:xfrm>
          <a:prstGeom prst="rect">
            <a:avLst/>
          </a:prstGeom>
          <a:noFill/>
          <a:ln w="9525" cap="flat" cmpd="sng">
            <a:solidFill>
              <a:schemeClr val="dk1"/>
            </a:solidFill>
            <a:prstDash val="solid"/>
            <a:round/>
            <a:headEnd type="none" w="sm" len="sm"/>
            <a:tailEnd type="none" w="sm" len="sm"/>
          </a:ln>
        </p:spPr>
      </p:pic>
      <p:pic>
        <p:nvPicPr>
          <p:cNvPr id="88" name="Shape 88" descr="Image result for charmlee wilderness park"/>
          <p:cNvPicPr preferRelativeResize="0"/>
          <p:nvPr/>
        </p:nvPicPr>
        <p:blipFill rotWithShape="1">
          <a:blip r:embed="rId3">
            <a:alphaModFix/>
          </a:blip>
          <a:srcRect t="40793" r="49599" b="23932"/>
          <a:stretch/>
        </p:blipFill>
        <p:spPr>
          <a:xfrm>
            <a:off x="4335300" y="1851963"/>
            <a:ext cx="2314575" cy="1673751"/>
          </a:xfrm>
          <a:prstGeom prst="rect">
            <a:avLst/>
          </a:prstGeom>
          <a:noFill/>
          <a:ln w="9525" cap="flat" cmpd="sng">
            <a:solidFill>
              <a:schemeClr val="dk1"/>
            </a:solidFill>
            <a:prstDash val="solid"/>
            <a:round/>
            <a:headEnd type="none" w="sm" len="sm"/>
            <a:tailEnd type="none" w="sm" len="sm"/>
          </a:ln>
        </p:spPr>
      </p:pic>
      <p:pic>
        <p:nvPicPr>
          <p:cNvPr id="89" name="Shape 89" descr="Image result for charmlee wilderness park"/>
          <p:cNvPicPr preferRelativeResize="0"/>
          <p:nvPr/>
        </p:nvPicPr>
        <p:blipFill rotWithShape="1">
          <a:blip r:embed="rId3">
            <a:alphaModFix/>
          </a:blip>
          <a:srcRect l="49599" t="39485" b="25241"/>
          <a:stretch/>
        </p:blipFill>
        <p:spPr>
          <a:xfrm>
            <a:off x="6772275" y="1851963"/>
            <a:ext cx="2314575" cy="1673751"/>
          </a:xfrm>
          <a:prstGeom prst="rect">
            <a:avLst/>
          </a:prstGeom>
          <a:noFill/>
          <a:ln w="9525" cap="flat" cmpd="sng">
            <a:solidFill>
              <a:schemeClr val="dk1"/>
            </a:solidFill>
            <a:prstDash val="solid"/>
            <a:round/>
            <a:headEnd type="none" w="sm" len="sm"/>
            <a:tailEnd type="none" w="sm" len="sm"/>
          </a:ln>
        </p:spPr>
      </p:pic>
      <p:pic>
        <p:nvPicPr>
          <p:cNvPr id="90" name="Shape 90" descr="Image result for charmlee wilderness park"/>
          <p:cNvPicPr preferRelativeResize="0"/>
          <p:nvPr/>
        </p:nvPicPr>
        <p:blipFill rotWithShape="1">
          <a:blip r:embed="rId3">
            <a:alphaModFix/>
          </a:blip>
          <a:srcRect t="70719" r="49599"/>
          <a:stretch/>
        </p:blipFill>
        <p:spPr>
          <a:xfrm>
            <a:off x="4335300" y="3690200"/>
            <a:ext cx="2314575" cy="1389375"/>
          </a:xfrm>
          <a:prstGeom prst="rect">
            <a:avLst/>
          </a:prstGeom>
          <a:noFill/>
          <a:ln w="9525" cap="flat" cmpd="sng">
            <a:solidFill>
              <a:schemeClr val="dk1"/>
            </a:solidFill>
            <a:prstDash val="solid"/>
            <a:round/>
            <a:headEnd type="none" w="sm" len="sm"/>
            <a:tailEnd type="none" w="sm" len="sm"/>
          </a:ln>
        </p:spPr>
      </p:pic>
      <p:pic>
        <p:nvPicPr>
          <p:cNvPr id="91" name="Shape 91" descr="Image result for charmlee wilderness park"/>
          <p:cNvPicPr preferRelativeResize="0"/>
          <p:nvPr/>
        </p:nvPicPr>
        <p:blipFill rotWithShape="1">
          <a:blip r:embed="rId3">
            <a:alphaModFix/>
          </a:blip>
          <a:srcRect l="49599" t="68654" b="2064"/>
          <a:stretch/>
        </p:blipFill>
        <p:spPr>
          <a:xfrm>
            <a:off x="6772275" y="3690200"/>
            <a:ext cx="2314575" cy="1389375"/>
          </a:xfrm>
          <a:prstGeom prst="rect">
            <a:avLst/>
          </a:prstGeom>
          <a:noFill/>
          <a:ln w="9525" cap="flat" cmpd="sng">
            <a:solidFill>
              <a:schemeClr val="dk1"/>
            </a:solidFill>
            <a:prstDash val="solid"/>
            <a:round/>
            <a:headEnd type="none" w="sm" len="sm"/>
            <a:tailEnd type="none" w="sm" len="sm"/>
          </a:ln>
        </p:spPr>
      </p:pic>
      <p:sp>
        <p:nvSpPr>
          <p:cNvPr id="92" name="Shape 92"/>
          <p:cNvSpPr txBox="1">
            <a:spLocks noGrp="1"/>
          </p:cNvSpPr>
          <p:nvPr>
            <p:ph type="title"/>
          </p:nvPr>
        </p:nvSpPr>
        <p:spPr>
          <a:xfrm>
            <a:off x="91200" y="102175"/>
            <a:ext cx="4170600" cy="10503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a:t>Background for CSS Recovery</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134700"/>
            <a:ext cx="3901200" cy="882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a:t>Methods </a:t>
            </a:r>
            <a:endParaRPr/>
          </a:p>
        </p:txBody>
      </p:sp>
      <p:sp>
        <p:nvSpPr>
          <p:cNvPr id="98" name="Shape 98"/>
          <p:cNvSpPr txBox="1">
            <a:spLocks noGrp="1"/>
          </p:cNvSpPr>
          <p:nvPr>
            <p:ph type="body" idx="1"/>
          </p:nvPr>
        </p:nvSpPr>
        <p:spPr>
          <a:xfrm>
            <a:off x="3848775" y="298425"/>
            <a:ext cx="4853700" cy="436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sz="1400">
              <a:solidFill>
                <a:schemeClr val="dk1"/>
              </a:solidFill>
              <a:latin typeface="Nunito"/>
              <a:ea typeface="Nunito"/>
              <a:cs typeface="Nunito"/>
              <a:sym typeface="Nunito"/>
            </a:endParaRPr>
          </a:p>
          <a:p>
            <a:pPr marL="0" lvl="0" indent="0" algn="ctr">
              <a:spcBef>
                <a:spcPts val="1600"/>
              </a:spcBef>
              <a:spcAft>
                <a:spcPts val="0"/>
              </a:spcAft>
              <a:buNone/>
            </a:pPr>
            <a:endParaRPr sz="1400">
              <a:solidFill>
                <a:schemeClr val="dk1"/>
              </a:solidFill>
              <a:latin typeface="Nunito"/>
              <a:ea typeface="Nunito"/>
              <a:cs typeface="Nunito"/>
              <a:sym typeface="Nunito"/>
            </a:endParaRPr>
          </a:p>
          <a:p>
            <a:pPr marL="0" lvl="0" indent="0" algn="ctr">
              <a:spcBef>
                <a:spcPts val="1600"/>
              </a:spcBef>
              <a:spcAft>
                <a:spcPts val="0"/>
              </a:spcAft>
              <a:buNone/>
            </a:pPr>
            <a:r>
              <a:rPr lang="en" sz="1400">
                <a:solidFill>
                  <a:schemeClr val="dk1"/>
                </a:solidFill>
                <a:latin typeface="Nunito"/>
                <a:ea typeface="Nunito"/>
                <a:cs typeface="Nunito"/>
                <a:sym typeface="Nunito"/>
              </a:rPr>
              <a:t>Black mustard has the characteristic of allelopathy and is the reason for its domination. At our site, black mustard continues to dominate the area, but a few CSS shrubs </a:t>
            </a:r>
            <a:endParaRPr sz="1400">
              <a:solidFill>
                <a:schemeClr val="dk1"/>
              </a:solidFill>
              <a:latin typeface="Nunito"/>
              <a:ea typeface="Nunito"/>
              <a:cs typeface="Nunito"/>
              <a:sym typeface="Nunito"/>
            </a:endParaRPr>
          </a:p>
          <a:p>
            <a:pPr marL="0" lvl="0" indent="0" algn="ctr" rtl="0">
              <a:spcBef>
                <a:spcPts val="1600"/>
              </a:spcBef>
              <a:spcAft>
                <a:spcPts val="0"/>
              </a:spcAft>
              <a:buNone/>
            </a:pPr>
            <a:r>
              <a:rPr lang="en" sz="1400">
                <a:solidFill>
                  <a:schemeClr val="dk1"/>
                </a:solidFill>
                <a:latin typeface="Nunito"/>
                <a:ea typeface="Nunito"/>
                <a:cs typeface="Nunito"/>
                <a:sym typeface="Nunito"/>
              </a:rPr>
              <a:t>Compare our data with the CSS that is next to and expanding into grasslands in a different part of Charmlee park to see if the composition of plants is </a:t>
            </a:r>
            <a:endParaRPr sz="1400">
              <a:solidFill>
                <a:schemeClr val="dk1"/>
              </a:solidFill>
              <a:latin typeface="Nunito"/>
              <a:ea typeface="Nunito"/>
              <a:cs typeface="Nunito"/>
              <a:sym typeface="Nunito"/>
            </a:endParaRPr>
          </a:p>
          <a:p>
            <a:pPr marL="0" lvl="0" indent="0" algn="ctr" rtl="0">
              <a:spcBef>
                <a:spcPts val="1600"/>
              </a:spcBef>
              <a:spcAft>
                <a:spcPts val="0"/>
              </a:spcAft>
              <a:buNone/>
            </a:pPr>
            <a:r>
              <a:rPr lang="en" sz="1400">
                <a:solidFill>
                  <a:schemeClr val="dk1"/>
                </a:solidFill>
                <a:latin typeface="Nunito"/>
                <a:ea typeface="Nunito"/>
                <a:cs typeface="Nunito"/>
                <a:sym typeface="Nunito"/>
              </a:rPr>
              <a:t>Compare the transect lines we got from field work with the secondary data from past students who did transect lines along the stable and expanding boundaries. </a:t>
            </a:r>
            <a:endParaRPr sz="1400">
              <a:solidFill>
                <a:schemeClr val="dk1"/>
              </a:solidFill>
              <a:latin typeface="Nunito"/>
              <a:ea typeface="Nunito"/>
              <a:cs typeface="Nunito"/>
              <a:sym typeface="Nunito"/>
            </a:endParaRPr>
          </a:p>
          <a:p>
            <a:pPr marL="0" lvl="0" indent="0">
              <a:spcBef>
                <a:spcPts val="1600"/>
              </a:spcBef>
              <a:spcAft>
                <a:spcPts val="1600"/>
              </a:spcAft>
              <a:buNone/>
            </a:pPr>
            <a:endParaRPr sz="1400"/>
          </a:p>
        </p:txBody>
      </p:sp>
      <p:pic>
        <p:nvPicPr>
          <p:cNvPr id="99" name="Shape 99"/>
          <p:cNvPicPr preferRelativeResize="0"/>
          <p:nvPr/>
        </p:nvPicPr>
        <p:blipFill rotWithShape="1">
          <a:blip r:embed="rId3">
            <a:alphaModFix/>
          </a:blip>
          <a:srcRect r="32235"/>
          <a:stretch/>
        </p:blipFill>
        <p:spPr>
          <a:xfrm>
            <a:off x="311700" y="1189175"/>
            <a:ext cx="3373275" cy="3475450"/>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445025"/>
            <a:ext cx="8520600" cy="1771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a:t>Hypothesis : </a:t>
            </a:r>
            <a:r>
              <a:rPr lang="en" sz="2400"/>
              <a:t>The composition of CSS to grasslands at Clyde Canyon is significantly different compared to stable and expanding boundaries of CSS in Charmlee Park. </a:t>
            </a:r>
            <a:endParaRPr sz="2400"/>
          </a:p>
          <a:p>
            <a:pPr marL="0" lvl="0" indent="0">
              <a:spcBef>
                <a:spcPts val="0"/>
              </a:spcBef>
              <a:spcAft>
                <a:spcPts val="0"/>
              </a:spcAft>
              <a:buNone/>
            </a:pPr>
            <a:endParaRPr sz="2400"/>
          </a:p>
          <a:p>
            <a:pPr marL="0" lvl="0" indent="0">
              <a:spcBef>
                <a:spcPts val="0"/>
              </a:spcBef>
              <a:spcAft>
                <a:spcPts val="0"/>
              </a:spcAft>
              <a:buNone/>
            </a:pPr>
            <a:endParaRPr sz="2400"/>
          </a:p>
        </p:txBody>
      </p:sp>
      <p:sp>
        <p:nvSpPr>
          <p:cNvPr id="105" name="Shape 105"/>
          <p:cNvSpPr txBox="1"/>
          <p:nvPr/>
        </p:nvSpPr>
        <p:spPr>
          <a:xfrm>
            <a:off x="296900" y="2498275"/>
            <a:ext cx="8520600" cy="148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chemeClr val="dk1"/>
                </a:solidFill>
                <a:latin typeface="Oswald"/>
                <a:ea typeface="Oswald"/>
                <a:cs typeface="Oswald"/>
                <a:sym typeface="Oswald"/>
              </a:rPr>
              <a:t>Null Hypothesis: </a:t>
            </a:r>
            <a:r>
              <a:rPr lang="en" sz="2400">
                <a:solidFill>
                  <a:schemeClr val="dk1"/>
                </a:solidFill>
                <a:latin typeface="Oswald"/>
                <a:ea typeface="Oswald"/>
                <a:cs typeface="Oswald"/>
                <a:sym typeface="Oswald"/>
              </a:rPr>
              <a:t>The composition of CSS to grasslands at Clyde Canyon is similar to the stable and expanding boundaries of CSS in Charmlee Park.</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134125" y="204075"/>
            <a:ext cx="51417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Gathering Data at Clyde Canyon</a:t>
            </a:r>
            <a:endParaRPr/>
          </a:p>
        </p:txBody>
      </p:sp>
      <p:sp>
        <p:nvSpPr>
          <p:cNvPr id="111" name="Shape 111"/>
          <p:cNvSpPr txBox="1">
            <a:spLocks noGrp="1"/>
          </p:cNvSpPr>
          <p:nvPr>
            <p:ph type="body" idx="1"/>
          </p:nvPr>
        </p:nvSpPr>
        <p:spPr>
          <a:xfrm>
            <a:off x="311700" y="1340725"/>
            <a:ext cx="5246100" cy="29496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sz="2400"/>
              <a:t>We collected data through 8, 20 meter transect lines centered on the strip of CSS vegetation </a:t>
            </a:r>
            <a:endParaRPr sz="2400"/>
          </a:p>
          <a:p>
            <a:pPr marL="914400" lvl="1" indent="-381000" rtl="0">
              <a:spcBef>
                <a:spcPts val="0"/>
              </a:spcBef>
              <a:spcAft>
                <a:spcPts val="0"/>
              </a:spcAft>
              <a:buSzPts val="2400"/>
              <a:buChar char="○"/>
            </a:pPr>
            <a:r>
              <a:rPr lang="en" sz="2400"/>
              <a:t>This area is 10 meters wide and grows through 5 meters into the grasslands on both sides</a:t>
            </a:r>
            <a:endParaRPr/>
          </a:p>
        </p:txBody>
      </p:sp>
      <p:pic>
        <p:nvPicPr>
          <p:cNvPr id="112" name="Shape 112"/>
          <p:cNvPicPr preferRelativeResize="0"/>
          <p:nvPr/>
        </p:nvPicPr>
        <p:blipFill>
          <a:blip r:embed="rId3">
            <a:alphaModFix/>
          </a:blip>
          <a:stretch>
            <a:fillRect/>
          </a:stretch>
        </p:blipFill>
        <p:spPr>
          <a:xfrm>
            <a:off x="6250791" y="0"/>
            <a:ext cx="2893219" cy="51435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49075"/>
            <a:ext cx="8520600" cy="572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a:t>Gathering Data at Clyde Canyon</a:t>
            </a:r>
            <a:endParaRPr/>
          </a:p>
        </p:txBody>
      </p:sp>
      <p:sp>
        <p:nvSpPr>
          <p:cNvPr id="118" name="Shape 118"/>
          <p:cNvSpPr txBox="1"/>
          <p:nvPr/>
        </p:nvSpPr>
        <p:spPr>
          <a:xfrm>
            <a:off x="440875" y="1078050"/>
            <a:ext cx="4327800" cy="3808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19" name="Shape 119"/>
          <p:cNvPicPr preferRelativeResize="0"/>
          <p:nvPr/>
        </p:nvPicPr>
        <p:blipFill rotWithShape="1">
          <a:blip r:embed="rId3">
            <a:alphaModFix/>
          </a:blip>
          <a:srcRect l="22051" t="6350" r="8734" b="9876"/>
          <a:stretch/>
        </p:blipFill>
        <p:spPr>
          <a:xfrm>
            <a:off x="4959325" y="1078050"/>
            <a:ext cx="4020099" cy="3735000"/>
          </a:xfrm>
          <a:prstGeom prst="rect">
            <a:avLst/>
          </a:prstGeom>
          <a:noFill/>
          <a:ln w="19050" cap="flat" cmpd="sng">
            <a:solidFill>
              <a:schemeClr val="dk1"/>
            </a:solidFill>
            <a:prstDash val="solid"/>
            <a:round/>
            <a:headEnd type="none" w="sm" len="sm"/>
            <a:tailEnd type="none" w="sm" len="sm"/>
          </a:ln>
        </p:spPr>
      </p:pic>
      <p:pic>
        <p:nvPicPr>
          <p:cNvPr id="120" name="Shape 120"/>
          <p:cNvPicPr preferRelativeResize="0"/>
          <p:nvPr/>
        </p:nvPicPr>
        <p:blipFill>
          <a:blip r:embed="rId4">
            <a:alphaModFix/>
          </a:blip>
          <a:stretch>
            <a:fillRect/>
          </a:stretch>
        </p:blipFill>
        <p:spPr>
          <a:xfrm>
            <a:off x="440875" y="1078050"/>
            <a:ext cx="4327800" cy="38082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2256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Data</a:t>
            </a:r>
            <a:endParaRPr/>
          </a:p>
        </p:txBody>
      </p:sp>
      <p:sp>
        <p:nvSpPr>
          <p:cNvPr id="126" name="Shape 126"/>
          <p:cNvSpPr txBox="1">
            <a:spLocks noGrp="1"/>
          </p:cNvSpPr>
          <p:nvPr>
            <p:ph type="body" idx="1"/>
          </p:nvPr>
        </p:nvSpPr>
        <p:spPr>
          <a:xfrm>
            <a:off x="226400" y="798350"/>
            <a:ext cx="3822000" cy="40878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For the interpretation of our data we combined all exotic and native shrubs that were found in Clyde Canyon and in Charmlee Park</a:t>
            </a:r>
            <a:endParaRPr/>
          </a:p>
          <a:p>
            <a:pPr marL="457200" lvl="0" indent="-342900" rtl="0">
              <a:spcBef>
                <a:spcPts val="0"/>
              </a:spcBef>
              <a:spcAft>
                <a:spcPts val="0"/>
              </a:spcAft>
              <a:buSzPts val="1800"/>
              <a:buChar char="●"/>
            </a:pPr>
            <a:r>
              <a:rPr lang="en"/>
              <a:t>Black Mustard is in its own category because it is responsible for interrupting the growth of CSS</a:t>
            </a:r>
            <a:endParaRPr/>
          </a:p>
          <a:p>
            <a:pPr marL="457200" lvl="0" indent="-342900" rtl="0">
              <a:spcBef>
                <a:spcPts val="0"/>
              </a:spcBef>
              <a:spcAft>
                <a:spcPts val="0"/>
              </a:spcAft>
              <a:buSzPts val="1800"/>
              <a:buChar char="●"/>
            </a:pPr>
            <a:r>
              <a:rPr lang="en"/>
              <a:t>The stable and expanding data was collected in Spring 2013 in Charmlee Park between CSS and grasslands</a:t>
            </a:r>
            <a:endParaRPr/>
          </a:p>
        </p:txBody>
      </p:sp>
      <p:pic>
        <p:nvPicPr>
          <p:cNvPr id="127" name="Shape 127"/>
          <p:cNvPicPr preferRelativeResize="0"/>
          <p:nvPr/>
        </p:nvPicPr>
        <p:blipFill>
          <a:blip r:embed="rId3">
            <a:alphaModFix/>
          </a:blip>
          <a:stretch>
            <a:fillRect/>
          </a:stretch>
        </p:blipFill>
        <p:spPr>
          <a:xfrm>
            <a:off x="4684200" y="2496500"/>
            <a:ext cx="4267200" cy="2528711"/>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602</Words>
  <Application>Microsoft Office PowerPoint</Application>
  <PresentationFormat>On-screen Show (16:9)</PresentationFormat>
  <Paragraphs>74</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Oswald</vt:lpstr>
      <vt:lpstr>Average</vt:lpstr>
      <vt:lpstr>Nunito</vt:lpstr>
      <vt:lpstr>Arial</vt:lpstr>
      <vt:lpstr>Slate</vt:lpstr>
      <vt:lpstr>Charmlee Park- Clyde Canyon </vt:lpstr>
      <vt:lpstr>Introduction</vt:lpstr>
      <vt:lpstr>Clyde Canyon Background </vt:lpstr>
      <vt:lpstr>Background for CSS Recovery</vt:lpstr>
      <vt:lpstr>Methods </vt:lpstr>
      <vt:lpstr>Hypothesis : The composition of CSS to grasslands at Clyde Canyon is significantly different compared to stable and expanding boundaries of CSS in Charmlee Park.   </vt:lpstr>
      <vt:lpstr>Gathering Data at Clyde Canyon</vt:lpstr>
      <vt:lpstr>Gathering Data at Clyde Canyon</vt:lpstr>
      <vt:lpstr>Data</vt:lpstr>
      <vt:lpstr>Results- Expanding Comparison</vt:lpstr>
      <vt:lpstr>Results- Stable Comparison</vt:lpstr>
      <vt:lpstr>Results- Expanding v Stable v Clyde Canyon</vt:lpstr>
      <vt:lpstr>Conclusion</vt:lpstr>
      <vt:lpstr>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Charmlee Park- Clyde Canyon</dc:title>
  <dc:creator>Geography Lab 201 Instructor</dc:creator>
  <cp:lastModifiedBy>Geography Lab 201 Instructor</cp:lastModifiedBy>
  <cp:revision>2</cp:revision>
  <dcterms:modified xsi:type="dcterms:W3CDTF">2018-05-09T19:59:03Z</dcterms:modified>
</cp:coreProperties>
</file>