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Economica" panose="020B0604020202020204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Syncopate" panose="020B060402020202020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04475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1781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195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205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013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112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6844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458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6243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120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539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2362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0333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1979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1426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256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3364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239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4012" y="756700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7595937" y="4602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" name="Shape 17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311700" y="1399399"/>
            <a:ext cx="2808000" cy="2784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200" cy="1574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pen Sans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103800" y="421600"/>
            <a:ext cx="2568600" cy="1861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 b="1"/>
              <a:t>Stoney Point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6434850" y="2892725"/>
            <a:ext cx="2412900" cy="1491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900">
                <a:solidFill>
                  <a:srgbClr val="000000"/>
                </a:solidFill>
              </a:rPr>
              <a:t>Matt Billinghurst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900">
                <a:solidFill>
                  <a:srgbClr val="000000"/>
                </a:solidFill>
              </a:rPr>
              <a:t>Matt Kelly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900">
                <a:solidFill>
                  <a:srgbClr val="000000"/>
                </a:solidFill>
              </a:rPr>
              <a:t>Toria Denofrio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900">
                <a:solidFill>
                  <a:srgbClr val="000000"/>
                </a:solidFill>
              </a:rPr>
              <a:t>Joanne Tran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900">
                <a:solidFill>
                  <a:srgbClr val="000000"/>
                </a:solidFill>
              </a:rPr>
              <a:t>Maria C. Parra Aya</a:t>
            </a:r>
          </a:p>
          <a:p>
            <a:pPr lvl="0">
              <a:spcBef>
                <a:spcPts val="0"/>
              </a:spcBef>
              <a:buNone/>
            </a:pPr>
            <a:endParaRPr sz="1900">
              <a:solidFill>
                <a:srgbClr val="000000"/>
              </a:solidFill>
            </a:endParaRPr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8049" y="765375"/>
            <a:ext cx="3623572" cy="361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0200"/>
            <a:ext cx="4603699" cy="426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3700" y="0"/>
            <a:ext cx="4496000" cy="4263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Shape 149"/>
          <p:cNvCxnSpPr/>
          <p:nvPr/>
        </p:nvCxnSpPr>
        <p:spPr>
          <a:xfrm>
            <a:off x="4880975" y="1701525"/>
            <a:ext cx="136200" cy="126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0" name="Shape 150"/>
          <p:cNvCxnSpPr/>
          <p:nvPr/>
        </p:nvCxnSpPr>
        <p:spPr>
          <a:xfrm>
            <a:off x="4579575" y="1944600"/>
            <a:ext cx="162000" cy="29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1224" y="880200"/>
            <a:ext cx="4622776" cy="426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521226" cy="4263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350600" y="1001975"/>
            <a:ext cx="3999900" cy="133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i="1"/>
              <a:t>Artemisia californica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i="1"/>
              <a:t>Hirschfeldia incana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i="1"/>
              <a:t>Exotic/Dead Grass</a:t>
            </a:r>
          </a:p>
          <a:p>
            <a:pPr marL="457200" lvl="0" indent="-228600">
              <a:spcBef>
                <a:spcPts val="0"/>
              </a:spcBef>
              <a:buAutoNum type="arabicPeriod"/>
            </a:pPr>
            <a:r>
              <a:rPr lang="en" i="1"/>
              <a:t>Dirt</a:t>
            </a:r>
          </a:p>
        </p:txBody>
      </p:sp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350600" y="429275"/>
            <a:ext cx="3999900" cy="572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Species In Focus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body" idx="2"/>
          </p:nvPr>
        </p:nvSpPr>
        <p:spPr>
          <a:xfrm>
            <a:off x="4832400" y="1001975"/>
            <a:ext cx="3999900" cy="1216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i="1"/>
              <a:t>Centaurea melitensis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i="1"/>
              <a:t>Malosma laurina</a:t>
            </a:r>
          </a:p>
          <a:p>
            <a:pPr lvl="0">
              <a:spcBef>
                <a:spcPts val="0"/>
              </a:spcBef>
              <a:buNone/>
            </a:pPr>
            <a:endParaRPr i="1"/>
          </a:p>
        </p:txBody>
      </p:sp>
      <p:sp>
        <p:nvSpPr>
          <p:cNvPr id="166" name="Shape 166"/>
          <p:cNvSpPr txBox="1"/>
          <p:nvPr/>
        </p:nvSpPr>
        <p:spPr>
          <a:xfrm>
            <a:off x="3515475" y="221750"/>
            <a:ext cx="5316900" cy="84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600">
                <a:latin typeface="Economica"/>
                <a:ea typeface="Economica"/>
                <a:cs typeface="Economica"/>
                <a:sym typeface="Economica"/>
              </a:rPr>
              <a:t>Other Species In Both Boundaries</a:t>
            </a:r>
          </a:p>
          <a:p>
            <a:pPr lvl="0">
              <a:spcBef>
                <a:spcPts val="0"/>
              </a:spcBef>
              <a:buNone/>
            </a:pPr>
            <a:endParaRPr sz="2800"/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925" y="2120975"/>
            <a:ext cx="1809275" cy="210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0224" y="2120973"/>
            <a:ext cx="2103350" cy="153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0225" y="3774275"/>
            <a:ext cx="2103347" cy="125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924" y="4290100"/>
            <a:ext cx="1809271" cy="73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22950" y="2120974"/>
            <a:ext cx="2063925" cy="28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32400" y="2120982"/>
            <a:ext cx="1809275" cy="2859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0" y="0"/>
            <a:ext cx="3757800" cy="734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Syncopate"/>
                <a:ea typeface="Syncopate"/>
                <a:cs typeface="Syncopate"/>
                <a:sym typeface="Syncopate"/>
              </a:rPr>
              <a:t>Results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109450" y="1022975"/>
            <a:ext cx="39999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00FF00"/>
                </a:solidFill>
              </a:rPr>
              <a:t>Alpha:</a:t>
            </a:r>
            <a:r>
              <a:rPr lang="en"/>
              <a:t>  Recovering= 13	  Stable= 10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00FFFF"/>
                </a:solidFill>
              </a:rPr>
              <a:t>Beta:</a:t>
            </a:r>
            <a:r>
              <a:rPr lang="en">
                <a:solidFill>
                  <a:srgbClr val="FF0000"/>
                </a:solidFill>
              </a:rPr>
              <a:t> </a:t>
            </a:r>
            <a:r>
              <a:rPr lang="en"/>
              <a:t>	  R vs. S 		     </a:t>
            </a:r>
            <a:r>
              <a:rPr lang="en">
                <a:solidFill>
                  <a:srgbClr val="000000"/>
                </a:solidFill>
              </a:rPr>
              <a:t>S vs. R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		      8			        5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FF00FF"/>
                </a:solidFill>
              </a:rPr>
              <a:t>Gamma:</a:t>
            </a:r>
            <a:r>
              <a:rPr lang="en">
                <a:solidFill>
                  <a:srgbClr val="9900FF"/>
                </a:solidFill>
              </a:rPr>
              <a:t> 			 </a:t>
            </a:r>
            <a:r>
              <a:rPr lang="en"/>
              <a:t>18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/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buSzPct val="100000"/>
              <a:buChar char="●"/>
            </a:pPr>
            <a:r>
              <a:rPr lang="en" sz="1800"/>
              <a:t>Greater ß in R vs. S </a:t>
            </a:r>
          </a:p>
          <a:p>
            <a:pPr marL="914400" lvl="1" indent="-3175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sz="1400"/>
              <a:t>Recovering boundary is more unique and distinct in species compared to Stable boundary </a:t>
            </a:r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5875" y="0"/>
            <a:ext cx="48714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74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Syncopate"/>
                <a:ea typeface="Syncopate"/>
                <a:cs typeface="Syncopate"/>
                <a:sym typeface="Syncopate"/>
              </a:rPr>
              <a:t>Results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142700" y="1001125"/>
            <a:ext cx="39999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X2calc: 31.663 </a:t>
            </a:r>
            <a:r>
              <a:rPr lang="en">
                <a:solidFill>
                  <a:srgbClr val="FFFFFF"/>
                </a:solidFill>
              </a:rPr>
              <a:t>&gt; </a:t>
            </a:r>
            <a:r>
              <a:rPr lang="en"/>
              <a:t>X2crit: 7.815</a:t>
            </a:r>
          </a:p>
          <a:p>
            <a:pPr marL="914400" lvl="1" indent="-228600">
              <a:lnSpc>
                <a:spcPct val="150000"/>
              </a:lnSpc>
              <a:spcBef>
                <a:spcPts val="0"/>
              </a:spcBef>
            </a:pPr>
            <a:r>
              <a:rPr lang="en"/>
              <a:t>Significant findings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Alpha: 0.05 </a:t>
            </a:r>
            <a:r>
              <a:rPr lang="en">
                <a:solidFill>
                  <a:srgbClr val="FFFFFF"/>
                </a:solidFill>
              </a:rPr>
              <a:t>&gt;</a:t>
            </a:r>
            <a:r>
              <a:rPr lang="en"/>
              <a:t> P-value: 0.000</a:t>
            </a:r>
          </a:p>
          <a:p>
            <a:pPr marL="914400" lvl="1" indent="-228600">
              <a:lnSpc>
                <a:spcPct val="150000"/>
              </a:lnSpc>
              <a:spcBef>
                <a:spcPts val="0"/>
              </a:spcBef>
            </a:pPr>
            <a:r>
              <a:rPr lang="en"/>
              <a:t>Significant findings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Effect Size: 0.614 </a:t>
            </a:r>
          </a:p>
          <a:p>
            <a:pPr marL="914400" lvl="1" indent="-228600">
              <a:lnSpc>
                <a:spcPct val="150000"/>
              </a:lnSpc>
              <a:spcBef>
                <a:spcPts val="0"/>
              </a:spcBef>
            </a:pPr>
            <a:r>
              <a:rPr lang="en"/>
              <a:t>Moderate (0.5 &lt; 0.614 &lt; 0.8)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Power: 0.999 </a:t>
            </a:r>
          </a:p>
          <a:p>
            <a:pPr marL="914400" lvl="1" indent="-228600">
              <a:lnSpc>
                <a:spcPct val="150000"/>
              </a:lnSpc>
              <a:spcBef>
                <a:spcPts val="0"/>
              </a:spcBef>
            </a:pPr>
            <a:r>
              <a:rPr lang="en"/>
              <a:t>&gt; 0.8 = strong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Confirms our </a:t>
            </a:r>
            <a:r>
              <a:rPr lang="en" b="1"/>
              <a:t>Null </a:t>
            </a:r>
            <a:r>
              <a:rPr lang="en"/>
              <a:t>hypothesis that there is a significant difference between the land cover in recovering and stable boundaries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 txBox="1"/>
          <p:nvPr/>
        </p:nvSpPr>
        <p:spPr>
          <a:xfrm>
            <a:off x="142700" y="596125"/>
            <a:ext cx="1820400" cy="40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00"/>
                </a:solidFill>
              </a:rPr>
              <a:t>Chi-square analysis</a:t>
            </a:r>
          </a:p>
        </p:txBody>
      </p:sp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9424" y="0"/>
            <a:ext cx="41545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Biases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GPS inaccuracy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One was Garmin and another was an unprofessional GPS cell phone app</a:t>
            </a:r>
          </a:p>
          <a:p>
            <a:pPr marL="914400" lvl="1" indent="-228600">
              <a:spcBef>
                <a:spcPts val="0"/>
              </a:spcBef>
            </a:pPr>
            <a:r>
              <a:rPr lang="en"/>
              <a:t>The coordinates were slightly off but the most concerning reading was the great differences in elevation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Selective transects 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Personal preferences to have unique critters into our transects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CSS preferences in Artemisia californica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SAFETY</a:t>
            </a:r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6675" y="159125"/>
            <a:ext cx="1771450" cy="230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1600" y="2106900"/>
            <a:ext cx="2142999" cy="271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7725" y="2536775"/>
            <a:ext cx="2529350" cy="222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7800" y="159125"/>
            <a:ext cx="2529351" cy="1897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Conclusion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More samples should be collected to have more data for better results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Transect in other areas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Wearing long pants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Beware of animals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SNAKES!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Be prepared for rain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Obtain other data such as soil compaction, fire frequencies, presences of high soil nitrogen and compare the dominations of exotic species for further research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225" y="1193450"/>
            <a:ext cx="4151127" cy="338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/>
        </p:nvSpPr>
        <p:spPr>
          <a:xfrm>
            <a:off x="5853275" y="810900"/>
            <a:ext cx="3232500" cy="352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55 miles north of Long Beach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Western San Fernando Valley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Chatsworth Formation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Los Angeles Parks and Recreation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indent="457200" rtl="0">
              <a:spcBef>
                <a:spcPts val="0"/>
              </a:spcBef>
              <a:buNone/>
            </a:pPr>
            <a:endParaRPr u="sng"/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/>
              <a:t>Hiking Trails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/>
              <a:t>Caves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/>
              <a:t>Rock Climbing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/>
              <a:t>Equestrian Center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/>
              <a:t>Excellent Views</a:t>
            </a:r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75" y="84325"/>
            <a:ext cx="5454698" cy="485809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/>
          <p:nvPr/>
        </p:nvSpPr>
        <p:spPr>
          <a:xfrm>
            <a:off x="5853275" y="84325"/>
            <a:ext cx="2601000" cy="47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Background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/>
              <a:t>Geology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85350" y="3178575"/>
            <a:ext cx="4291800" cy="18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"/>
              <a:t>Turbidites: formed by turbidity currents or large, underwater landslides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"/>
              <a:t>Deposited in deep ocean canyons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"/>
              <a:t>Pacific and North American plates</a:t>
            </a:r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47225"/>
            <a:ext cx="3459998" cy="196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2300" y="1147224"/>
            <a:ext cx="3460001" cy="196612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/>
        </p:nvSpPr>
        <p:spPr>
          <a:xfrm>
            <a:off x="4697775" y="3178575"/>
            <a:ext cx="4396500" cy="154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Open Sans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Moving 2.5 inches NW a year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Open Sans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Different thicknesses throughout the formation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Open Sans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Soil consisted of sand, gravel, and clay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-2167675" y="386675"/>
            <a:ext cx="8520600" cy="572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Site History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84225" y="845100"/>
            <a:ext cx="4871400" cy="390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Was home to the native Gabrielino-tongva Indians for thousands of years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/>
              <a:t>Gathering, hunting, and some agriculture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/>
              <a:t>Different plant, animal, and mineral resources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Mid-1800s: Southern Pacific Railroad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In the 20th century the construction of LA aqueduct and the reservoir facilitated large scale agricultural development by providing this semi-arid section of the Valley with a reliable and abundant water supply.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Filming site for movies and television shows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" sz="1400">
                <a:solidFill>
                  <a:srgbClr val="000000"/>
                </a:solidFill>
              </a:rPr>
              <a:t>It was designated Los Angeles Historic and Cultural Monument in 1974, because of its historic and cultural value.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3825" y="2999775"/>
            <a:ext cx="2791075" cy="20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4675" y="171025"/>
            <a:ext cx="2211150" cy="282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5825" y="171025"/>
            <a:ext cx="1986725" cy="28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Area Disturbances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50133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Railroad construction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Significant land alteration</a:t>
            </a:r>
          </a:p>
          <a:p>
            <a:pPr marL="914400" lvl="1" indent="-228600">
              <a:spcBef>
                <a:spcPts val="0"/>
              </a:spcBef>
            </a:pPr>
            <a:r>
              <a:rPr lang="en"/>
              <a:t>Native people, plants and animals displaced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Economic/Recreation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Mining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Agriculture: oranges, lemons, walnuts, melons, and Kadota figs.</a:t>
            </a:r>
          </a:p>
          <a:p>
            <a:pPr marL="914400" lvl="1" indent="-228600">
              <a:spcBef>
                <a:spcPts val="0"/>
              </a:spcBef>
            </a:pPr>
            <a:r>
              <a:rPr lang="en"/>
              <a:t>Filming equipment</a:t>
            </a:r>
          </a:p>
          <a:p>
            <a:pPr marL="914400" lvl="1" indent="-228600">
              <a:spcBef>
                <a:spcPts val="0"/>
              </a:spcBef>
            </a:pPr>
            <a:r>
              <a:rPr lang="en"/>
              <a:t>Rock climbing and hiking</a:t>
            </a:r>
          </a:p>
          <a:p>
            <a:pPr marL="914400" lvl="1" indent="-228600">
              <a:spcBef>
                <a:spcPts val="0"/>
              </a:spcBef>
            </a:pPr>
            <a:r>
              <a:rPr lang="en"/>
              <a:t>Off-highway Vehicle use</a:t>
            </a:r>
          </a:p>
          <a:p>
            <a:pPr marL="914400" lvl="1" indent="-228600">
              <a:spcBef>
                <a:spcPts val="0"/>
              </a:spcBef>
            </a:pPr>
            <a:r>
              <a:rPr lang="en"/>
              <a:t>Equestrian activities</a:t>
            </a:r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550" y="315925"/>
            <a:ext cx="3553875" cy="236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7649" y="2979502"/>
            <a:ext cx="4920775" cy="190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774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/>
          <p:nvPr/>
        </p:nvSpPr>
        <p:spPr>
          <a:xfrm>
            <a:off x="4093325" y="1866725"/>
            <a:ext cx="427800" cy="174900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 rot="1698535">
            <a:off x="6747920" y="1600999"/>
            <a:ext cx="427644" cy="174759"/>
          </a:xfrm>
          <a:prstGeom prst="lef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 txBox="1"/>
          <p:nvPr/>
        </p:nvSpPr>
        <p:spPr>
          <a:xfrm>
            <a:off x="3850325" y="1691825"/>
            <a:ext cx="243000" cy="17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/>
          <p:nvPr/>
        </p:nvSpPr>
        <p:spPr>
          <a:xfrm>
            <a:off x="4229550" y="1791775"/>
            <a:ext cx="398700" cy="184800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/>
          <p:nvPr/>
        </p:nvSpPr>
        <p:spPr>
          <a:xfrm rot="1618185">
            <a:off x="6786699" y="1526607"/>
            <a:ext cx="398879" cy="184747"/>
          </a:xfrm>
          <a:prstGeom prst="lef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 txBox="1"/>
          <p:nvPr/>
        </p:nvSpPr>
        <p:spPr>
          <a:xfrm>
            <a:off x="498000" y="4025350"/>
            <a:ext cx="81480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Alternative Hypothesis: There is no significant difference between the land cover in recovering and stable boundaries.</a:t>
            </a: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498000" y="2976662"/>
            <a:ext cx="76500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Null Hypothesis: There is a significant difference between the land cover in recovering and stable boundaries.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311700" y="290850"/>
            <a:ext cx="8520600" cy="572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Data collection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58900" y="863550"/>
            <a:ext cx="3927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Google Earth to find recovering and stable areas </a:t>
            </a:r>
          </a:p>
          <a:p>
            <a:pPr marL="914400" lvl="1" indent="-228600">
              <a:spcBef>
                <a:spcPts val="0"/>
              </a:spcBef>
            </a:pPr>
            <a:r>
              <a:rPr lang="en"/>
              <a:t>Time-slider feature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Ten transects over two sites, recovering and stable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10 meter transect line</a:t>
            </a:r>
          </a:p>
          <a:p>
            <a:pPr marL="1371600" lvl="2" indent="-228600" rtl="0">
              <a:spcBef>
                <a:spcPts val="0"/>
              </a:spcBef>
            </a:pPr>
            <a:r>
              <a:rPr lang="en"/>
              <a:t> sampling every meter</a:t>
            </a:r>
          </a:p>
          <a:p>
            <a:pPr marL="1371600" lvl="2" indent="-228600" rtl="0">
              <a:spcBef>
                <a:spcPts val="0"/>
              </a:spcBef>
            </a:pPr>
            <a:r>
              <a:rPr lang="en"/>
              <a:t>#0 sample at trail edge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Garmin unit and cell phone application (GPS Map+)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CalFlora for identification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3825" y="0"/>
            <a:ext cx="3927598" cy="251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6399" y="2518275"/>
            <a:ext cx="3927598" cy="2625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Shape 134"/>
          <p:cNvCxnSpPr/>
          <p:nvPr/>
        </p:nvCxnSpPr>
        <p:spPr>
          <a:xfrm>
            <a:off x="6261650" y="1370950"/>
            <a:ext cx="107100" cy="1653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5" name="Shape 135"/>
          <p:cNvCxnSpPr/>
          <p:nvPr/>
        </p:nvCxnSpPr>
        <p:spPr>
          <a:xfrm rot="10800000" flipH="1">
            <a:off x="6368750" y="1225225"/>
            <a:ext cx="87600" cy="1848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489</Words>
  <Application>Microsoft Office PowerPoint</Application>
  <PresentationFormat>On-screen Show (16:9)</PresentationFormat>
  <Paragraphs>99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Economica</vt:lpstr>
      <vt:lpstr>Open Sans</vt:lpstr>
      <vt:lpstr>Arial</vt:lpstr>
      <vt:lpstr>Syncopate</vt:lpstr>
      <vt:lpstr>luxe</vt:lpstr>
      <vt:lpstr>Stoney Point</vt:lpstr>
      <vt:lpstr>PowerPoint Presentation</vt:lpstr>
      <vt:lpstr>Geology</vt:lpstr>
      <vt:lpstr>Site History</vt:lpstr>
      <vt:lpstr>Area Disturbances</vt:lpstr>
      <vt:lpstr>PowerPoint Presentation</vt:lpstr>
      <vt:lpstr>PowerPoint Presentation</vt:lpstr>
      <vt:lpstr>Data collection</vt:lpstr>
      <vt:lpstr>PowerPoint Presentation</vt:lpstr>
      <vt:lpstr>PowerPoint Presentation</vt:lpstr>
      <vt:lpstr>PowerPoint Presentation</vt:lpstr>
      <vt:lpstr>PowerPoint Presentation</vt:lpstr>
      <vt:lpstr>Species In Focus</vt:lpstr>
      <vt:lpstr>Results</vt:lpstr>
      <vt:lpstr>Results</vt:lpstr>
      <vt:lpstr>Biases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Stoney Point</dc:title>
  <dc:creator>Geography Lab 208</dc:creator>
  <cp:lastModifiedBy>Geography 352 Instructor</cp:lastModifiedBy>
  <cp:revision>2</cp:revision>
  <dcterms:modified xsi:type="dcterms:W3CDTF">2016-05-04T20:00:32Z</dcterms:modified>
</cp:coreProperties>
</file>