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7"/>
  </p:notesMasterIdLst>
  <p:sldIdLst>
    <p:sldId id="256" r:id="rId2"/>
    <p:sldId id="264" r:id="rId3"/>
    <p:sldId id="257" r:id="rId4"/>
    <p:sldId id="271" r:id="rId5"/>
    <p:sldId id="259" r:id="rId6"/>
    <p:sldId id="263" r:id="rId7"/>
    <p:sldId id="266" r:id="rId8"/>
    <p:sldId id="268" r:id="rId9"/>
    <p:sldId id="269" r:id="rId10"/>
    <p:sldId id="260" r:id="rId11"/>
    <p:sldId id="261" r:id="rId12"/>
    <p:sldId id="270" r:id="rId13"/>
    <p:sldId id="265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5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02064-DDBC-492E-BF37-38AE102D5F3E}" type="datetimeFigureOut">
              <a:rPr lang="en-US"/>
              <a:t>5/4/16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43268-E006-4280-8D9A-CAE1FF52CC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6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8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64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6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16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4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3268-E006-4280-8D9A-CAE1FF52CC0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1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17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21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5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5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3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4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7BEE-0CA0-47A8-9A90-697AD9451C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64DA03-421A-46A0-93F8-48573544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cvhistory.com/scvhistory/placerita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4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CSS and Chaparral Population in Placerita Canyon State Park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7718" y="6488668"/>
            <a:ext cx="727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Vincent Faria ~ </a:t>
            </a:r>
            <a:r>
              <a:rPr lang="en-US" dirty="0" err="1"/>
              <a:t>Narith</a:t>
            </a:r>
            <a:r>
              <a:rPr lang="en-US" dirty="0"/>
              <a:t> </a:t>
            </a:r>
            <a:r>
              <a:rPr lang="en-US" dirty="0" err="1"/>
              <a:t>Voeun</a:t>
            </a:r>
            <a:r>
              <a:rPr lang="en-US" dirty="0"/>
              <a:t> ~ Matt Briley ~ Joshua Monsanto</a:t>
            </a:r>
          </a:p>
        </p:txBody>
      </p:sp>
    </p:spTree>
    <p:extLst>
      <p:ext uri="{BB962C8B-B14F-4D97-AF65-F5344CB8AC3E}">
        <p14:creationId xmlns:p14="http://schemas.microsoft.com/office/powerpoint/2010/main" val="97353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94" y="624110"/>
            <a:ext cx="8911687" cy="1280890"/>
          </a:xfrm>
        </p:spPr>
        <p:txBody>
          <a:bodyPr/>
          <a:lstStyle/>
          <a:p>
            <a:r>
              <a:rPr lang="en-US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88590"/>
              </p:ext>
            </p:extLst>
          </p:nvPr>
        </p:nvGraphicFramePr>
        <p:xfrm>
          <a:off x="2241542" y="5590008"/>
          <a:ext cx="8628846" cy="838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029">
                  <a:extLst>
                    <a:ext uri="{9D8B030D-6E8A-4147-A177-3AD203B41FA5}">
                      <a16:colId xmlns:a16="http://schemas.microsoft.com/office/drawing/2014/main" xmlns="" val="2602430054"/>
                    </a:ext>
                  </a:extLst>
                </a:gridCol>
                <a:gridCol w="705997">
                  <a:extLst>
                    <a:ext uri="{9D8B030D-6E8A-4147-A177-3AD203B41FA5}">
                      <a16:colId xmlns:a16="http://schemas.microsoft.com/office/drawing/2014/main" xmlns="" val="2655723313"/>
                    </a:ext>
                  </a:extLst>
                </a:gridCol>
                <a:gridCol w="705997">
                  <a:extLst>
                    <a:ext uri="{9D8B030D-6E8A-4147-A177-3AD203B41FA5}">
                      <a16:colId xmlns:a16="http://schemas.microsoft.com/office/drawing/2014/main" xmlns="" val="1737352496"/>
                    </a:ext>
                  </a:extLst>
                </a:gridCol>
                <a:gridCol w="705997">
                  <a:extLst>
                    <a:ext uri="{9D8B030D-6E8A-4147-A177-3AD203B41FA5}">
                      <a16:colId xmlns:a16="http://schemas.microsoft.com/office/drawing/2014/main" xmlns="" val="3940366556"/>
                    </a:ext>
                  </a:extLst>
                </a:gridCol>
                <a:gridCol w="706919">
                  <a:extLst>
                    <a:ext uri="{9D8B030D-6E8A-4147-A177-3AD203B41FA5}">
                      <a16:colId xmlns:a16="http://schemas.microsoft.com/office/drawing/2014/main" xmlns="" val="78187663"/>
                    </a:ext>
                  </a:extLst>
                </a:gridCol>
                <a:gridCol w="706919">
                  <a:extLst>
                    <a:ext uri="{9D8B030D-6E8A-4147-A177-3AD203B41FA5}">
                      <a16:colId xmlns:a16="http://schemas.microsoft.com/office/drawing/2014/main" xmlns="" val="3290124474"/>
                    </a:ext>
                  </a:extLst>
                </a:gridCol>
                <a:gridCol w="706919">
                  <a:extLst>
                    <a:ext uri="{9D8B030D-6E8A-4147-A177-3AD203B41FA5}">
                      <a16:colId xmlns:a16="http://schemas.microsoft.com/office/drawing/2014/main" xmlns="" val="2433511273"/>
                    </a:ext>
                  </a:extLst>
                </a:gridCol>
                <a:gridCol w="706919">
                  <a:extLst>
                    <a:ext uri="{9D8B030D-6E8A-4147-A177-3AD203B41FA5}">
                      <a16:colId xmlns:a16="http://schemas.microsoft.com/office/drawing/2014/main" xmlns="" val="377686816"/>
                    </a:ext>
                  </a:extLst>
                </a:gridCol>
                <a:gridCol w="706919">
                  <a:extLst>
                    <a:ext uri="{9D8B030D-6E8A-4147-A177-3AD203B41FA5}">
                      <a16:colId xmlns:a16="http://schemas.microsoft.com/office/drawing/2014/main" xmlns="" val="4634652"/>
                    </a:ext>
                  </a:extLst>
                </a:gridCol>
                <a:gridCol w="706919">
                  <a:extLst>
                    <a:ext uri="{9D8B030D-6E8A-4147-A177-3AD203B41FA5}">
                      <a16:colId xmlns:a16="http://schemas.microsoft.com/office/drawing/2014/main" xmlns="" val="381127667"/>
                    </a:ext>
                  </a:extLst>
                </a:gridCol>
                <a:gridCol w="680156">
                  <a:extLst>
                    <a:ext uri="{9D8B030D-6E8A-4147-A177-3AD203B41FA5}">
                      <a16:colId xmlns:a16="http://schemas.microsoft.com/office/drawing/2014/main" xmlns="" val="2882019405"/>
                    </a:ext>
                  </a:extLst>
                </a:gridCol>
                <a:gridCol w="680156">
                  <a:extLst>
                    <a:ext uri="{9D8B030D-6E8A-4147-A177-3AD203B41FA5}">
                      <a16:colId xmlns:a16="http://schemas.microsoft.com/office/drawing/2014/main" xmlns="" val="1552554503"/>
                    </a:ext>
                  </a:extLst>
                </a:gridCol>
              </a:tblGrid>
              <a:tr h="270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Transect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623167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Alpha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61782416"/>
                  </a:ext>
                </a:extLst>
              </a:tr>
              <a:tr h="2971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Excluded*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333603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6986" y="1445104"/>
            <a:ext cx="840990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Diversity Levels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Beta</a:t>
            </a:r>
          </a:p>
          <a:p>
            <a:pPr marL="1200150" lvl="2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Count of all species identified in only one transect</a:t>
            </a:r>
          </a:p>
          <a:p>
            <a:pPr marL="1200150" lvl="2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36 species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Gamma</a:t>
            </a:r>
          </a:p>
          <a:p>
            <a:pPr marL="1200150" lvl="2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Count of all species identified</a:t>
            </a:r>
          </a:p>
          <a:p>
            <a:pPr marL="1200150" lvl="2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45 species</a:t>
            </a:r>
          </a:p>
          <a:p>
            <a:pPr marL="1657350" lvl="3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3 non-species selections excluded (rocks, dead shrubs, bare ground)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Alpha</a:t>
            </a:r>
          </a:p>
          <a:p>
            <a:pPr marL="1200150" lvl="2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</a:rPr>
              <a:t>Count of all species identified in each transect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0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CSS found</a:t>
            </a:r>
          </a:p>
        </p:txBody>
      </p:sp>
      <p:pic>
        <p:nvPicPr>
          <p:cNvPr id="4" name="Content Placeholder 3" descr="800px-Acmispon_glab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4176" y="1473417"/>
            <a:ext cx="6087130" cy="4049713"/>
          </a:xfrm>
        </p:spPr>
      </p:pic>
      <p:pic>
        <p:nvPicPr>
          <p:cNvPr id="6" name="Picture 5" descr="a_acanthicarp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676" y="1459040"/>
            <a:ext cx="2707671" cy="4073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V="1">
            <a:off x="6093524" y="5029200"/>
            <a:ext cx="316795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29650" y="3959225"/>
            <a:ext cx="302288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26131" y="561936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-webkit-standard" charset="0"/>
              </a:rPr>
              <a:t>Ambrosia Acanthicarpa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2875" y="561936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-webkit-standard" charset="0"/>
              </a:rPr>
              <a:t>Acmispon Glaber</a:t>
            </a:r>
          </a:p>
        </p:txBody>
      </p:sp>
    </p:spTree>
    <p:extLst>
      <p:ext uri="{BB962C8B-B14F-4D97-AF65-F5344CB8AC3E}">
        <p14:creationId xmlns:p14="http://schemas.microsoft.com/office/powerpoint/2010/main" val="237421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CSS found</a:t>
            </a:r>
          </a:p>
        </p:txBody>
      </p:sp>
      <p:pic>
        <p:nvPicPr>
          <p:cNvPr id="4" name="Content Placeholder 3" descr="0154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545" y="1394182"/>
            <a:ext cx="6179066" cy="4506037"/>
          </a:xfrm>
        </p:spPr>
      </p:pic>
      <p:pic>
        <p:nvPicPr>
          <p:cNvPr id="5" name="Picture 4" descr="01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839" y="1373188"/>
            <a:ext cx="3036624" cy="4549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2110" y="601124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-webkit-standard" charset="0"/>
              </a:rPr>
              <a:t>Baccharis Pilularis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0825" y="6011246"/>
            <a:ext cx="359705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Century Gothic" charset="0"/>
              </a:rPr>
              <a:t>Cercocarpus Betuloides</a:t>
            </a:r>
          </a:p>
        </p:txBody>
      </p:sp>
    </p:spTree>
    <p:extLst>
      <p:ext uri="{BB962C8B-B14F-4D97-AF65-F5344CB8AC3E}">
        <p14:creationId xmlns:p14="http://schemas.microsoft.com/office/powerpoint/2010/main" val="314807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-webkit-standard"/>
              </a:rPr>
              <a:t>From our timeline analysis, we concluded that CSS growth has been in recovering</a:t>
            </a:r>
          </a:p>
          <a:p>
            <a:endParaRPr lang="en-US" dirty="0">
              <a:latin typeface="-webkit-standard"/>
            </a:endParaRPr>
          </a:p>
          <a:p>
            <a:r>
              <a:rPr lang="en-US" dirty="0">
                <a:latin typeface="-webkit-standard"/>
              </a:rPr>
              <a:t>There is evidence that CSS is recovering based on satellite imagery and GPS coordinates.</a:t>
            </a:r>
          </a:p>
          <a:p>
            <a:endParaRPr lang="en-US" dirty="0">
              <a:latin typeface="-webkit-standard"/>
            </a:endParaRPr>
          </a:p>
          <a:p>
            <a:r>
              <a:rPr lang="en-US" dirty="0">
                <a:latin typeface="-webkit-standard"/>
              </a:rPr>
              <a:t>The data results from our transects indicated that there are more native plants compare to non native plants</a:t>
            </a:r>
          </a:p>
          <a:p>
            <a:endParaRPr lang="en-US" dirty="0"/>
          </a:p>
          <a:p>
            <a:r>
              <a:rPr lang="en-US" dirty="0">
                <a:latin typeface="-webkit-standard"/>
              </a:rPr>
              <a:t>More data samples are needed to develop a more accurate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Not an accurate representation of the entire park</a:t>
            </a:r>
          </a:p>
          <a:p>
            <a:endParaRPr lang="en-US" dirty="0"/>
          </a:p>
          <a:p>
            <a:r>
              <a:rPr lang="en-US" dirty="0"/>
              <a:t>Transect data from previous years would have been helpful</a:t>
            </a:r>
          </a:p>
          <a:p>
            <a:endParaRPr lang="en-US" dirty="0"/>
          </a:p>
        </p:txBody>
      </p:sp>
      <p:pic>
        <p:nvPicPr>
          <p:cNvPr id="4" name="Picture 3" descr="DSC01693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27" y="3431862"/>
            <a:ext cx="4496640" cy="336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8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 charset="0"/>
                <a:hlinkClick r:id="rId3"/>
              </a:rPr>
              <a:t>http://www.scvhistory.com/scvhistory/placerita.htm</a:t>
            </a:r>
          </a:p>
          <a:p>
            <a:endParaRPr lang="en-US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http://tchester.org/plants/muns/sgm/placerita_canyon.html</a:t>
            </a:r>
          </a:p>
        </p:txBody>
      </p:sp>
    </p:spTree>
    <p:extLst>
      <p:ext uri="{BB962C8B-B14F-4D97-AF65-F5344CB8AC3E}">
        <p14:creationId xmlns:p14="http://schemas.microsoft.com/office/powerpoint/2010/main" val="176528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Placerita Canyon State Park Study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642" y="1392949"/>
            <a:ext cx="9764971" cy="45189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orbel" charset="0"/>
              </a:rPr>
              <a:t>State Park established in 1950</a:t>
            </a:r>
          </a:p>
          <a:p>
            <a:endParaRPr lang="en-US" dirty="0">
              <a:latin typeface="Corbel" charset="0"/>
            </a:endParaRPr>
          </a:p>
          <a:p>
            <a:r>
              <a:rPr lang="en-US" sz="2000" dirty="0">
                <a:latin typeface="Corbel" charset="0"/>
              </a:rPr>
              <a:t>The park encompasses:</a:t>
            </a:r>
          </a:p>
          <a:p>
            <a:pPr lvl="1"/>
            <a:r>
              <a:rPr lang="en-US" sz="1800" dirty="0">
                <a:latin typeface="Corbel" charset="0"/>
              </a:rPr>
              <a:t>Oak woodland</a:t>
            </a:r>
          </a:p>
          <a:p>
            <a:pPr lvl="1"/>
            <a:r>
              <a:rPr lang="en-US" sz="1800" dirty="0">
                <a:latin typeface="Corbel" charset="0"/>
              </a:rPr>
              <a:t>Chaparral</a:t>
            </a:r>
          </a:p>
          <a:p>
            <a:pPr lvl="1"/>
            <a:r>
              <a:rPr lang="en-US" sz="1800" dirty="0">
                <a:latin typeface="Corbel" charset="0"/>
              </a:rPr>
              <a:t>Riparian Plant Communities</a:t>
            </a:r>
          </a:p>
          <a:p>
            <a:pPr lvl="1"/>
            <a:endParaRPr lang="en-US" sz="1800" dirty="0">
              <a:latin typeface="Corbel" charset="0"/>
            </a:endParaRPr>
          </a:p>
          <a:p>
            <a:endParaRPr lang="en-US" sz="2000" dirty="0">
              <a:latin typeface="Corbel" charset="0"/>
            </a:endParaRPr>
          </a:p>
          <a:p>
            <a:r>
              <a:rPr lang="en-US" sz="2000" dirty="0">
                <a:latin typeface="Corbel"/>
              </a:rPr>
              <a:t>Transecting conducted on </a:t>
            </a:r>
          </a:p>
          <a:p>
            <a:pPr lvl="1"/>
            <a:r>
              <a:rPr lang="en-US" dirty="0">
                <a:latin typeface="Corbel"/>
              </a:rPr>
              <a:t> CSS/grassland boundaries</a:t>
            </a:r>
          </a:p>
          <a:p>
            <a:pPr lvl="1"/>
            <a:r>
              <a:rPr lang="en-US" dirty="0">
                <a:latin typeface="Corbel"/>
              </a:rPr>
              <a:t>Chaparral/grassland boundaries</a:t>
            </a:r>
          </a:p>
          <a:p>
            <a:pPr marL="57150" indent="0">
              <a:buNone/>
            </a:pPr>
            <a:r>
              <a:rPr lang="en-US" sz="2000" dirty="0">
                <a:latin typeface="Corbel"/>
              </a:rPr>
              <a:t>  </a:t>
            </a:r>
          </a:p>
          <a:p>
            <a:pPr marL="0" indent="0">
              <a:buNone/>
            </a:pPr>
            <a:endParaRPr lang="en-US" sz="2000" dirty="0">
              <a:latin typeface="Corbel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409" y="1944784"/>
            <a:ext cx="6110822" cy="31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Placerita Canyon State Park Study Area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267" y="2214982"/>
            <a:ext cx="4116570" cy="308262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4025" y="1639888"/>
            <a:ext cx="6836667" cy="4231682"/>
          </a:xfrm>
        </p:spPr>
      </p:pic>
    </p:spTree>
    <p:extLst>
      <p:ext uri="{BB962C8B-B14F-4D97-AF65-F5344CB8AC3E}">
        <p14:creationId xmlns:p14="http://schemas.microsoft.com/office/powerpoint/2010/main" val="24257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diverse are CSS and Chaparral plant communities in Placerita State Park?</a:t>
            </a:r>
          </a:p>
          <a:p>
            <a:endParaRPr lang="en-US" dirty="0"/>
          </a:p>
          <a:p>
            <a:r>
              <a:rPr lang="en-US" dirty="0"/>
              <a:t>Are CSS and Chaparral plant communities in recovery In Placerita State Park?</a:t>
            </a:r>
          </a:p>
          <a:p>
            <a:endParaRPr lang="en-US" dirty="0"/>
          </a:p>
          <a:p>
            <a:r>
              <a:rPr lang="en-US" dirty="0"/>
              <a:t>How have these plant communities changed since 2009?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3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Tools of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77" y="1665758"/>
            <a:ext cx="6589712" cy="4458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orbel" charset="0"/>
              </a:rPr>
              <a:t>Tools:</a:t>
            </a:r>
          </a:p>
          <a:p>
            <a:pPr marL="640080" lvl="2">
              <a:spcBef>
                <a:spcPts val="1200"/>
              </a:spcBef>
            </a:pPr>
            <a:r>
              <a:rPr lang="en-US" sz="1600" dirty="0">
                <a:latin typeface="Corbel" charset="0"/>
              </a:rPr>
              <a:t>Tape measure</a:t>
            </a:r>
          </a:p>
          <a:p>
            <a:pPr marL="640080" lvl="2">
              <a:spcBef>
                <a:spcPts val="1200"/>
              </a:spcBef>
            </a:pPr>
            <a:r>
              <a:rPr lang="en-US" sz="1600" dirty="0">
                <a:latin typeface="Corbel" charset="0"/>
              </a:rPr>
              <a:t>Garmin GPS unit</a:t>
            </a:r>
          </a:p>
          <a:p>
            <a:pPr marL="640080" lvl="2">
              <a:spcBef>
                <a:spcPts val="1200"/>
              </a:spcBef>
            </a:pPr>
            <a:r>
              <a:rPr lang="en-US" sz="1600" dirty="0">
                <a:latin typeface="Corbel" charset="0"/>
              </a:rPr>
              <a:t>Camera</a:t>
            </a:r>
          </a:p>
          <a:p>
            <a:pPr marL="640080" lvl="2">
              <a:spcBef>
                <a:spcPts val="1200"/>
              </a:spcBef>
            </a:pPr>
            <a:r>
              <a:rPr lang="en-US" sz="1600" dirty="0">
                <a:latin typeface="Corbel" charset="0"/>
              </a:rPr>
              <a:t>Google Earth Imagery</a:t>
            </a:r>
          </a:p>
          <a:p>
            <a:pPr marL="182880" lvl="2">
              <a:spcBef>
                <a:spcPts val="1200"/>
              </a:spcBef>
            </a:pPr>
            <a:r>
              <a:rPr lang="en-US" sz="2400" dirty="0">
                <a:latin typeface="Corbel" charset="0"/>
              </a:rPr>
              <a:t>Calflora website</a:t>
            </a:r>
          </a:p>
          <a:p>
            <a:r>
              <a:rPr lang="en-US" sz="2400" dirty="0">
                <a:latin typeface="Corbel" charset="0"/>
              </a:rPr>
              <a:t>Excel spreadsheet</a:t>
            </a:r>
          </a:p>
          <a:p>
            <a:r>
              <a:rPr lang="en-US" sz="2000" dirty="0">
                <a:latin typeface="Corbel" charset="0"/>
              </a:rPr>
              <a:t>Historical Google Earth photos of Placerita Canyon Park</a:t>
            </a:r>
          </a:p>
          <a:p>
            <a:pPr lvl="1"/>
            <a:r>
              <a:rPr lang="en-US" sz="1800" dirty="0">
                <a:latin typeface="Corbel" charset="0"/>
              </a:rPr>
              <a:t>Indicating plant species boundaries &amp; density</a:t>
            </a:r>
          </a:p>
          <a:p>
            <a:pPr marL="182880" lvl="2">
              <a:spcBef>
                <a:spcPts val="1200"/>
              </a:spcBef>
            </a:pPr>
            <a:endParaRPr lang="en-US" sz="2400" dirty="0">
              <a:latin typeface="Corbel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20" y="5911222"/>
            <a:ext cx="6011498" cy="82286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0"/>
          <a:stretch/>
        </p:blipFill>
        <p:spPr>
          <a:xfrm>
            <a:off x="7229769" y="1665758"/>
            <a:ext cx="4829849" cy="23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42546"/>
            <a:ext cx="8911687" cy="1280890"/>
          </a:xfrm>
        </p:spPr>
        <p:txBody>
          <a:bodyPr/>
          <a:lstStyle/>
          <a:p>
            <a:r>
              <a:rPr lang="en-US" dirty="0"/>
              <a:t>Data Collection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300" y="1465860"/>
            <a:ext cx="8915400" cy="4327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2880" lvl="1">
              <a:spcBef>
                <a:spcPts val="1200"/>
              </a:spcBef>
            </a:pPr>
            <a:r>
              <a:rPr lang="en-US" sz="2400" dirty="0">
                <a:latin typeface="Corbel" charset="0"/>
              </a:rPr>
              <a:t>Visited Placerita Canyon Park in Newhall, CA </a:t>
            </a:r>
          </a:p>
          <a:p>
            <a:pPr lvl="1"/>
            <a:r>
              <a:rPr lang="en-US" sz="1800" dirty="0">
                <a:latin typeface="Corbel" charset="0"/>
              </a:rPr>
              <a:t>San Gabriel Mountains</a:t>
            </a:r>
          </a:p>
          <a:p>
            <a:pPr marL="182880" lvl="1">
              <a:spcBef>
                <a:spcPts val="1200"/>
              </a:spcBef>
            </a:pPr>
            <a:r>
              <a:rPr lang="en-US" sz="2400" dirty="0">
                <a:latin typeface="Corbel" charset="0"/>
              </a:rPr>
              <a:t>Selected areas for testing based on Google Earth Research</a:t>
            </a:r>
          </a:p>
          <a:p>
            <a:pPr lvl="1"/>
            <a:r>
              <a:rPr lang="en-US" sz="1800" dirty="0">
                <a:latin typeface="Corbel" charset="0"/>
              </a:rPr>
              <a:t>10 meter transects</a:t>
            </a:r>
          </a:p>
          <a:p>
            <a:pPr lvl="1"/>
            <a:r>
              <a:rPr lang="en-US" sz="1800" dirty="0">
                <a:latin typeface="Corbel" charset="0"/>
              </a:rPr>
              <a:t>1 meter increments</a:t>
            </a:r>
          </a:p>
          <a:p>
            <a:pPr lvl="2"/>
            <a:r>
              <a:rPr lang="en-US" sz="1600" dirty="0">
                <a:latin typeface="Corbel" charset="0"/>
              </a:rPr>
              <a:t>Recorded/photographed Plant life at each increment</a:t>
            </a:r>
          </a:p>
          <a:p>
            <a:pPr marL="182880" lvl="1">
              <a:spcBef>
                <a:spcPts val="1200"/>
              </a:spcBef>
            </a:pPr>
            <a:r>
              <a:rPr lang="en-US" sz="2400" dirty="0">
                <a:latin typeface="Corbel" charset="0"/>
              </a:rPr>
              <a:t>Tabulated data in spreadsheet</a:t>
            </a:r>
          </a:p>
          <a:p>
            <a:pPr marL="182880" lvl="1">
              <a:spcBef>
                <a:spcPts val="1200"/>
              </a:spcBef>
            </a:pPr>
            <a:r>
              <a:rPr lang="en-US" sz="2400" dirty="0">
                <a:latin typeface="Corbel" charset="0"/>
              </a:rPr>
              <a:t>Used Calflora website to identify specific species</a:t>
            </a:r>
          </a:p>
          <a:p>
            <a:pPr marL="182880" lvl="1">
              <a:spcBef>
                <a:spcPts val="1200"/>
              </a:spcBef>
            </a:pPr>
            <a:r>
              <a:rPr lang="en-US" sz="2400" dirty="0">
                <a:latin typeface="Corbel" charset="0"/>
              </a:rPr>
              <a:t>Compared results to historical photos </a:t>
            </a:r>
          </a:p>
          <a:p>
            <a:pPr lvl="2"/>
            <a:endParaRPr lang="en-US" sz="1600" dirty="0">
              <a:latin typeface="Corbel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/>
          <a:stretch/>
        </p:blipFill>
        <p:spPr>
          <a:xfrm>
            <a:off x="9167977" y="1340061"/>
            <a:ext cx="2890838" cy="43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930" y="467111"/>
            <a:ext cx="8996683" cy="1568269"/>
          </a:xfrm>
        </p:spPr>
        <p:txBody>
          <a:bodyPr/>
          <a:lstStyle/>
          <a:p>
            <a:r>
              <a:rPr lang="en-US" dirty="0"/>
              <a:t>Transect Sites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Gmap with transect area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480" y="1011135"/>
            <a:ext cx="9038958" cy="5327024"/>
          </a:xfrm>
        </p:spPr>
      </p:pic>
      <p:sp>
        <p:nvSpPr>
          <p:cNvPr id="3" name="TextBox 2"/>
          <p:cNvSpPr txBox="1"/>
          <p:nvPr/>
        </p:nvSpPr>
        <p:spPr>
          <a:xfrm>
            <a:off x="6665671" y="415299"/>
            <a:ext cx="2743200" cy="58477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32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90795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</a:t>
            </a:r>
          </a:p>
        </p:txBody>
      </p:sp>
      <p:pic>
        <p:nvPicPr>
          <p:cNvPr id="4" name="Content Placeholder 3" descr="placeritacanyon2013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203" y="1962672"/>
            <a:ext cx="5239935" cy="3243618"/>
          </a:xfrm>
        </p:spPr>
      </p:pic>
      <p:pic>
        <p:nvPicPr>
          <p:cNvPr id="5" name="Picture 4" descr="placeritacanyon201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80" y="1962672"/>
            <a:ext cx="5233227" cy="3224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3722" y="4535090"/>
            <a:ext cx="2743200" cy="120032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2011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1688861" y="3842594"/>
            <a:ext cx="2743200" cy="175432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91272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  <a:endParaRPr lang="en-US" dirty="0"/>
          </a:p>
        </p:txBody>
      </p:sp>
      <p:pic>
        <p:nvPicPr>
          <p:cNvPr id="4" name="Picture 3" descr="Gmap with transect ar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3" y="1888835"/>
            <a:ext cx="5386827" cy="3327690"/>
          </a:xfrm>
          <a:prstGeom prst="rect">
            <a:avLst/>
          </a:prstGeom>
        </p:spPr>
      </p:pic>
      <p:pic>
        <p:nvPicPr>
          <p:cNvPr id="5" name="Picture 4" descr="placeritacanyon2016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484" y="1903317"/>
            <a:ext cx="5303991" cy="3276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9796" y="534814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9884" y="528745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1801388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412</Words>
  <Application>Microsoft Macintosh PowerPoint</Application>
  <PresentationFormat>Custom</PresentationFormat>
  <Paragraphs>142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Analysis of CSS and Chaparral Population in Placerita Canyon State Park</vt:lpstr>
      <vt:lpstr>Placerita Canyon State Park Study Area</vt:lpstr>
      <vt:lpstr>Placerita Canyon State Park Study Area</vt:lpstr>
      <vt:lpstr>Questions Adressed</vt:lpstr>
      <vt:lpstr>Methods and Tools of Evaluation </vt:lpstr>
      <vt:lpstr>Data Collection Process</vt:lpstr>
      <vt:lpstr>Transect Sites </vt:lpstr>
      <vt:lpstr>Timeline </vt:lpstr>
      <vt:lpstr>Timeline</vt:lpstr>
      <vt:lpstr>Results</vt:lpstr>
      <vt:lpstr>Most Common CSS found</vt:lpstr>
      <vt:lpstr>Most Common CSS found</vt:lpstr>
      <vt:lpstr>Conclusion and Recommendations</vt:lpstr>
      <vt:lpstr>Biases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Faria</dc:creator>
  <cp:lastModifiedBy>Matthew Briley</cp:lastModifiedBy>
  <cp:revision>28</cp:revision>
  <dcterms:created xsi:type="dcterms:W3CDTF">2016-04-27T21:11:27Z</dcterms:created>
  <dcterms:modified xsi:type="dcterms:W3CDTF">2016-05-04T19:40:39Z</dcterms:modified>
</cp:coreProperties>
</file>