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Merriweather"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852E16-32C3-44F5-B3E9-4920B5FD9B54}">
  <a:tblStyle styleId="{AD852E16-32C3-44F5-B3E9-4920B5FD9B54}" styleName="Table_0">
    <a:wholeTbl>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4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22556141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97435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2615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173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6948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23053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1025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95343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6950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31976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91675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406467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57377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61734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92693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95985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42914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35730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27451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56877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6388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234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1507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87989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77466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599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9745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rPr>
              <a:t>‹#›</a:t>
            </a:fld>
            <a:endParaRPr lang="en"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www.sepulvedabasinwildlife.org/flora.html" TargetMode="External"/><Relationship Id="rId3" Type="http://schemas.openxmlformats.org/officeDocument/2006/relationships/hyperlink" Target="http://www.chinohillsstatepark.org/about-us/goals-and-objectives" TargetMode="External"/><Relationship Id="rId7" Type="http://schemas.openxmlformats.org/officeDocument/2006/relationships/hyperlink" Target="http://web.csulb.edu/~rodrigue/SCAS/"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web.csulb.edu/~rodrigue/apcg15/" TargetMode="External"/><Relationship Id="rId5" Type="http://schemas.openxmlformats.org/officeDocument/2006/relationships/hyperlink" Target="http://www.csulb.edu/~rodrigue/geog200/ChiSquareModels.ods" TargetMode="External"/><Relationship Id="rId4" Type="http://schemas.openxmlformats.org/officeDocument/2006/relationships/hyperlink" Target="http://www.chinohillsstatepark.org/pdfs/spring-09.pdf" TargetMode="External"/><Relationship Id="rId9" Type="http://schemas.openxmlformats.org/officeDocument/2006/relationships/hyperlink" Target="http://plants.usda.gov/plantguide/pdf/pg_arca11.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25" y="205375"/>
            <a:ext cx="9144000" cy="2732100"/>
          </a:xfrm>
          <a:prstGeom prst="rect">
            <a:avLst/>
          </a:prstGeom>
        </p:spPr>
        <p:txBody>
          <a:bodyPr lIns="91425" tIns="91425" rIns="91425" bIns="91425" anchor="b" anchorCtr="0">
            <a:noAutofit/>
          </a:bodyPr>
          <a:lstStyle/>
          <a:p>
            <a:pPr marL="0" lvl="0" indent="0" algn="l" rtl="0">
              <a:spcBef>
                <a:spcPts val="0"/>
              </a:spcBef>
              <a:buNone/>
            </a:pPr>
            <a:endParaRPr sz="3000"/>
          </a:p>
          <a:p>
            <a:pPr marL="457200" lvl="0" indent="0" algn="l" rtl="0">
              <a:spcBef>
                <a:spcPts val="0"/>
              </a:spcBef>
              <a:buNone/>
            </a:pPr>
            <a:r>
              <a:rPr lang="en" sz="4200">
                <a:latin typeface="Merriweather"/>
                <a:ea typeface="Merriweather"/>
                <a:cs typeface="Merriweather"/>
                <a:sym typeface="Merriweather"/>
              </a:rPr>
              <a:t>ESP 330 Group Research Project</a:t>
            </a:r>
          </a:p>
          <a:p>
            <a:pPr marL="1828800" lvl="0" indent="457200" algn="l" rtl="0">
              <a:spcBef>
                <a:spcPts val="0"/>
              </a:spcBef>
              <a:buNone/>
            </a:pPr>
            <a:r>
              <a:rPr lang="en" sz="3600">
                <a:latin typeface="Merriweather"/>
                <a:ea typeface="Merriweather"/>
                <a:cs typeface="Merriweather"/>
                <a:sym typeface="Merriweather"/>
              </a:rPr>
              <a:t>Chino Hills State Park</a:t>
            </a:r>
          </a:p>
          <a:p>
            <a:pPr marL="1371600" lvl="0" indent="457200" algn="l" rtl="0">
              <a:spcBef>
                <a:spcPts val="0"/>
              </a:spcBef>
              <a:buNone/>
            </a:pPr>
            <a:r>
              <a:rPr lang="en" sz="3600">
                <a:latin typeface="Merriweather"/>
                <a:ea typeface="Merriweather"/>
                <a:cs typeface="Merriweather"/>
                <a:sym typeface="Merriweather"/>
              </a:rPr>
              <a:t>CSS and Fire Succession</a:t>
            </a:r>
          </a:p>
          <a:p>
            <a:pPr marL="1828800" lvl="0" indent="457200" rtl="0">
              <a:spcBef>
                <a:spcPts val="0"/>
              </a:spcBef>
              <a:buNone/>
            </a:pPr>
            <a:endParaRPr sz="3000"/>
          </a:p>
          <a:p>
            <a:pPr marL="914400" lvl="0" indent="457200" algn="l" rtl="0">
              <a:spcBef>
                <a:spcPts val="0"/>
              </a:spcBef>
              <a:buNone/>
            </a:pPr>
            <a:endParaRPr sz="3000"/>
          </a:p>
        </p:txBody>
      </p:sp>
      <p:sp>
        <p:nvSpPr>
          <p:cNvPr id="55" name="Shape 55"/>
          <p:cNvSpPr txBox="1">
            <a:spLocks noGrp="1"/>
          </p:cNvSpPr>
          <p:nvPr>
            <p:ph type="subTitle" idx="1"/>
          </p:nvPr>
        </p:nvSpPr>
        <p:spPr>
          <a:xfrm>
            <a:off x="376625" y="2796375"/>
            <a:ext cx="8520600" cy="2142000"/>
          </a:xfrm>
          <a:prstGeom prst="rect">
            <a:avLst/>
          </a:prstGeom>
        </p:spPr>
        <p:txBody>
          <a:bodyPr lIns="91425" tIns="91425" rIns="91425" bIns="91425" anchor="t" anchorCtr="0">
            <a:noAutofit/>
          </a:bodyPr>
          <a:lstStyle/>
          <a:p>
            <a:pPr lvl="0" rtl="0">
              <a:spcBef>
                <a:spcPts val="0"/>
              </a:spcBef>
              <a:buNone/>
            </a:pPr>
            <a:r>
              <a:rPr lang="en">
                <a:latin typeface="Merriweather"/>
                <a:ea typeface="Merriweather"/>
                <a:cs typeface="Merriweather"/>
                <a:sym typeface="Merriweather"/>
              </a:rPr>
              <a:t>Celeste Dominguez</a:t>
            </a:r>
          </a:p>
          <a:p>
            <a:pPr marL="2286000" lvl="0" indent="457200" algn="l">
              <a:spcBef>
                <a:spcPts val="0"/>
              </a:spcBef>
              <a:buNone/>
            </a:pPr>
            <a:r>
              <a:rPr lang="en">
                <a:latin typeface="Merriweather"/>
                <a:ea typeface="Merriweather"/>
                <a:cs typeface="Merriweather"/>
                <a:sym typeface="Merriweather"/>
              </a:rPr>
              <a:t>Lissete Henderson</a:t>
            </a:r>
          </a:p>
          <a:p>
            <a:pPr lvl="0">
              <a:spcBef>
                <a:spcPts val="0"/>
              </a:spcBef>
              <a:buNone/>
            </a:pPr>
            <a:r>
              <a:rPr lang="en">
                <a:latin typeface="Merriweather"/>
                <a:ea typeface="Merriweather"/>
                <a:cs typeface="Merriweather"/>
                <a:sym typeface="Merriweather"/>
              </a:rPr>
              <a:t>Shireen Dideban</a:t>
            </a:r>
          </a:p>
          <a:p>
            <a:pPr lvl="0">
              <a:spcBef>
                <a:spcPts val="0"/>
              </a:spcBef>
              <a:buNone/>
            </a:pPr>
            <a:r>
              <a:rPr lang="en">
                <a:latin typeface="Merriweather"/>
                <a:ea typeface="Merriweather"/>
                <a:cs typeface="Merriweather"/>
                <a:sym typeface="Merriweather"/>
              </a:rPr>
              <a:t>Gus Orozco</a:t>
            </a:r>
          </a:p>
        </p:txBody>
      </p:sp>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307975"/>
            <a:ext cx="8520600" cy="474600"/>
          </a:xfrm>
          <a:prstGeom prst="rect">
            <a:avLst/>
          </a:prstGeom>
        </p:spPr>
        <p:txBody>
          <a:bodyPr lIns="91425" tIns="91425" rIns="91425" bIns="91425" anchor="t" anchorCtr="0">
            <a:noAutofit/>
          </a:bodyPr>
          <a:lstStyle/>
          <a:p>
            <a:pPr lvl="0">
              <a:spcBef>
                <a:spcPts val="0"/>
              </a:spcBef>
              <a:buNone/>
            </a:pPr>
            <a:r>
              <a:rPr lang="en">
                <a:latin typeface="Merriweather"/>
                <a:ea typeface="Merriweather"/>
                <a:cs typeface="Merriweather"/>
                <a:sym typeface="Merriweather"/>
              </a:rPr>
              <a:t>Fire Hazards in Transected Area</a:t>
            </a:r>
          </a:p>
        </p:txBody>
      </p:sp>
      <p:sp>
        <p:nvSpPr>
          <p:cNvPr id="118" name="Shape 11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r>
              <a:rPr lang="en"/>
              <a:t>http://www.fire.ca.gov/fire_prevention/fhsz_maps_orange</a:t>
            </a:r>
          </a:p>
        </p:txBody>
      </p:sp>
      <p:pic>
        <p:nvPicPr>
          <p:cNvPr id="119" name="Shape 119"/>
          <p:cNvPicPr preferRelativeResize="0"/>
          <p:nvPr/>
        </p:nvPicPr>
        <p:blipFill>
          <a:blip r:embed="rId3">
            <a:alphaModFix/>
          </a:blip>
          <a:stretch>
            <a:fillRect/>
          </a:stretch>
        </p:blipFill>
        <p:spPr>
          <a:xfrm>
            <a:off x="1755474" y="885362"/>
            <a:ext cx="5633048" cy="3372773"/>
          </a:xfrm>
          <a:prstGeom prst="rect">
            <a:avLst/>
          </a:prstGeom>
          <a:noFill/>
          <a:ln>
            <a:noFill/>
          </a:ln>
        </p:spPr>
      </p:pic>
      <p:sp>
        <p:nvSpPr>
          <p:cNvPr id="120" name="Shape 120"/>
          <p:cNvSpPr/>
          <p:nvPr/>
        </p:nvSpPr>
        <p:spPr>
          <a:xfrm>
            <a:off x="3562650" y="1678825"/>
            <a:ext cx="1495314" cy="844776"/>
          </a:xfrm>
          <a:prstGeom prst="irregularSeal1">
            <a:avLst/>
          </a:prstGeom>
          <a:noFill/>
          <a:ln w="19050" cap="flat" cmpd="sng">
            <a:solidFill>
              <a:srgbClr val="99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22 October 2007 vs. 24 May 2009</a:t>
            </a:r>
          </a:p>
        </p:txBody>
      </p:sp>
      <p:sp>
        <p:nvSpPr>
          <p:cNvPr id="126" name="Shape 126"/>
          <p:cNvSpPr txBox="1">
            <a:spLocks noGrp="1"/>
          </p:cNvSpPr>
          <p:nvPr>
            <p:ph type="body" idx="1"/>
          </p:nvPr>
        </p:nvSpPr>
        <p:spPr>
          <a:xfrm>
            <a:off x="311700" y="3507425"/>
            <a:ext cx="8520600" cy="1336800"/>
          </a:xfrm>
          <a:prstGeom prst="rect">
            <a:avLst/>
          </a:prstGeom>
        </p:spPr>
        <p:txBody>
          <a:bodyPr lIns="91425" tIns="91425" rIns="91425" bIns="91425" anchor="t" anchorCtr="0">
            <a:noAutofit/>
          </a:bodyPr>
          <a:lstStyle/>
          <a:p>
            <a:pPr lvl="0">
              <a:spcBef>
                <a:spcPts val="0"/>
              </a:spcBef>
              <a:buNone/>
            </a:pPr>
            <a:r>
              <a:rPr lang="en"/>
              <a:t>The image on the Left shows the transected area prior to the 2008 fire and the image to the Right is the same area 6 months after the fire. </a:t>
            </a:r>
          </a:p>
        </p:txBody>
      </p:sp>
      <p:pic>
        <p:nvPicPr>
          <p:cNvPr id="127" name="Shape 127"/>
          <p:cNvPicPr preferRelativeResize="0"/>
          <p:nvPr/>
        </p:nvPicPr>
        <p:blipFill>
          <a:blip r:embed="rId3">
            <a:alphaModFix/>
          </a:blip>
          <a:stretch>
            <a:fillRect/>
          </a:stretch>
        </p:blipFill>
        <p:spPr>
          <a:xfrm>
            <a:off x="268924" y="1017724"/>
            <a:ext cx="4091823" cy="2410200"/>
          </a:xfrm>
          <a:prstGeom prst="rect">
            <a:avLst/>
          </a:prstGeom>
          <a:noFill/>
          <a:ln>
            <a:noFill/>
          </a:ln>
        </p:spPr>
      </p:pic>
      <p:pic>
        <p:nvPicPr>
          <p:cNvPr id="128" name="Shape 128"/>
          <p:cNvPicPr preferRelativeResize="0"/>
          <p:nvPr/>
        </p:nvPicPr>
        <p:blipFill>
          <a:blip r:embed="rId4">
            <a:alphaModFix/>
          </a:blip>
          <a:stretch>
            <a:fillRect/>
          </a:stretch>
        </p:blipFill>
        <p:spPr>
          <a:xfrm>
            <a:off x="4457239" y="1017724"/>
            <a:ext cx="4077959" cy="2410200"/>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p:cNvPicPr preferRelativeResize="0"/>
          <p:nvPr/>
        </p:nvPicPr>
        <p:blipFill>
          <a:blip r:embed="rId3">
            <a:alphaModFix/>
          </a:blip>
          <a:stretch>
            <a:fillRect/>
          </a:stretch>
        </p:blipFill>
        <p:spPr>
          <a:xfrm>
            <a:off x="134262" y="0"/>
            <a:ext cx="8875476" cy="5143500"/>
          </a:xfrm>
          <a:prstGeom prst="rect">
            <a:avLst/>
          </a:prstGeom>
          <a:noFill/>
          <a:ln>
            <a:noFill/>
          </a:ln>
        </p:spPr>
      </p:pic>
      <p:sp>
        <p:nvSpPr>
          <p:cNvPr id="134" name="Shape 134"/>
          <p:cNvSpPr txBox="1"/>
          <p:nvPr/>
        </p:nvSpPr>
        <p:spPr>
          <a:xfrm>
            <a:off x="320800" y="417050"/>
            <a:ext cx="8479800" cy="996300"/>
          </a:xfrm>
          <a:prstGeom prst="rect">
            <a:avLst/>
          </a:prstGeom>
          <a:noFill/>
          <a:ln>
            <a:noFill/>
          </a:ln>
        </p:spPr>
        <p:txBody>
          <a:bodyPr lIns="91425" tIns="91425" rIns="91425" bIns="91425" anchor="t" anchorCtr="0">
            <a:noAutofit/>
          </a:bodyPr>
          <a:lstStyle/>
          <a:p>
            <a:pPr lvl="0" rtl="0">
              <a:spcBef>
                <a:spcPts val="0"/>
              </a:spcBef>
              <a:buNone/>
            </a:pPr>
            <a:r>
              <a:rPr lang="en" sz="2800" b="1">
                <a:solidFill>
                  <a:srgbClr val="FFFFFF"/>
                </a:solidFill>
                <a:latin typeface="Merriweather"/>
                <a:ea typeface="Merriweather"/>
                <a:cs typeface="Merriweather"/>
                <a:sym typeface="Merriweather"/>
              </a:rPr>
              <a:t>Line Transect Method</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u="sng" dirty="0"/>
              <a:t>Materials </a:t>
            </a:r>
          </a:p>
        </p:txBody>
      </p:sp>
      <p:sp>
        <p:nvSpPr>
          <p:cNvPr id="140" name="Shape 140"/>
          <p:cNvSpPr txBox="1">
            <a:spLocks noGrp="1"/>
          </p:cNvSpPr>
          <p:nvPr>
            <p:ph type="body" idx="1"/>
          </p:nvPr>
        </p:nvSpPr>
        <p:spPr>
          <a:xfrm>
            <a:off x="311699" y="873886"/>
            <a:ext cx="4476057" cy="3954967"/>
          </a:xfrm>
          <a:prstGeom prst="rect">
            <a:avLst/>
          </a:prstGeom>
        </p:spPr>
        <p:txBody>
          <a:bodyPr lIns="91425" tIns="91425" rIns="91425" bIns="91425" anchor="t" anchorCtr="0">
            <a:noAutofit/>
          </a:bodyPr>
          <a:lstStyle/>
          <a:p>
            <a:pPr marL="457200" lvl="0" indent="-368300" rtl="0">
              <a:spcBef>
                <a:spcPts val="0"/>
              </a:spcBef>
              <a:spcAft>
                <a:spcPts val="0"/>
              </a:spcAft>
              <a:buSzPct val="100000"/>
              <a:buFont typeface="Arial" panose="020B0604020202020204" pitchFamily="34" charset="0"/>
              <a:buChar char="•"/>
            </a:pPr>
            <a:r>
              <a:rPr lang="en" sz="2000" dirty="0" smtClean="0">
                <a:solidFill>
                  <a:schemeClr val="dk1"/>
                </a:solidFill>
              </a:rPr>
              <a:t>Tape </a:t>
            </a:r>
            <a:r>
              <a:rPr lang="en" sz="2000" dirty="0">
                <a:solidFill>
                  <a:schemeClr val="dk1"/>
                </a:solidFill>
              </a:rPr>
              <a:t>measure</a:t>
            </a:r>
          </a:p>
          <a:p>
            <a:pPr marL="457200" lvl="0" indent="-368300" rtl="0">
              <a:spcBef>
                <a:spcPts val="0"/>
              </a:spcBef>
              <a:spcAft>
                <a:spcPts val="0"/>
              </a:spcAft>
              <a:buSzPct val="100000"/>
              <a:buFont typeface="Arial" panose="020B0604020202020204" pitchFamily="34" charset="0"/>
              <a:buChar char="•"/>
            </a:pPr>
            <a:r>
              <a:rPr lang="en" sz="2000" dirty="0">
                <a:solidFill>
                  <a:schemeClr val="dk1"/>
                </a:solidFill>
              </a:rPr>
              <a:t>Note pad and pen/pencil</a:t>
            </a:r>
          </a:p>
          <a:p>
            <a:pPr marL="457200" lvl="0" indent="-368300" rtl="0">
              <a:spcBef>
                <a:spcPts val="0"/>
              </a:spcBef>
              <a:spcAft>
                <a:spcPts val="0"/>
              </a:spcAft>
              <a:buSzPct val="100000"/>
              <a:buFont typeface="Arial" panose="020B0604020202020204" pitchFamily="34" charset="0"/>
              <a:buChar char="•"/>
            </a:pPr>
            <a:r>
              <a:rPr lang="en" sz="2000" dirty="0">
                <a:solidFill>
                  <a:schemeClr val="dk1"/>
                </a:solidFill>
              </a:rPr>
              <a:t>camera </a:t>
            </a:r>
          </a:p>
          <a:p>
            <a:pPr marL="457200" lvl="0" indent="-368300" rtl="0">
              <a:spcBef>
                <a:spcPts val="0"/>
              </a:spcBef>
              <a:spcAft>
                <a:spcPts val="0"/>
              </a:spcAft>
              <a:buSzPct val="100000"/>
              <a:buFont typeface="Arial" panose="020B0604020202020204" pitchFamily="34" charset="0"/>
              <a:buChar char="•"/>
            </a:pPr>
            <a:r>
              <a:rPr lang="en" sz="2000" dirty="0">
                <a:solidFill>
                  <a:schemeClr val="dk1"/>
                </a:solidFill>
              </a:rPr>
              <a:t>GPS- garmin </a:t>
            </a:r>
          </a:p>
          <a:p>
            <a:pPr marL="457200" lvl="0" indent="-368300" rtl="0">
              <a:spcBef>
                <a:spcPts val="0"/>
              </a:spcBef>
              <a:spcAft>
                <a:spcPts val="0"/>
              </a:spcAft>
              <a:buSzPct val="100000"/>
              <a:buFont typeface="Arial" panose="020B0604020202020204" pitchFamily="34" charset="0"/>
              <a:buChar char="•"/>
            </a:pPr>
            <a:r>
              <a:rPr lang="en" sz="2000" dirty="0">
                <a:solidFill>
                  <a:schemeClr val="dk1"/>
                </a:solidFill>
              </a:rPr>
              <a:t>System to identify species: </a:t>
            </a:r>
          </a:p>
          <a:p>
            <a:pPr marL="342900" lvl="0" indent="-342900" rtl="0">
              <a:spcBef>
                <a:spcPts val="0"/>
              </a:spcBef>
              <a:spcAft>
                <a:spcPts val="0"/>
              </a:spcAft>
              <a:buFont typeface="Arial" panose="020B0604020202020204" pitchFamily="34" charset="0"/>
              <a:buChar char="•"/>
            </a:pPr>
            <a:r>
              <a:rPr lang="en" sz="2000" dirty="0">
                <a:solidFill>
                  <a:schemeClr val="dk1"/>
                </a:solidFill>
              </a:rPr>
              <a:t>-Calflora, etc </a:t>
            </a:r>
          </a:p>
          <a:p>
            <a:pPr marL="457200" lvl="0" indent="-368300" rtl="0">
              <a:spcBef>
                <a:spcPts val="0"/>
              </a:spcBef>
              <a:spcAft>
                <a:spcPts val="0"/>
              </a:spcAft>
              <a:buSzPct val="100000"/>
              <a:buFont typeface="Arial" panose="020B0604020202020204" pitchFamily="34" charset="0"/>
              <a:buChar char="•"/>
            </a:pPr>
            <a:r>
              <a:rPr lang="en" sz="2000" dirty="0">
                <a:solidFill>
                  <a:schemeClr val="dk1"/>
                </a:solidFill>
              </a:rPr>
              <a:t>3 to 4 people group </a:t>
            </a:r>
          </a:p>
          <a:p>
            <a:pPr marL="1257300" lvl="0" indent="-342900" rtl="0">
              <a:spcBef>
                <a:spcPts val="0"/>
              </a:spcBef>
              <a:spcAft>
                <a:spcPts val="0"/>
              </a:spcAft>
              <a:buFont typeface="Arial" panose="020B0604020202020204" pitchFamily="34" charset="0"/>
              <a:buChar char="•"/>
            </a:pPr>
            <a:r>
              <a:rPr lang="en" sz="2000" dirty="0">
                <a:solidFill>
                  <a:schemeClr val="dk1"/>
                </a:solidFill>
              </a:rPr>
              <a:t>-roles: data recorder, holders, species identifier</a:t>
            </a:r>
          </a:p>
        </p:txBody>
      </p:sp>
      <p:pic>
        <p:nvPicPr>
          <p:cNvPr id="141" name="Shape 141"/>
          <p:cNvPicPr preferRelativeResize="0"/>
          <p:nvPr/>
        </p:nvPicPr>
        <p:blipFill>
          <a:blip r:embed="rId3">
            <a:alphaModFix/>
          </a:blip>
          <a:stretch>
            <a:fillRect/>
          </a:stretch>
        </p:blipFill>
        <p:spPr>
          <a:xfrm>
            <a:off x="6984450" y="445025"/>
            <a:ext cx="1847849" cy="2130749"/>
          </a:xfrm>
          <a:prstGeom prst="rect">
            <a:avLst/>
          </a:prstGeom>
          <a:noFill/>
          <a:ln>
            <a:noFill/>
          </a:ln>
        </p:spPr>
      </p:pic>
      <p:pic>
        <p:nvPicPr>
          <p:cNvPr id="142" name="Shape 142"/>
          <p:cNvPicPr preferRelativeResize="0"/>
          <p:nvPr/>
        </p:nvPicPr>
        <p:blipFill>
          <a:blip r:embed="rId4">
            <a:alphaModFix/>
          </a:blip>
          <a:stretch>
            <a:fillRect/>
          </a:stretch>
        </p:blipFill>
        <p:spPr>
          <a:xfrm rot="2">
            <a:off x="7543162" y="3166413"/>
            <a:ext cx="1385750" cy="1745574"/>
          </a:xfrm>
          <a:prstGeom prst="rect">
            <a:avLst/>
          </a:prstGeom>
          <a:noFill/>
          <a:ln>
            <a:noFill/>
          </a:ln>
        </p:spPr>
      </p:pic>
      <p:pic>
        <p:nvPicPr>
          <p:cNvPr id="143" name="Shape 143"/>
          <p:cNvPicPr preferRelativeResize="0"/>
          <p:nvPr/>
        </p:nvPicPr>
        <p:blipFill>
          <a:blip r:embed="rId5">
            <a:alphaModFix/>
          </a:blip>
          <a:stretch>
            <a:fillRect/>
          </a:stretch>
        </p:blipFill>
        <p:spPr>
          <a:xfrm>
            <a:off x="4470100" y="1224848"/>
            <a:ext cx="1991500" cy="1127637"/>
          </a:xfrm>
          <a:prstGeom prst="rect">
            <a:avLst/>
          </a:prstGeom>
          <a:noFill/>
          <a:ln>
            <a:noFill/>
          </a:ln>
        </p:spPr>
      </p:pic>
      <p:pic>
        <p:nvPicPr>
          <p:cNvPr id="144" name="Shape 144"/>
          <p:cNvPicPr preferRelativeResize="0"/>
          <p:nvPr/>
        </p:nvPicPr>
        <p:blipFill>
          <a:blip r:embed="rId6">
            <a:alphaModFix/>
          </a:blip>
          <a:stretch>
            <a:fillRect/>
          </a:stretch>
        </p:blipFill>
        <p:spPr>
          <a:xfrm>
            <a:off x="5190839" y="3005375"/>
            <a:ext cx="1620961" cy="1127625"/>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Method</a:t>
            </a:r>
          </a:p>
        </p:txBody>
      </p:sp>
      <p:sp>
        <p:nvSpPr>
          <p:cNvPr id="150" name="Shape 150"/>
          <p:cNvSpPr txBox="1">
            <a:spLocks noGrp="1"/>
          </p:cNvSpPr>
          <p:nvPr>
            <p:ph type="body" idx="1"/>
          </p:nvPr>
        </p:nvSpPr>
        <p:spPr>
          <a:xfrm>
            <a:off x="311700" y="1152475"/>
            <a:ext cx="7917900" cy="3691800"/>
          </a:xfrm>
          <a:prstGeom prst="rect">
            <a:avLst/>
          </a:prstGeom>
        </p:spPr>
        <p:txBody>
          <a:bodyPr lIns="91425" tIns="91425" rIns="91425" bIns="91425" anchor="t" anchorCtr="0">
            <a:noAutofit/>
          </a:bodyPr>
          <a:lstStyle/>
          <a:p>
            <a:pPr marL="342900" lvl="0" indent="-342900">
              <a:spcBef>
                <a:spcPts val="0"/>
              </a:spcBef>
              <a:buFont typeface="Arial" panose="020B0604020202020204" pitchFamily="34" charset="0"/>
              <a:buChar char="•"/>
            </a:pPr>
            <a:r>
              <a:rPr lang="en" sz="2000" dirty="0">
                <a:solidFill>
                  <a:schemeClr val="dk1"/>
                </a:solidFill>
              </a:rPr>
              <a:t>Line Transect Method</a:t>
            </a:r>
          </a:p>
          <a:p>
            <a:pPr marL="457200" lvl="0" indent="-355600">
              <a:spcBef>
                <a:spcPts val="0"/>
              </a:spcBef>
              <a:buClr>
                <a:schemeClr val="dk1"/>
              </a:buClr>
              <a:buSzPct val="100000"/>
              <a:buFont typeface="Arial" panose="020B0604020202020204" pitchFamily="34" charset="0"/>
              <a:buChar char="•"/>
            </a:pPr>
            <a:r>
              <a:rPr lang="en" sz="2000" dirty="0">
                <a:solidFill>
                  <a:schemeClr val="dk1"/>
                </a:solidFill>
              </a:rPr>
              <a:t>(10) 10 meter transects </a:t>
            </a:r>
          </a:p>
          <a:p>
            <a:pPr marL="342900" lvl="0" indent="-342900">
              <a:spcBef>
                <a:spcPts val="0"/>
              </a:spcBef>
              <a:buFont typeface="Arial" panose="020B0604020202020204" pitchFamily="34" charset="0"/>
              <a:buChar char="•"/>
            </a:pPr>
            <a:r>
              <a:rPr lang="en" sz="2000" dirty="0">
                <a:solidFill>
                  <a:schemeClr val="dk1"/>
                </a:solidFill>
              </a:rPr>
              <a:t>Purpose </a:t>
            </a:r>
          </a:p>
          <a:p>
            <a:pPr marL="457200" lvl="0" indent="-355600" rtl="0">
              <a:lnSpc>
                <a:spcPct val="100000"/>
              </a:lnSpc>
              <a:spcBef>
                <a:spcPts val="0"/>
              </a:spcBef>
              <a:spcAft>
                <a:spcPts val="0"/>
              </a:spcAft>
              <a:buClr>
                <a:schemeClr val="dk1"/>
              </a:buClr>
              <a:buSzPct val="100000"/>
              <a:buFont typeface="Arial" panose="020B0604020202020204" pitchFamily="34" charset="0"/>
              <a:buChar char="•"/>
            </a:pPr>
            <a:r>
              <a:rPr lang="en" sz="2000" dirty="0">
                <a:solidFill>
                  <a:schemeClr val="dk1"/>
                </a:solidFill>
              </a:rPr>
              <a:t>To record the frequencies of various plant species </a:t>
            </a:r>
          </a:p>
          <a:p>
            <a:pPr marL="571500" lvl="0" indent="-342900" rtl="0">
              <a:lnSpc>
                <a:spcPct val="100000"/>
              </a:lnSpc>
              <a:spcBef>
                <a:spcPts val="0"/>
              </a:spcBef>
              <a:spcAft>
                <a:spcPts val="0"/>
              </a:spcAft>
              <a:buClr>
                <a:schemeClr val="dk1"/>
              </a:buClr>
              <a:buFont typeface="Arial" panose="020B0604020202020204" pitchFamily="34" charset="0"/>
              <a:buChar char="•"/>
            </a:pPr>
            <a:r>
              <a:rPr lang="en" sz="2000" dirty="0">
                <a:solidFill>
                  <a:schemeClr val="dk1"/>
                </a:solidFill>
              </a:rPr>
              <a:t>To compare the types of CSS species from (Chino Hills Park) post-fire vs (Sepulveda Dam) pre-fire locations over the years </a:t>
            </a:r>
          </a:p>
          <a:p>
            <a:pPr marL="342900" lvl="0" indent="-342900">
              <a:lnSpc>
                <a:spcPct val="100000"/>
              </a:lnSpc>
              <a:spcBef>
                <a:spcPts val="0"/>
              </a:spcBef>
              <a:spcAft>
                <a:spcPts val="0"/>
              </a:spcAft>
              <a:buFont typeface="Arial" panose="020B0604020202020204" pitchFamily="34" charset="0"/>
              <a:buChar char="•"/>
            </a:pPr>
            <a:endParaRPr sz="2000" dirty="0">
              <a:solidFill>
                <a:schemeClr val="dk1"/>
              </a:solidFill>
            </a:endParaRPr>
          </a:p>
          <a:p>
            <a:pPr marL="285750" lvl="0" indent="-285750">
              <a:spcBef>
                <a:spcPts val="0"/>
              </a:spcBef>
              <a:buFont typeface="Arial" panose="020B0604020202020204" pitchFamily="34" charset="0"/>
              <a:buChar char="•"/>
            </a:pPr>
            <a:endParaRPr dirty="0"/>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4"/>
        <p:cNvGrpSpPr/>
        <p:nvPr/>
      </p:nvGrpSpPr>
      <p:grpSpPr>
        <a:xfrm>
          <a:off x="0" y="0"/>
          <a:ext cx="0" cy="0"/>
          <a:chOff x="0" y="0"/>
          <a:chExt cx="0" cy="0"/>
        </a:xfrm>
      </p:grpSpPr>
      <p:graphicFrame>
        <p:nvGraphicFramePr>
          <p:cNvPr id="155" name="Shape 155"/>
          <p:cNvGraphicFramePr/>
          <p:nvPr/>
        </p:nvGraphicFramePr>
        <p:xfrm>
          <a:off x="103825" y="137862"/>
          <a:ext cx="8719025" cy="4884425"/>
        </p:xfrm>
        <a:graphic>
          <a:graphicData uri="http://schemas.openxmlformats.org/drawingml/2006/table">
            <a:tbl>
              <a:tblPr>
                <a:noFill/>
                <a:tableStyleId>{AD852E16-32C3-44F5-B3E9-4920B5FD9B54}</a:tableStyleId>
              </a:tblPr>
              <a:tblGrid>
                <a:gridCol w="1209400"/>
                <a:gridCol w="2601650"/>
                <a:gridCol w="2671975"/>
                <a:gridCol w="1082850"/>
                <a:gridCol w="1153150"/>
              </a:tblGrid>
              <a:tr h="629675">
                <a:tc>
                  <a:txBody>
                    <a:bodyPr/>
                    <a:lstStyle/>
                    <a:p>
                      <a:pPr lvl="0" rtl="0">
                        <a:spcBef>
                          <a:spcPts val="0"/>
                        </a:spcBef>
                        <a:buNone/>
                      </a:pPr>
                      <a:r>
                        <a:rPr lang="en" sz="1600" b="1">
                          <a:latin typeface="Times New Roman"/>
                          <a:ea typeface="Times New Roman"/>
                          <a:cs typeface="Times New Roman"/>
                          <a:sym typeface="Times New Roman"/>
                        </a:rPr>
                        <a:t>Transect </a:t>
                      </a:r>
                    </a:p>
                  </a:txBody>
                  <a:tcPr marL="63500" marR="63500" marT="63500" marB="63500"/>
                </a:tc>
                <a:tc>
                  <a:txBody>
                    <a:bodyPr/>
                    <a:lstStyle/>
                    <a:p>
                      <a:pPr lvl="0" rtl="0">
                        <a:spcBef>
                          <a:spcPts val="0"/>
                        </a:spcBef>
                        <a:buNone/>
                      </a:pPr>
                      <a:r>
                        <a:rPr lang="en" sz="1600" b="1">
                          <a:latin typeface="Times New Roman"/>
                          <a:ea typeface="Times New Roman"/>
                          <a:cs typeface="Times New Roman"/>
                          <a:sym typeface="Times New Roman"/>
                        </a:rPr>
                        <a:t>Coordinates (0m)</a:t>
                      </a:r>
                    </a:p>
                  </a:txBody>
                  <a:tcPr marL="63500" marR="63500" marT="63500" marB="63500"/>
                </a:tc>
                <a:tc>
                  <a:txBody>
                    <a:bodyPr/>
                    <a:lstStyle/>
                    <a:p>
                      <a:pPr lvl="0" rtl="0">
                        <a:spcBef>
                          <a:spcPts val="0"/>
                        </a:spcBef>
                        <a:buNone/>
                      </a:pPr>
                      <a:r>
                        <a:rPr lang="en" sz="1600" b="1">
                          <a:latin typeface="Times New Roman"/>
                          <a:ea typeface="Times New Roman"/>
                          <a:cs typeface="Times New Roman"/>
                          <a:sym typeface="Times New Roman"/>
                        </a:rPr>
                        <a:t>Coordinates (10m) </a:t>
                      </a:r>
                    </a:p>
                  </a:txBody>
                  <a:tcPr marL="63500" marR="63500" marT="63500" marB="63500"/>
                </a:tc>
                <a:tc>
                  <a:txBody>
                    <a:bodyPr/>
                    <a:lstStyle/>
                    <a:p>
                      <a:pPr lvl="0" rtl="0">
                        <a:spcBef>
                          <a:spcPts val="0"/>
                        </a:spcBef>
                        <a:buNone/>
                      </a:pPr>
                      <a:r>
                        <a:rPr lang="en" sz="1600" b="1">
                          <a:latin typeface="Times New Roman"/>
                          <a:ea typeface="Times New Roman"/>
                          <a:cs typeface="Times New Roman"/>
                          <a:sym typeface="Times New Roman"/>
                        </a:rPr>
                        <a:t>Elevation (0m)</a:t>
                      </a:r>
                    </a:p>
                  </a:txBody>
                  <a:tcPr marL="63500" marR="63500" marT="63500" marB="63500"/>
                </a:tc>
                <a:tc>
                  <a:txBody>
                    <a:bodyPr/>
                    <a:lstStyle/>
                    <a:p>
                      <a:pPr lvl="0" rtl="0">
                        <a:spcBef>
                          <a:spcPts val="0"/>
                        </a:spcBef>
                        <a:buNone/>
                      </a:pPr>
                      <a:r>
                        <a:rPr lang="en" sz="1600" b="1">
                          <a:latin typeface="Times New Roman"/>
                          <a:ea typeface="Times New Roman"/>
                          <a:cs typeface="Times New Roman"/>
                          <a:sym typeface="Times New Roman"/>
                        </a:rPr>
                        <a:t>Elevation (10m)</a:t>
                      </a:r>
                    </a:p>
                  </a:txBody>
                  <a:tcPr marL="63500" marR="63500" marT="63500" marB="63500"/>
                </a:tc>
              </a:tr>
              <a:tr h="425475">
                <a:tc>
                  <a:txBody>
                    <a:bodyPr/>
                    <a:lstStyle/>
                    <a:p>
                      <a:pPr lvl="0" rtl="0">
                        <a:spcBef>
                          <a:spcPts val="0"/>
                        </a:spcBef>
                        <a:buNone/>
                      </a:pPr>
                      <a:r>
                        <a:rPr lang="en" sz="1600">
                          <a:latin typeface="Times New Roman"/>
                          <a:ea typeface="Times New Roman"/>
                          <a:cs typeface="Times New Roman"/>
                          <a:sym typeface="Times New Roman"/>
                        </a:rPr>
                        <a:t>Transect 1</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33.9142588</a:t>
                      </a:r>
                      <a:r>
                        <a:rPr lang="en" sz="1600">
                          <a:highlight>
                            <a:srgbClr val="FFFFFF"/>
                          </a:highlight>
                          <a:latin typeface="Times New Roman"/>
                          <a:ea typeface="Times New Roman"/>
                          <a:cs typeface="Times New Roman"/>
                          <a:sym typeface="Times New Roman"/>
                        </a:rPr>
                        <a:t>°</a:t>
                      </a:r>
                      <a:r>
                        <a:rPr lang="en" sz="1600">
                          <a:latin typeface="Times New Roman"/>
                          <a:ea typeface="Times New Roman"/>
                          <a:cs typeface="Times New Roman"/>
                          <a:sym typeface="Times New Roman"/>
                        </a:rPr>
                        <a:t>, -117.8092345</a:t>
                      </a:r>
                      <a:r>
                        <a:rPr lang="en" sz="1600">
                          <a:highlight>
                            <a:srgbClr val="FFFFFF"/>
                          </a:highlight>
                          <a:latin typeface="Times New Roman"/>
                          <a:ea typeface="Times New Roman"/>
                          <a:cs typeface="Times New Roman"/>
                          <a:sym typeface="Times New Roman"/>
                        </a:rPr>
                        <a:t>°</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33.9141687°,-117.8092228°</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176m</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178m</a:t>
                      </a:r>
                    </a:p>
                  </a:txBody>
                  <a:tcPr marL="63500" marR="63500" marT="63500" marB="63500"/>
                </a:tc>
              </a:tr>
              <a:tr h="425475">
                <a:tc>
                  <a:txBody>
                    <a:bodyPr/>
                    <a:lstStyle/>
                    <a:p>
                      <a:pPr lvl="0" rtl="0">
                        <a:spcBef>
                          <a:spcPts val="0"/>
                        </a:spcBef>
                        <a:buNone/>
                      </a:pPr>
                      <a:r>
                        <a:rPr lang="en" sz="1600">
                          <a:latin typeface="Times New Roman"/>
                          <a:ea typeface="Times New Roman"/>
                          <a:cs typeface="Times New Roman"/>
                          <a:sym typeface="Times New Roman"/>
                        </a:rPr>
                        <a:t>Transect 2</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33.9141465°, -117.8084871°</a:t>
                      </a:r>
                      <a:r>
                        <a:rPr lang="en" sz="1600">
                          <a:latin typeface="Times New Roman"/>
                          <a:ea typeface="Times New Roman"/>
                          <a:cs typeface="Times New Roman"/>
                          <a:sym typeface="Times New Roman"/>
                        </a:rPr>
                        <a:t>  </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33.9141020°, -117.8083893°</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175m</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178m</a:t>
                      </a:r>
                    </a:p>
                  </a:txBody>
                  <a:tcPr marL="63500" marR="63500" marT="63500" marB="63500"/>
                </a:tc>
              </a:tr>
              <a:tr h="425475">
                <a:tc>
                  <a:txBody>
                    <a:bodyPr/>
                    <a:lstStyle/>
                    <a:p>
                      <a:pPr lvl="0" rtl="0">
                        <a:spcBef>
                          <a:spcPts val="0"/>
                        </a:spcBef>
                        <a:buNone/>
                      </a:pPr>
                      <a:r>
                        <a:rPr lang="en" sz="1600">
                          <a:latin typeface="Times New Roman"/>
                          <a:ea typeface="Times New Roman"/>
                          <a:cs typeface="Times New Roman"/>
                          <a:sym typeface="Times New Roman"/>
                        </a:rPr>
                        <a:t>Transect 3</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33.9126065°, -117.8040158°</a:t>
                      </a:r>
                      <a:r>
                        <a:rPr lang="en" sz="1600">
                          <a:latin typeface="Times New Roman"/>
                          <a:ea typeface="Times New Roman"/>
                          <a:cs typeface="Times New Roman"/>
                          <a:sym typeface="Times New Roman"/>
                        </a:rPr>
                        <a:t>   </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33.9126699°, -117.8039732°</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256m</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254m</a:t>
                      </a:r>
                    </a:p>
                  </a:txBody>
                  <a:tcPr marL="63500" marR="63500" marT="63500" marB="63500"/>
                </a:tc>
              </a:tr>
              <a:tr h="425475">
                <a:tc>
                  <a:txBody>
                    <a:bodyPr/>
                    <a:lstStyle/>
                    <a:p>
                      <a:pPr lvl="0" rtl="0">
                        <a:spcBef>
                          <a:spcPts val="0"/>
                        </a:spcBef>
                        <a:buNone/>
                      </a:pPr>
                      <a:r>
                        <a:rPr lang="en" sz="1600">
                          <a:latin typeface="Times New Roman"/>
                          <a:ea typeface="Times New Roman"/>
                          <a:cs typeface="Times New Roman"/>
                          <a:sym typeface="Times New Roman"/>
                        </a:rPr>
                        <a:t>Transect 4</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33.9122536°, -117.8041964°</a:t>
                      </a:r>
                      <a:r>
                        <a:rPr lang="en" sz="1600">
                          <a:latin typeface="Times New Roman"/>
                          <a:ea typeface="Times New Roman"/>
                          <a:cs typeface="Times New Roman"/>
                          <a:sym typeface="Times New Roman"/>
                        </a:rPr>
                        <a:t> </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33.9121995°, -117.8041959°</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256m</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259m</a:t>
                      </a:r>
                    </a:p>
                  </a:txBody>
                  <a:tcPr marL="63500" marR="63500" marT="63500" marB="63500"/>
                </a:tc>
              </a:tr>
              <a:tr h="425475">
                <a:tc>
                  <a:txBody>
                    <a:bodyPr/>
                    <a:lstStyle/>
                    <a:p>
                      <a:pPr lvl="0" rtl="0">
                        <a:spcBef>
                          <a:spcPts val="0"/>
                        </a:spcBef>
                        <a:buNone/>
                      </a:pPr>
                      <a:r>
                        <a:rPr lang="en" sz="1600">
                          <a:latin typeface="Times New Roman"/>
                          <a:ea typeface="Times New Roman"/>
                          <a:cs typeface="Times New Roman"/>
                          <a:sym typeface="Times New Roman"/>
                        </a:rPr>
                        <a:t>Transect 5</a:t>
                      </a:r>
                    </a:p>
                  </a:txBody>
                  <a:tcPr marL="63500" marR="63500" marT="63500" marB="63500"/>
                </a:tc>
                <a:tc>
                  <a:txBody>
                    <a:bodyPr/>
                    <a:lstStyle/>
                    <a:p>
                      <a:pPr lvl="0" rtl="0">
                        <a:lnSpc>
                          <a:spcPct val="115000"/>
                        </a:lnSpc>
                        <a:spcBef>
                          <a:spcPts val="0"/>
                        </a:spcBef>
                        <a:buNone/>
                      </a:pPr>
                      <a:r>
                        <a:rPr lang="en" sz="1600">
                          <a:latin typeface="Times New Roman"/>
                          <a:ea typeface="Times New Roman"/>
                          <a:cs typeface="Times New Roman"/>
                          <a:sym typeface="Times New Roman"/>
                        </a:rPr>
                        <a:t> </a:t>
                      </a:r>
                      <a:r>
                        <a:rPr lang="en" sz="1600">
                          <a:highlight>
                            <a:srgbClr val="FFFFFF"/>
                          </a:highlight>
                          <a:latin typeface="Times New Roman"/>
                          <a:ea typeface="Times New Roman"/>
                          <a:cs typeface="Times New Roman"/>
                          <a:sym typeface="Times New Roman"/>
                        </a:rPr>
                        <a:t>33.9124710°,-117.8040470°</a:t>
                      </a:r>
                      <a:r>
                        <a:rPr lang="en" sz="1600">
                          <a:latin typeface="Times New Roman"/>
                          <a:ea typeface="Times New Roman"/>
                          <a:cs typeface="Times New Roman"/>
                          <a:sym typeface="Times New Roman"/>
                        </a:rPr>
                        <a:t> </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33.9124706°, -117.8041119°</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257m</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258m</a:t>
                      </a:r>
                    </a:p>
                  </a:txBody>
                  <a:tcPr marL="63500" marR="63500" marT="63500" marB="63500"/>
                </a:tc>
              </a:tr>
              <a:tr h="425475">
                <a:tc>
                  <a:txBody>
                    <a:bodyPr/>
                    <a:lstStyle/>
                    <a:p>
                      <a:pPr lvl="0" rtl="0">
                        <a:spcBef>
                          <a:spcPts val="0"/>
                        </a:spcBef>
                        <a:buNone/>
                      </a:pPr>
                      <a:r>
                        <a:rPr lang="en" sz="1600">
                          <a:latin typeface="Times New Roman"/>
                          <a:ea typeface="Times New Roman"/>
                          <a:cs typeface="Times New Roman"/>
                          <a:sym typeface="Times New Roman"/>
                        </a:rPr>
                        <a:t>Transect 6</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33.9124152°, -117.8043169°</a:t>
                      </a:r>
                      <a:r>
                        <a:rPr lang="en" sz="1600">
                          <a:latin typeface="Times New Roman"/>
                          <a:ea typeface="Times New Roman"/>
                          <a:cs typeface="Times New Roman"/>
                          <a:sym typeface="Times New Roman"/>
                        </a:rPr>
                        <a:t> </a:t>
                      </a:r>
                    </a:p>
                  </a:txBody>
                  <a:tcPr marL="63500" marR="63500" marT="63500" marB="63500"/>
                </a:tc>
                <a:tc>
                  <a:txBody>
                    <a:bodyPr/>
                    <a:lstStyle/>
                    <a:p>
                      <a:pPr lvl="0" rtl="0">
                        <a:lnSpc>
                          <a:spcPct val="115000"/>
                        </a:lnSpc>
                        <a:spcBef>
                          <a:spcPts val="0"/>
                        </a:spcBef>
                        <a:buNone/>
                      </a:pPr>
                      <a:r>
                        <a:rPr lang="en" sz="1600">
                          <a:latin typeface="Times New Roman"/>
                          <a:ea typeface="Times New Roman"/>
                          <a:cs typeface="Times New Roman"/>
                          <a:sym typeface="Times New Roman"/>
                        </a:rPr>
                        <a:t> </a:t>
                      </a:r>
                      <a:r>
                        <a:rPr lang="en" sz="1600">
                          <a:highlight>
                            <a:srgbClr val="FFFFFF"/>
                          </a:highlight>
                          <a:latin typeface="Times New Roman"/>
                          <a:ea typeface="Times New Roman"/>
                          <a:cs typeface="Times New Roman"/>
                          <a:sym typeface="Times New Roman"/>
                        </a:rPr>
                        <a:t>33.9123342°, -117.8042837°</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259m</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259m</a:t>
                      </a:r>
                    </a:p>
                  </a:txBody>
                  <a:tcPr marL="63500" marR="63500" marT="63500" marB="63500"/>
                </a:tc>
              </a:tr>
              <a:tr h="425475">
                <a:tc>
                  <a:txBody>
                    <a:bodyPr/>
                    <a:lstStyle/>
                    <a:p>
                      <a:pPr lvl="0" rtl="0">
                        <a:spcBef>
                          <a:spcPts val="0"/>
                        </a:spcBef>
                        <a:buNone/>
                      </a:pPr>
                      <a:r>
                        <a:rPr lang="en" sz="1600">
                          <a:latin typeface="Times New Roman"/>
                          <a:ea typeface="Times New Roman"/>
                          <a:cs typeface="Times New Roman"/>
                          <a:sym typeface="Times New Roman"/>
                        </a:rPr>
                        <a:t>Transect 7</a:t>
                      </a:r>
                    </a:p>
                  </a:txBody>
                  <a:tcPr marL="63500" marR="63500" marT="63500" marB="63500"/>
                </a:tc>
                <a:tc>
                  <a:txBody>
                    <a:bodyPr/>
                    <a:lstStyle/>
                    <a:p>
                      <a:pPr lvl="0" rtl="0">
                        <a:lnSpc>
                          <a:spcPct val="115000"/>
                        </a:lnSpc>
                        <a:spcBef>
                          <a:spcPts val="0"/>
                        </a:spcBef>
                        <a:buNone/>
                      </a:pPr>
                      <a:r>
                        <a:rPr lang="en" sz="1600">
                          <a:latin typeface="Times New Roman"/>
                          <a:ea typeface="Times New Roman"/>
                          <a:cs typeface="Times New Roman"/>
                          <a:sym typeface="Times New Roman"/>
                        </a:rPr>
                        <a:t> </a:t>
                      </a:r>
                      <a:r>
                        <a:rPr lang="en" sz="1600">
                          <a:highlight>
                            <a:srgbClr val="FFFFFF"/>
                          </a:highlight>
                          <a:latin typeface="Times New Roman"/>
                          <a:ea typeface="Times New Roman"/>
                          <a:cs typeface="Times New Roman"/>
                          <a:sym typeface="Times New Roman"/>
                        </a:rPr>
                        <a:t>33.9125419°,-117.8056270°</a:t>
                      </a:r>
                      <a:r>
                        <a:rPr lang="en" sz="1600">
                          <a:latin typeface="Times New Roman"/>
                          <a:ea typeface="Times New Roman"/>
                          <a:cs typeface="Times New Roman"/>
                          <a:sym typeface="Times New Roman"/>
                        </a:rPr>
                        <a:t>  </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33.9125773°, -117.8057247°</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260m</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260m</a:t>
                      </a:r>
                    </a:p>
                  </a:txBody>
                  <a:tcPr marL="63500" marR="63500" marT="63500" marB="63500"/>
                </a:tc>
              </a:tr>
              <a:tr h="425475">
                <a:tc>
                  <a:txBody>
                    <a:bodyPr/>
                    <a:lstStyle/>
                    <a:p>
                      <a:pPr lvl="0" rtl="0">
                        <a:spcBef>
                          <a:spcPts val="0"/>
                        </a:spcBef>
                        <a:buNone/>
                      </a:pPr>
                      <a:r>
                        <a:rPr lang="en" sz="1600">
                          <a:latin typeface="Times New Roman"/>
                          <a:ea typeface="Times New Roman"/>
                          <a:cs typeface="Times New Roman"/>
                          <a:sym typeface="Times New Roman"/>
                        </a:rPr>
                        <a:t>Transect 8</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33.9127580°, -117.8070569°</a:t>
                      </a:r>
                      <a:r>
                        <a:rPr lang="en" sz="1600">
                          <a:latin typeface="Times New Roman"/>
                          <a:ea typeface="Times New Roman"/>
                          <a:cs typeface="Times New Roman"/>
                          <a:sym typeface="Times New Roman"/>
                        </a:rPr>
                        <a:t> </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33.9126772°, -117.8069912°</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250m</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251m</a:t>
                      </a:r>
                    </a:p>
                  </a:txBody>
                  <a:tcPr marL="63500" marR="63500" marT="63500" marB="63500"/>
                </a:tc>
              </a:tr>
              <a:tr h="425475">
                <a:tc>
                  <a:txBody>
                    <a:bodyPr/>
                    <a:lstStyle/>
                    <a:p>
                      <a:pPr lvl="0" rtl="0">
                        <a:spcBef>
                          <a:spcPts val="0"/>
                        </a:spcBef>
                        <a:buNone/>
                      </a:pPr>
                      <a:r>
                        <a:rPr lang="en" sz="1600">
                          <a:latin typeface="Times New Roman"/>
                          <a:ea typeface="Times New Roman"/>
                          <a:cs typeface="Times New Roman"/>
                          <a:sym typeface="Times New Roman"/>
                        </a:rPr>
                        <a:t>Transect 9</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33.9124321°, -117.8072485°</a:t>
                      </a:r>
                      <a:r>
                        <a:rPr lang="en" sz="1600">
                          <a:latin typeface="Times New Roman"/>
                          <a:ea typeface="Times New Roman"/>
                          <a:cs typeface="Times New Roman"/>
                          <a:sym typeface="Times New Roman"/>
                        </a:rPr>
                        <a:t> </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33.9124406°, -117.8073243°</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247m</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245m</a:t>
                      </a:r>
                    </a:p>
                  </a:txBody>
                  <a:tcPr marL="63500" marR="63500" marT="63500" marB="63500"/>
                </a:tc>
              </a:tr>
              <a:tr h="425475">
                <a:tc>
                  <a:txBody>
                    <a:bodyPr/>
                    <a:lstStyle/>
                    <a:p>
                      <a:pPr lvl="0" rtl="0">
                        <a:spcBef>
                          <a:spcPts val="0"/>
                        </a:spcBef>
                        <a:buNone/>
                      </a:pPr>
                      <a:r>
                        <a:rPr lang="en" sz="1600">
                          <a:latin typeface="Times New Roman"/>
                          <a:ea typeface="Times New Roman"/>
                          <a:cs typeface="Times New Roman"/>
                          <a:sym typeface="Times New Roman"/>
                        </a:rPr>
                        <a:t>Transect 10</a:t>
                      </a:r>
                    </a:p>
                  </a:txBody>
                  <a:tcPr marL="63500" marR="63500" marT="63500" marB="63500"/>
                </a:tc>
                <a:tc>
                  <a:txBody>
                    <a:bodyPr/>
                    <a:lstStyle/>
                    <a:p>
                      <a:pPr lvl="0" rtl="0">
                        <a:lnSpc>
                          <a:spcPct val="115000"/>
                        </a:lnSpc>
                        <a:spcBef>
                          <a:spcPts val="0"/>
                        </a:spcBef>
                        <a:buNone/>
                      </a:pPr>
                      <a:r>
                        <a:rPr lang="en" sz="1600">
                          <a:latin typeface="Times New Roman"/>
                          <a:ea typeface="Times New Roman"/>
                          <a:cs typeface="Times New Roman"/>
                          <a:sym typeface="Times New Roman"/>
                        </a:rPr>
                        <a:t> </a:t>
                      </a:r>
                      <a:r>
                        <a:rPr lang="en" sz="1600">
                          <a:highlight>
                            <a:srgbClr val="FFFFFF"/>
                          </a:highlight>
                          <a:latin typeface="Times New Roman"/>
                          <a:ea typeface="Times New Roman"/>
                          <a:cs typeface="Times New Roman"/>
                          <a:sym typeface="Times New Roman"/>
                        </a:rPr>
                        <a:t>33.9121219°,-117.8077865°</a:t>
                      </a:r>
                      <a:r>
                        <a:rPr lang="en" sz="1600">
                          <a:latin typeface="Times New Roman"/>
                          <a:ea typeface="Times New Roman"/>
                          <a:cs typeface="Times New Roman"/>
                          <a:sym typeface="Times New Roman"/>
                        </a:rPr>
                        <a:t> </a:t>
                      </a:r>
                    </a:p>
                  </a:txBody>
                  <a:tcPr marL="63500" marR="63500" marT="63500" marB="63500"/>
                </a:tc>
                <a:tc>
                  <a:txBody>
                    <a:bodyPr/>
                    <a:lstStyle/>
                    <a:p>
                      <a:pPr lvl="0" rtl="0">
                        <a:lnSpc>
                          <a:spcPct val="115000"/>
                        </a:lnSpc>
                        <a:spcBef>
                          <a:spcPts val="0"/>
                        </a:spcBef>
                        <a:buNone/>
                      </a:pPr>
                      <a:r>
                        <a:rPr lang="en" sz="1600">
                          <a:highlight>
                            <a:srgbClr val="FFFFFF"/>
                          </a:highlight>
                          <a:latin typeface="Times New Roman"/>
                          <a:ea typeface="Times New Roman"/>
                          <a:cs typeface="Times New Roman"/>
                          <a:sym typeface="Times New Roman"/>
                        </a:rPr>
                        <a:t>33.9121675°, -117.8077004°</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233m</a:t>
                      </a:r>
                    </a:p>
                  </a:txBody>
                  <a:tcPr marL="63500" marR="63500" marT="63500" marB="63500"/>
                </a:tc>
                <a:tc>
                  <a:txBody>
                    <a:bodyPr/>
                    <a:lstStyle/>
                    <a:p>
                      <a:pPr lvl="0" rtl="0">
                        <a:spcBef>
                          <a:spcPts val="0"/>
                        </a:spcBef>
                        <a:buNone/>
                      </a:pPr>
                      <a:r>
                        <a:rPr lang="en" sz="1600">
                          <a:latin typeface="Times New Roman"/>
                          <a:ea typeface="Times New Roman"/>
                          <a:cs typeface="Times New Roman"/>
                          <a:sym typeface="Times New Roman"/>
                        </a:rPr>
                        <a:t>234m </a:t>
                      </a:r>
                    </a:p>
                  </a:txBody>
                  <a:tcPr marL="63500" marR="63500" marT="63500" marB="63500"/>
                </a:tc>
              </a:tr>
            </a:tbl>
          </a:graphicData>
        </a:graphic>
      </p:graphicFrame>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Data Analysis: Chi Square Contingency Analysis</a:t>
            </a:r>
          </a:p>
        </p:txBody>
      </p:sp>
      <p:sp>
        <p:nvSpPr>
          <p:cNvPr id="161" name="Shape 161"/>
          <p:cNvSpPr txBox="1">
            <a:spLocks noGrp="1"/>
          </p:cNvSpPr>
          <p:nvPr>
            <p:ph type="body" idx="1"/>
          </p:nvPr>
        </p:nvSpPr>
        <p:spPr>
          <a:xfrm>
            <a:off x="311700" y="1017725"/>
            <a:ext cx="8520600" cy="3741000"/>
          </a:xfrm>
          <a:prstGeom prst="rect">
            <a:avLst/>
          </a:prstGeom>
        </p:spPr>
        <p:txBody>
          <a:bodyPr lIns="91425" tIns="91425" rIns="91425" bIns="91425" anchor="t" anchorCtr="0">
            <a:noAutofit/>
          </a:bodyPr>
          <a:lstStyle/>
          <a:p>
            <a:pPr lvl="0">
              <a:spcBef>
                <a:spcPts val="0"/>
              </a:spcBef>
              <a:buNone/>
            </a:pPr>
            <a:r>
              <a:rPr lang="en"/>
              <a:t>Null Hypothesis:  There is not a relationship between location (pre-fire location vs. post-fire location) and the types/species of plants. In other words, there is not a relationship between the two variable location and plant species.  </a:t>
            </a:r>
          </a:p>
          <a:p>
            <a:pPr lvl="0">
              <a:spcBef>
                <a:spcPts val="0"/>
              </a:spcBef>
              <a:buNone/>
            </a:pPr>
            <a:r>
              <a:rPr lang="en"/>
              <a:t>Alternate/Working Hypothesis: There is a relationship between location (pre-fire vs. post-fire) and the types/species of plants.</a:t>
            </a:r>
          </a:p>
          <a:p>
            <a:pPr lvl="0">
              <a:spcBef>
                <a:spcPts val="0"/>
              </a:spcBef>
              <a:buNone/>
            </a:pPr>
            <a:r>
              <a:rPr lang="en"/>
              <a:t>The chi-square statistic is 53.66; P-value is less than 0.00001; P&lt;alpha; chi-square statistic is greater than the critical statistic</a:t>
            </a:r>
          </a:p>
          <a:p>
            <a:pPr lvl="0">
              <a:spcBef>
                <a:spcPts val="0"/>
              </a:spcBef>
              <a:buNone/>
            </a:pPr>
            <a:r>
              <a:rPr lang="en"/>
              <a:t>Conclusion: We reject the null hypothesis. There is a relationship between location (pre-fire vs. post-fire) and the types/species of plants.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Shape 166"/>
          <p:cNvPicPr preferRelativeResize="0"/>
          <p:nvPr/>
        </p:nvPicPr>
        <p:blipFill>
          <a:blip r:embed="rId3">
            <a:alphaModFix/>
          </a:blip>
          <a:stretch>
            <a:fillRect/>
          </a:stretch>
        </p:blipFill>
        <p:spPr>
          <a:xfrm>
            <a:off x="282300" y="231025"/>
            <a:ext cx="8606700" cy="468175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11700" y="192550"/>
            <a:ext cx="8520600" cy="513000"/>
          </a:xfrm>
          <a:prstGeom prst="rect">
            <a:avLst/>
          </a:prstGeom>
        </p:spPr>
        <p:txBody>
          <a:bodyPr lIns="91425" tIns="91425" rIns="91425" bIns="91425" anchor="t" anchorCtr="0">
            <a:noAutofit/>
          </a:bodyPr>
          <a:lstStyle/>
          <a:p>
            <a:pPr lvl="0">
              <a:spcBef>
                <a:spcPts val="0"/>
              </a:spcBef>
              <a:buNone/>
            </a:pPr>
            <a:r>
              <a:rPr lang="en"/>
              <a:t>Data: Z-test of the difference of proportions</a:t>
            </a:r>
          </a:p>
        </p:txBody>
      </p:sp>
      <p:sp>
        <p:nvSpPr>
          <p:cNvPr id="172" name="Shape 172"/>
          <p:cNvSpPr txBox="1">
            <a:spLocks noGrp="1"/>
          </p:cNvSpPr>
          <p:nvPr>
            <p:ph type="body" idx="1"/>
          </p:nvPr>
        </p:nvSpPr>
        <p:spPr>
          <a:xfrm>
            <a:off x="311700" y="782700"/>
            <a:ext cx="8520600" cy="4360800"/>
          </a:xfrm>
          <a:prstGeom prst="rect">
            <a:avLst/>
          </a:prstGeom>
        </p:spPr>
        <p:txBody>
          <a:bodyPr lIns="91425" tIns="91425" rIns="91425" bIns="91425" anchor="t" anchorCtr="0">
            <a:noAutofit/>
          </a:bodyPr>
          <a:lstStyle/>
          <a:p>
            <a:pPr lvl="0" rtl="0">
              <a:spcBef>
                <a:spcPts val="0"/>
              </a:spcBef>
              <a:buNone/>
            </a:pPr>
            <a:r>
              <a:rPr lang="en"/>
              <a:t>Null Hypothesis: There is no significant difference between the proportion of Artemisia californica in the post-fire study area (Chino Hills) compared to the proportion of Artemisia californica in the pre-fire study area (Sepulveda Dam).</a:t>
            </a:r>
          </a:p>
          <a:p>
            <a:pPr lvl="0">
              <a:spcBef>
                <a:spcPts val="0"/>
              </a:spcBef>
              <a:buNone/>
            </a:pPr>
            <a:r>
              <a:rPr lang="en"/>
              <a:t>Alternate/Working Hypothesis: There is a significant difference between the proportion of Artemisia californica in the post-fire study area (Chino Hills) compared to the proportion of Artemisia californica in the pre-fire study area (Sepulveda Dam).</a:t>
            </a:r>
          </a:p>
          <a:p>
            <a:pPr lvl="0">
              <a:spcBef>
                <a:spcPts val="0"/>
              </a:spcBef>
              <a:buNone/>
            </a:pPr>
            <a:r>
              <a:rPr lang="en"/>
              <a:t>Alpha level: 0.05; p-value=0.0000001; p&lt;alpha</a:t>
            </a:r>
          </a:p>
          <a:p>
            <a:pPr lvl="0">
              <a:spcBef>
                <a:spcPts val="0"/>
              </a:spcBef>
              <a:buNone/>
            </a:pPr>
            <a:r>
              <a:rPr lang="en"/>
              <a:t>Conclusion: We reject the null hypothesis. There is a significant difference between the proportion of Artemisia in the post-fire study area compared to the pre-fire study area. </a:t>
            </a:r>
          </a:p>
          <a:p>
            <a:pPr lvl="0">
              <a:spcBef>
                <a:spcPts val="0"/>
              </a:spcBef>
              <a:buNone/>
            </a:pPr>
            <a:endParaRPr/>
          </a:p>
          <a:p>
            <a:pPr lvl="0">
              <a:spcBef>
                <a:spcPts val="0"/>
              </a:spcBef>
              <a:buNone/>
            </a:pPr>
            <a:endParaRPr/>
          </a:p>
          <a:p>
            <a:pPr lvl="0">
              <a:spcBef>
                <a:spcPts val="0"/>
              </a:spcBef>
              <a:buNone/>
            </a:pPr>
            <a:endParaRP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282325"/>
            <a:ext cx="8520600" cy="615600"/>
          </a:xfrm>
          <a:prstGeom prst="rect">
            <a:avLst/>
          </a:prstGeom>
        </p:spPr>
        <p:txBody>
          <a:bodyPr lIns="91425" tIns="91425" rIns="91425" bIns="91425" anchor="t" anchorCtr="0">
            <a:noAutofit/>
          </a:bodyPr>
          <a:lstStyle/>
          <a:p>
            <a:pPr lvl="0">
              <a:spcBef>
                <a:spcPts val="0"/>
              </a:spcBef>
              <a:buNone/>
            </a:pPr>
            <a:r>
              <a:rPr lang="en"/>
              <a:t>Data: Qualitative Observations</a:t>
            </a:r>
          </a:p>
        </p:txBody>
      </p:sp>
      <p:sp>
        <p:nvSpPr>
          <p:cNvPr id="178" name="Shape 178"/>
          <p:cNvSpPr txBox="1">
            <a:spLocks noGrp="1"/>
          </p:cNvSpPr>
          <p:nvPr>
            <p:ph type="body" idx="1"/>
          </p:nvPr>
        </p:nvSpPr>
        <p:spPr>
          <a:xfrm>
            <a:off x="166850" y="821050"/>
            <a:ext cx="4476600" cy="4207200"/>
          </a:xfrm>
          <a:prstGeom prst="rect">
            <a:avLst/>
          </a:prstGeom>
        </p:spPr>
        <p:txBody>
          <a:bodyPr lIns="91425" tIns="91425" rIns="91425" bIns="91425" anchor="t" anchorCtr="0">
            <a:noAutofit/>
          </a:bodyPr>
          <a:lstStyle/>
          <a:p>
            <a:pPr lvl="0">
              <a:spcBef>
                <a:spcPts val="0"/>
              </a:spcBef>
              <a:buNone/>
            </a:pPr>
            <a:r>
              <a:rPr lang="en" sz="1800"/>
              <a:t>The species most prevalent in the Sepulveda Dam (pre-fire) transects were</a:t>
            </a:r>
            <a:r>
              <a:rPr lang="en" sz="1800" i="1"/>
              <a:t> </a:t>
            </a:r>
          </a:p>
          <a:p>
            <a:pPr lvl="0">
              <a:spcBef>
                <a:spcPts val="0"/>
              </a:spcBef>
              <a:buNone/>
            </a:pPr>
            <a:r>
              <a:rPr lang="en" sz="1800" i="1"/>
              <a:t>Baccharis salicifolia </a:t>
            </a:r>
          </a:p>
          <a:p>
            <a:pPr lvl="0">
              <a:spcBef>
                <a:spcPts val="0"/>
              </a:spcBef>
              <a:buNone/>
            </a:pPr>
            <a:r>
              <a:rPr lang="en" sz="1800" i="1"/>
              <a:t>Baccharis pilularis </a:t>
            </a:r>
          </a:p>
          <a:p>
            <a:pPr lvl="0">
              <a:spcBef>
                <a:spcPts val="0"/>
              </a:spcBef>
              <a:buNone/>
            </a:pPr>
            <a:r>
              <a:rPr lang="en" sz="1800" i="1"/>
              <a:t>Salix gooddingii </a:t>
            </a:r>
          </a:p>
          <a:p>
            <a:pPr lvl="0">
              <a:spcBef>
                <a:spcPts val="0"/>
              </a:spcBef>
              <a:buNone/>
            </a:pPr>
            <a:r>
              <a:rPr lang="en" sz="1800" i="1"/>
              <a:t>Rhus integrifolia </a:t>
            </a:r>
          </a:p>
          <a:p>
            <a:pPr lvl="0">
              <a:spcBef>
                <a:spcPts val="0"/>
              </a:spcBef>
              <a:buNone/>
            </a:pPr>
            <a:r>
              <a:rPr lang="en" sz="1800" i="1"/>
              <a:t>Populus fremontii</a:t>
            </a:r>
          </a:p>
          <a:p>
            <a:pPr lvl="0">
              <a:spcBef>
                <a:spcPts val="0"/>
              </a:spcBef>
              <a:buNone/>
            </a:pPr>
            <a:r>
              <a:rPr lang="en" sz="1800" i="1"/>
              <a:t>Marrubium vulgare  </a:t>
            </a:r>
          </a:p>
        </p:txBody>
      </p:sp>
      <p:sp>
        <p:nvSpPr>
          <p:cNvPr id="179" name="Shape 179"/>
          <p:cNvSpPr txBox="1">
            <a:spLocks noGrp="1"/>
          </p:cNvSpPr>
          <p:nvPr>
            <p:ph type="body" idx="2"/>
          </p:nvPr>
        </p:nvSpPr>
        <p:spPr>
          <a:xfrm>
            <a:off x="4874250" y="821125"/>
            <a:ext cx="4117500" cy="4207200"/>
          </a:xfrm>
          <a:prstGeom prst="rect">
            <a:avLst/>
          </a:prstGeom>
        </p:spPr>
        <p:txBody>
          <a:bodyPr lIns="91425" tIns="91425" rIns="91425" bIns="91425" anchor="t" anchorCtr="0">
            <a:noAutofit/>
          </a:bodyPr>
          <a:lstStyle/>
          <a:p>
            <a:pPr lvl="0">
              <a:spcBef>
                <a:spcPts val="0"/>
              </a:spcBef>
              <a:buNone/>
            </a:pPr>
            <a:r>
              <a:rPr lang="en" sz="1800"/>
              <a:t>The species most prevalent in the Chino Hills State Park transects were</a:t>
            </a:r>
          </a:p>
          <a:p>
            <a:pPr lvl="0">
              <a:spcBef>
                <a:spcPts val="0"/>
              </a:spcBef>
              <a:buNone/>
            </a:pPr>
            <a:r>
              <a:rPr lang="en" sz="1800" i="1"/>
              <a:t>Artemisia californica </a:t>
            </a:r>
          </a:p>
          <a:p>
            <a:pPr lvl="0">
              <a:spcBef>
                <a:spcPts val="0"/>
              </a:spcBef>
              <a:buNone/>
            </a:pPr>
            <a:r>
              <a:rPr lang="en" sz="1800" i="1"/>
              <a:t>Malosma laurina </a:t>
            </a:r>
          </a:p>
          <a:p>
            <a:pPr lvl="0">
              <a:spcBef>
                <a:spcPts val="0"/>
              </a:spcBef>
              <a:buNone/>
            </a:pPr>
            <a:r>
              <a:rPr lang="en" sz="1800" i="1"/>
              <a:t>Opuntia littoralis </a:t>
            </a:r>
          </a:p>
          <a:p>
            <a:pPr lvl="0">
              <a:spcBef>
                <a:spcPts val="0"/>
              </a:spcBef>
              <a:buNone/>
            </a:pPr>
            <a:r>
              <a:rPr lang="en" sz="1800" i="1"/>
              <a:t>Centaurea melitensis </a:t>
            </a:r>
          </a:p>
          <a:p>
            <a:pPr lvl="0">
              <a:spcBef>
                <a:spcPts val="0"/>
              </a:spcBef>
              <a:buNone/>
            </a:pPr>
            <a:r>
              <a:rPr lang="en" sz="1800" i="1"/>
              <a:t>Baccharis salicifolia </a:t>
            </a:r>
          </a:p>
          <a:p>
            <a:pPr lvl="0">
              <a:spcBef>
                <a:spcPts val="0"/>
              </a:spcBef>
              <a:buNone/>
            </a:pPr>
            <a:r>
              <a:rPr lang="en" sz="1800" i="1"/>
              <a:t>Encelia californica </a:t>
            </a:r>
          </a:p>
          <a:p>
            <a:pPr lvl="0">
              <a:spcBef>
                <a:spcPts val="0"/>
              </a:spcBef>
              <a:buNone/>
            </a:pPr>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256675"/>
            <a:ext cx="8520600" cy="500100"/>
          </a:xfrm>
          <a:prstGeom prst="rect">
            <a:avLst/>
          </a:prstGeom>
        </p:spPr>
        <p:txBody>
          <a:bodyPr lIns="91425" tIns="91425" rIns="91425" bIns="91425" anchor="t" anchorCtr="0">
            <a:noAutofit/>
          </a:bodyPr>
          <a:lstStyle/>
          <a:p>
            <a:pPr lvl="0">
              <a:spcBef>
                <a:spcPts val="0"/>
              </a:spcBef>
              <a:buNone/>
            </a:pPr>
            <a:r>
              <a:rPr lang="en"/>
              <a:t>Research: What are we studying?</a:t>
            </a:r>
          </a:p>
        </p:txBody>
      </p:sp>
      <p:sp>
        <p:nvSpPr>
          <p:cNvPr id="61" name="Shape 61"/>
          <p:cNvSpPr txBox="1">
            <a:spLocks noGrp="1"/>
          </p:cNvSpPr>
          <p:nvPr>
            <p:ph type="body" idx="1"/>
          </p:nvPr>
        </p:nvSpPr>
        <p:spPr>
          <a:xfrm>
            <a:off x="311700" y="838789"/>
            <a:ext cx="8615700" cy="3924900"/>
          </a:xfrm>
          <a:prstGeom prst="rect">
            <a:avLst/>
          </a:prstGeom>
        </p:spPr>
        <p:txBody>
          <a:bodyPr lIns="91425" tIns="91425" rIns="91425" bIns="91425" anchor="t" anchorCtr="0">
            <a:noAutofit/>
          </a:bodyPr>
          <a:lstStyle/>
          <a:p>
            <a:pPr marL="457200" lvl="0" indent="-381000">
              <a:spcBef>
                <a:spcPts val="0"/>
              </a:spcBef>
              <a:buClr>
                <a:srgbClr val="F9F9F9"/>
              </a:buClr>
              <a:buSzPct val="100000"/>
            </a:pPr>
            <a:r>
              <a:rPr lang="en" sz="2400" dirty="0">
                <a:solidFill>
                  <a:srgbClr val="F9F9F9"/>
                </a:solidFill>
              </a:rPr>
              <a:t>We decided to do research on fire succession by studying and comparing data gathered from an area before its most recent fire with data from an area after its most recent fire. </a:t>
            </a:r>
          </a:p>
          <a:p>
            <a:pPr marL="457200" lvl="0" indent="-381000">
              <a:spcBef>
                <a:spcPts val="0"/>
              </a:spcBef>
              <a:buClr>
                <a:srgbClr val="F9F9F9"/>
              </a:buClr>
              <a:buSzPct val="100000"/>
            </a:pPr>
            <a:r>
              <a:rPr lang="en" sz="2400" dirty="0">
                <a:solidFill>
                  <a:srgbClr val="F9F9F9"/>
                </a:solidFill>
              </a:rPr>
              <a:t>Chino Hills State Park is the post-fire location</a:t>
            </a:r>
          </a:p>
          <a:p>
            <a:pPr marL="457200" lvl="0" indent="-381000">
              <a:spcBef>
                <a:spcPts val="0"/>
              </a:spcBef>
              <a:buClr>
                <a:srgbClr val="F9F9F9"/>
              </a:buClr>
              <a:buSzPct val="100000"/>
            </a:pPr>
            <a:r>
              <a:rPr lang="en" sz="2400" dirty="0">
                <a:solidFill>
                  <a:srgbClr val="F9F9F9"/>
                </a:solidFill>
              </a:rPr>
              <a:t>Sepulveda Dam is the pre-fire location</a:t>
            </a:r>
          </a:p>
          <a:p>
            <a:pPr marL="457200" lvl="0" indent="-381000">
              <a:spcBef>
                <a:spcPts val="0"/>
              </a:spcBef>
              <a:buClr>
                <a:srgbClr val="F9F9F9"/>
              </a:buClr>
              <a:buSzPct val="100000"/>
            </a:pPr>
            <a:r>
              <a:rPr lang="en" sz="2400" dirty="0">
                <a:solidFill>
                  <a:srgbClr val="F9F9F9"/>
                </a:solidFill>
              </a:rPr>
              <a:t>Our main research question: Are there significant differences in the quantities and species of plants when comparing a “pre-fire” to a “post-fire” location? </a:t>
            </a:r>
          </a:p>
          <a:p>
            <a:pPr lvl="0">
              <a:spcBef>
                <a:spcPts val="0"/>
              </a:spcBef>
              <a:buNone/>
            </a:pPr>
            <a:endParaRPr dirty="0"/>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Invasive Species Present 8 yrs. After Chino Hills Fire</a:t>
            </a:r>
          </a:p>
        </p:txBody>
      </p:sp>
      <p:sp>
        <p:nvSpPr>
          <p:cNvPr id="185" name="Shape 185"/>
          <p:cNvSpPr txBox="1">
            <a:spLocks noGrp="1"/>
          </p:cNvSpPr>
          <p:nvPr>
            <p:ph type="body" idx="1"/>
          </p:nvPr>
        </p:nvSpPr>
        <p:spPr>
          <a:xfrm>
            <a:off x="311700" y="1152475"/>
            <a:ext cx="3968400" cy="3416400"/>
          </a:xfrm>
          <a:prstGeom prst="rect">
            <a:avLst/>
          </a:prstGeom>
        </p:spPr>
        <p:txBody>
          <a:bodyPr lIns="91425" tIns="91425" rIns="91425" bIns="91425" anchor="t" anchorCtr="0">
            <a:noAutofit/>
          </a:bodyPr>
          <a:lstStyle/>
          <a:p>
            <a:pPr marL="457200" lvl="0" indent="-381000" rtl="0">
              <a:spcBef>
                <a:spcPts val="0"/>
              </a:spcBef>
              <a:buSzPct val="100000"/>
            </a:pPr>
            <a:r>
              <a:rPr lang="en" sz="2400" i="1"/>
              <a:t>Brassica nigra (black mustard) </a:t>
            </a:r>
          </a:p>
          <a:p>
            <a:pPr marL="457200" lvl="0" indent="-381000" rtl="0">
              <a:spcBef>
                <a:spcPts val="0"/>
              </a:spcBef>
              <a:buSzPct val="100000"/>
            </a:pPr>
            <a:r>
              <a:rPr lang="en" sz="2400" i="1"/>
              <a:t>Malva parviflora (Cheeseweed mallow)</a:t>
            </a:r>
          </a:p>
          <a:p>
            <a:pPr marL="457200" lvl="0" indent="-381000" rtl="0">
              <a:spcBef>
                <a:spcPts val="0"/>
              </a:spcBef>
              <a:buSzPct val="100000"/>
            </a:pPr>
            <a:r>
              <a:rPr lang="en" sz="2400" i="1"/>
              <a:t>Centaurea melitensis (Tocalote) </a:t>
            </a:r>
          </a:p>
          <a:p>
            <a:pPr marL="457200" lvl="0" indent="-381000">
              <a:spcBef>
                <a:spcPts val="0"/>
              </a:spcBef>
              <a:buSzPct val="100000"/>
            </a:pPr>
            <a:r>
              <a:rPr lang="en" sz="2400" i="1"/>
              <a:t>Conium maculatum (Poison hemlock)</a:t>
            </a:r>
          </a:p>
        </p:txBody>
      </p:sp>
      <p:pic>
        <p:nvPicPr>
          <p:cNvPr id="186" name="Shape 186"/>
          <p:cNvPicPr preferRelativeResize="0"/>
          <p:nvPr/>
        </p:nvPicPr>
        <p:blipFill>
          <a:blip r:embed="rId3">
            <a:alphaModFix/>
          </a:blip>
          <a:stretch>
            <a:fillRect/>
          </a:stretch>
        </p:blipFill>
        <p:spPr>
          <a:xfrm>
            <a:off x="5865425" y="2991337"/>
            <a:ext cx="1484500" cy="1979325"/>
          </a:xfrm>
          <a:prstGeom prst="rect">
            <a:avLst/>
          </a:prstGeom>
          <a:noFill/>
          <a:ln>
            <a:noFill/>
          </a:ln>
        </p:spPr>
      </p:pic>
      <p:pic>
        <p:nvPicPr>
          <p:cNvPr id="187" name="Shape 187"/>
          <p:cNvPicPr preferRelativeResize="0"/>
          <p:nvPr/>
        </p:nvPicPr>
        <p:blipFill>
          <a:blip r:embed="rId4">
            <a:alphaModFix/>
          </a:blip>
          <a:stretch>
            <a:fillRect/>
          </a:stretch>
        </p:blipFill>
        <p:spPr>
          <a:xfrm>
            <a:off x="7444451" y="2993688"/>
            <a:ext cx="1484500" cy="1974650"/>
          </a:xfrm>
          <a:prstGeom prst="rect">
            <a:avLst/>
          </a:prstGeom>
          <a:noFill/>
          <a:ln>
            <a:noFill/>
          </a:ln>
        </p:spPr>
      </p:pic>
      <p:pic>
        <p:nvPicPr>
          <p:cNvPr id="188" name="Shape 188"/>
          <p:cNvPicPr preferRelativeResize="0"/>
          <p:nvPr/>
        </p:nvPicPr>
        <p:blipFill>
          <a:blip r:embed="rId5">
            <a:alphaModFix/>
          </a:blip>
          <a:stretch>
            <a:fillRect/>
          </a:stretch>
        </p:blipFill>
        <p:spPr>
          <a:xfrm>
            <a:off x="4286400" y="1152462"/>
            <a:ext cx="1484499" cy="2203310"/>
          </a:xfrm>
          <a:prstGeom prst="rect">
            <a:avLst/>
          </a:prstGeom>
          <a:noFill/>
          <a:ln>
            <a:noFill/>
          </a:ln>
        </p:spPr>
      </p:pic>
      <p:pic>
        <p:nvPicPr>
          <p:cNvPr id="189" name="Shape 189"/>
          <p:cNvPicPr preferRelativeResize="0"/>
          <p:nvPr/>
        </p:nvPicPr>
        <p:blipFill>
          <a:blip r:embed="rId6">
            <a:alphaModFix/>
          </a:blip>
          <a:stretch>
            <a:fillRect/>
          </a:stretch>
        </p:blipFill>
        <p:spPr>
          <a:xfrm>
            <a:off x="5947950" y="1200287"/>
            <a:ext cx="2095889" cy="160847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Native species Present 8 years After Chino Hills Fire</a:t>
            </a:r>
          </a:p>
          <a:p>
            <a:pPr lvl="0">
              <a:spcBef>
                <a:spcPts val="0"/>
              </a:spcBef>
              <a:buNone/>
            </a:pPr>
            <a:endParaRPr/>
          </a:p>
        </p:txBody>
      </p:sp>
      <p:sp>
        <p:nvSpPr>
          <p:cNvPr id="195" name="Shape 195"/>
          <p:cNvSpPr txBox="1">
            <a:spLocks noGrp="1"/>
          </p:cNvSpPr>
          <p:nvPr>
            <p:ph type="body" idx="1"/>
          </p:nvPr>
        </p:nvSpPr>
        <p:spPr>
          <a:xfrm>
            <a:off x="311700" y="1152475"/>
            <a:ext cx="8520600" cy="3644700"/>
          </a:xfrm>
          <a:prstGeom prst="rect">
            <a:avLst/>
          </a:prstGeom>
        </p:spPr>
        <p:txBody>
          <a:bodyPr lIns="91425" tIns="91425" rIns="91425" bIns="91425" anchor="t" anchorCtr="0">
            <a:noAutofit/>
          </a:bodyPr>
          <a:lstStyle/>
          <a:p>
            <a:pPr marL="457200" lvl="0" indent="-381000" rtl="0">
              <a:spcBef>
                <a:spcPts val="0"/>
              </a:spcBef>
              <a:buSzPct val="100000"/>
            </a:pPr>
            <a:r>
              <a:rPr lang="en" sz="2400"/>
              <a:t>Artemisia californica (california sagebrush)</a:t>
            </a:r>
          </a:p>
          <a:p>
            <a:pPr marL="457200" lvl="0" indent="-381000" rtl="0">
              <a:spcBef>
                <a:spcPts val="0"/>
              </a:spcBef>
              <a:buSzPct val="100000"/>
            </a:pPr>
            <a:r>
              <a:rPr lang="en" sz="2400"/>
              <a:t>Malosma laurina (Laurel Sumac)</a:t>
            </a:r>
          </a:p>
          <a:p>
            <a:pPr marL="457200" lvl="0" indent="-381000" rtl="0">
              <a:spcBef>
                <a:spcPts val="0"/>
              </a:spcBef>
              <a:buSzPct val="100000"/>
            </a:pPr>
            <a:r>
              <a:rPr lang="en" sz="2400"/>
              <a:t>Opuntia littoralis (Prickly Pear)</a:t>
            </a:r>
          </a:p>
          <a:p>
            <a:pPr marL="457200" lvl="0" indent="-381000" rtl="0">
              <a:spcBef>
                <a:spcPts val="0"/>
              </a:spcBef>
              <a:buSzPct val="100000"/>
            </a:pPr>
            <a:r>
              <a:rPr lang="en" sz="2400"/>
              <a:t>Baccharis salicifolia (Mule fat)</a:t>
            </a:r>
          </a:p>
          <a:p>
            <a:pPr marL="457200" lvl="0" indent="-381000" rtl="0">
              <a:spcBef>
                <a:spcPts val="0"/>
              </a:spcBef>
              <a:buSzPct val="100000"/>
            </a:pPr>
            <a:r>
              <a:rPr lang="en" sz="2400"/>
              <a:t>Amsinckia intermedia (fiddleneck)</a:t>
            </a:r>
          </a:p>
          <a:p>
            <a:pPr marL="457200" lvl="0" indent="-381000" rtl="0">
              <a:spcBef>
                <a:spcPts val="0"/>
              </a:spcBef>
              <a:buSzPct val="100000"/>
            </a:pPr>
            <a:r>
              <a:rPr lang="en" sz="2400"/>
              <a:t>Hazardia squarrosa (Sawtooth goldenbush)</a:t>
            </a:r>
          </a:p>
          <a:p>
            <a:pPr marL="457200" lvl="0" indent="-381000" rtl="0">
              <a:spcBef>
                <a:spcPts val="0"/>
              </a:spcBef>
              <a:buSzPct val="100000"/>
            </a:pPr>
            <a:r>
              <a:rPr lang="en" sz="2400"/>
              <a:t>Silybum marianum (Milk thistle) </a:t>
            </a:r>
          </a:p>
          <a:p>
            <a:pPr marL="457200" lvl="0" indent="-381000" rtl="0">
              <a:spcBef>
                <a:spcPts val="0"/>
              </a:spcBef>
              <a:buSzPct val="100000"/>
            </a:pPr>
            <a:r>
              <a:rPr lang="en" sz="2400"/>
              <a:t>Encelia californica</a:t>
            </a:r>
          </a:p>
          <a:p>
            <a:pPr lvl="0">
              <a:spcBef>
                <a:spcPts val="0"/>
              </a:spcBef>
              <a:buNone/>
            </a:pPr>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Native Species Present 8 years after Chino Hills Fire</a:t>
            </a:r>
          </a:p>
        </p:txBody>
      </p:sp>
      <p:pic>
        <p:nvPicPr>
          <p:cNvPr id="201" name="Shape 201"/>
          <p:cNvPicPr preferRelativeResize="0"/>
          <p:nvPr/>
        </p:nvPicPr>
        <p:blipFill>
          <a:blip r:embed="rId3">
            <a:alphaModFix/>
          </a:blip>
          <a:stretch>
            <a:fillRect/>
          </a:stretch>
        </p:blipFill>
        <p:spPr>
          <a:xfrm>
            <a:off x="405275" y="1075162"/>
            <a:ext cx="1595899" cy="2331508"/>
          </a:xfrm>
          <a:prstGeom prst="rect">
            <a:avLst/>
          </a:prstGeom>
          <a:noFill/>
          <a:ln>
            <a:noFill/>
          </a:ln>
        </p:spPr>
      </p:pic>
      <p:pic>
        <p:nvPicPr>
          <p:cNvPr id="202" name="Shape 202"/>
          <p:cNvPicPr preferRelativeResize="0"/>
          <p:nvPr/>
        </p:nvPicPr>
        <p:blipFill>
          <a:blip r:embed="rId4">
            <a:alphaModFix/>
          </a:blip>
          <a:stretch>
            <a:fillRect/>
          </a:stretch>
        </p:blipFill>
        <p:spPr>
          <a:xfrm>
            <a:off x="2116562" y="1047062"/>
            <a:ext cx="1521299" cy="2281950"/>
          </a:xfrm>
          <a:prstGeom prst="rect">
            <a:avLst/>
          </a:prstGeom>
          <a:noFill/>
          <a:ln>
            <a:noFill/>
          </a:ln>
        </p:spPr>
      </p:pic>
      <p:pic>
        <p:nvPicPr>
          <p:cNvPr id="203" name="Shape 203"/>
          <p:cNvPicPr preferRelativeResize="0"/>
          <p:nvPr/>
        </p:nvPicPr>
        <p:blipFill>
          <a:blip r:embed="rId5">
            <a:alphaModFix/>
          </a:blip>
          <a:stretch>
            <a:fillRect/>
          </a:stretch>
        </p:blipFill>
        <p:spPr>
          <a:xfrm>
            <a:off x="2001177" y="3464100"/>
            <a:ext cx="1984725" cy="1485649"/>
          </a:xfrm>
          <a:prstGeom prst="rect">
            <a:avLst/>
          </a:prstGeom>
          <a:noFill/>
          <a:ln>
            <a:noFill/>
          </a:ln>
        </p:spPr>
      </p:pic>
      <p:pic>
        <p:nvPicPr>
          <p:cNvPr id="204" name="Shape 204"/>
          <p:cNvPicPr preferRelativeResize="0"/>
          <p:nvPr/>
        </p:nvPicPr>
        <p:blipFill>
          <a:blip r:embed="rId6">
            <a:alphaModFix/>
          </a:blip>
          <a:stretch>
            <a:fillRect/>
          </a:stretch>
        </p:blipFill>
        <p:spPr>
          <a:xfrm>
            <a:off x="4052025" y="1099925"/>
            <a:ext cx="2252400" cy="1689274"/>
          </a:xfrm>
          <a:prstGeom prst="rect">
            <a:avLst/>
          </a:prstGeom>
          <a:noFill/>
          <a:ln>
            <a:noFill/>
          </a:ln>
        </p:spPr>
      </p:pic>
      <p:pic>
        <p:nvPicPr>
          <p:cNvPr id="205" name="Shape 205"/>
          <p:cNvPicPr preferRelativeResize="0"/>
          <p:nvPr/>
        </p:nvPicPr>
        <p:blipFill>
          <a:blip r:embed="rId7">
            <a:alphaModFix/>
          </a:blip>
          <a:stretch>
            <a:fillRect/>
          </a:stretch>
        </p:blipFill>
        <p:spPr>
          <a:xfrm>
            <a:off x="6438941" y="1047049"/>
            <a:ext cx="2393358" cy="1795024"/>
          </a:xfrm>
          <a:prstGeom prst="rect">
            <a:avLst/>
          </a:prstGeom>
          <a:noFill/>
          <a:ln>
            <a:noFill/>
          </a:ln>
        </p:spPr>
      </p:pic>
      <p:pic>
        <p:nvPicPr>
          <p:cNvPr id="206" name="Shape 206"/>
          <p:cNvPicPr preferRelativeResize="0"/>
          <p:nvPr/>
        </p:nvPicPr>
        <p:blipFill>
          <a:blip r:embed="rId8">
            <a:alphaModFix/>
          </a:blip>
          <a:stretch>
            <a:fillRect/>
          </a:stretch>
        </p:blipFill>
        <p:spPr>
          <a:xfrm>
            <a:off x="4217950" y="2947313"/>
            <a:ext cx="1385550" cy="2083837"/>
          </a:xfrm>
          <a:prstGeom prst="rect">
            <a:avLst/>
          </a:prstGeom>
          <a:noFill/>
          <a:ln>
            <a:noFill/>
          </a:ln>
        </p:spPr>
      </p:pic>
      <p:pic>
        <p:nvPicPr>
          <p:cNvPr id="207" name="Shape 207"/>
          <p:cNvPicPr preferRelativeResize="0"/>
          <p:nvPr/>
        </p:nvPicPr>
        <p:blipFill>
          <a:blip r:embed="rId9">
            <a:alphaModFix/>
          </a:blip>
          <a:stretch>
            <a:fillRect/>
          </a:stretch>
        </p:blipFill>
        <p:spPr>
          <a:xfrm>
            <a:off x="5758916" y="2912099"/>
            <a:ext cx="1385558" cy="2078350"/>
          </a:xfrm>
          <a:prstGeom prst="rect">
            <a:avLst/>
          </a:prstGeom>
          <a:noFill/>
          <a:ln>
            <a:noFill/>
          </a:ln>
        </p:spPr>
      </p:pic>
      <p:pic>
        <p:nvPicPr>
          <p:cNvPr id="208" name="Shape 208"/>
          <p:cNvPicPr preferRelativeResize="0"/>
          <p:nvPr/>
        </p:nvPicPr>
        <p:blipFill>
          <a:blip r:embed="rId10">
            <a:alphaModFix/>
          </a:blip>
          <a:stretch>
            <a:fillRect/>
          </a:stretch>
        </p:blipFill>
        <p:spPr>
          <a:xfrm>
            <a:off x="7236399" y="2972535"/>
            <a:ext cx="1595900" cy="1957476"/>
          </a:xfrm>
          <a:prstGeom prst="rect">
            <a:avLst/>
          </a:prstGeom>
          <a:noFill/>
          <a:ln>
            <a:noFill/>
          </a:ln>
        </p:spPr>
      </p:pic>
      <p:sp>
        <p:nvSpPr>
          <p:cNvPr id="209" name="Shape 209"/>
          <p:cNvSpPr txBox="1"/>
          <p:nvPr/>
        </p:nvSpPr>
        <p:spPr>
          <a:xfrm>
            <a:off x="184675" y="4091850"/>
            <a:ext cx="1816500" cy="572700"/>
          </a:xfrm>
          <a:prstGeom prst="rect">
            <a:avLst/>
          </a:prstGeom>
          <a:noFill/>
          <a:ln>
            <a:noFill/>
          </a:ln>
        </p:spPr>
        <p:txBody>
          <a:bodyPr lIns="91425" tIns="91425" rIns="91425" bIns="91425" anchor="t" anchorCtr="0">
            <a:noAutofit/>
          </a:bodyPr>
          <a:lstStyle/>
          <a:p>
            <a:pPr lvl="0">
              <a:spcBef>
                <a:spcPts val="0"/>
              </a:spcBef>
              <a:buNone/>
            </a:pPr>
            <a:r>
              <a:rPr lang="en" b="1">
                <a:solidFill>
                  <a:srgbClr val="F9F9F9"/>
                </a:solidFill>
              </a:rPr>
              <a:t>calphotos.berkeley.edu</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Discussion: </a:t>
            </a:r>
          </a:p>
        </p:txBody>
      </p:sp>
      <p:sp>
        <p:nvSpPr>
          <p:cNvPr id="215" name="Shape 215"/>
          <p:cNvSpPr txBox="1">
            <a:spLocks noGrp="1"/>
          </p:cNvSpPr>
          <p:nvPr>
            <p:ph type="body" idx="1"/>
          </p:nvPr>
        </p:nvSpPr>
        <p:spPr>
          <a:xfrm>
            <a:off x="311700" y="910850"/>
            <a:ext cx="8520600" cy="4232700"/>
          </a:xfrm>
          <a:prstGeom prst="rect">
            <a:avLst/>
          </a:prstGeom>
        </p:spPr>
        <p:txBody>
          <a:bodyPr lIns="91425" tIns="91425" rIns="91425" bIns="91425" anchor="t" anchorCtr="0">
            <a:noAutofit/>
          </a:bodyPr>
          <a:lstStyle/>
          <a:p>
            <a:pPr marL="457200" lvl="0" indent="-381000" rtl="0">
              <a:lnSpc>
                <a:spcPct val="100000"/>
              </a:lnSpc>
              <a:spcBef>
                <a:spcPts val="0"/>
              </a:spcBef>
              <a:spcAft>
                <a:spcPts val="0"/>
              </a:spcAft>
              <a:buClr>
                <a:schemeClr val="dk1"/>
              </a:buClr>
              <a:buSzPct val="100000"/>
            </a:pPr>
            <a:r>
              <a:rPr lang="en" sz="2400">
                <a:solidFill>
                  <a:schemeClr val="dk1"/>
                </a:solidFill>
              </a:rPr>
              <a:t>Plant species, such as </a:t>
            </a:r>
            <a:r>
              <a:rPr lang="en" sz="2400" i="1">
                <a:solidFill>
                  <a:schemeClr val="dk1"/>
                </a:solidFill>
              </a:rPr>
              <a:t>Encelia californica</a:t>
            </a:r>
            <a:r>
              <a:rPr lang="en" sz="2400">
                <a:solidFill>
                  <a:schemeClr val="dk1"/>
                </a:solidFill>
              </a:rPr>
              <a:t> and </a:t>
            </a:r>
            <a:r>
              <a:rPr lang="en" sz="2400" i="1">
                <a:solidFill>
                  <a:schemeClr val="dk1"/>
                </a:solidFill>
              </a:rPr>
              <a:t>Amsinckia intermedia</a:t>
            </a:r>
            <a:r>
              <a:rPr lang="en" sz="2400">
                <a:solidFill>
                  <a:schemeClr val="dk1"/>
                </a:solidFill>
              </a:rPr>
              <a:t> (fiddleneck), are known fire-followers that were observed in Chino Hills park, the post-fire location.</a:t>
            </a:r>
          </a:p>
          <a:p>
            <a:pPr marL="457200" lvl="0" indent="-381000" rtl="0">
              <a:lnSpc>
                <a:spcPct val="100000"/>
              </a:lnSpc>
              <a:spcBef>
                <a:spcPts val="0"/>
              </a:spcBef>
              <a:spcAft>
                <a:spcPts val="0"/>
              </a:spcAft>
              <a:buClr>
                <a:schemeClr val="dk1"/>
              </a:buClr>
              <a:buSzPct val="100000"/>
            </a:pPr>
            <a:r>
              <a:rPr lang="en" sz="2400">
                <a:solidFill>
                  <a:schemeClr val="dk1"/>
                </a:solidFill>
              </a:rPr>
              <a:t>Artemisia also seems to be well adapted to fire recovery, considering that it was the most abundant post-fire CSS species found in Chino Hills State park.  </a:t>
            </a:r>
          </a:p>
          <a:p>
            <a:pPr marL="457200" lvl="0" indent="-381000" rtl="0">
              <a:lnSpc>
                <a:spcPct val="100000"/>
              </a:lnSpc>
              <a:spcBef>
                <a:spcPts val="0"/>
              </a:spcBef>
              <a:spcAft>
                <a:spcPts val="0"/>
              </a:spcAft>
              <a:buClr>
                <a:schemeClr val="dk1"/>
              </a:buClr>
              <a:buSzPct val="100000"/>
            </a:pPr>
            <a:r>
              <a:rPr lang="en" sz="2400" i="1">
                <a:solidFill>
                  <a:schemeClr val="dk1"/>
                </a:solidFill>
              </a:rPr>
              <a:t>Opuntia littoralis</a:t>
            </a:r>
            <a:r>
              <a:rPr lang="en" sz="2400">
                <a:solidFill>
                  <a:schemeClr val="dk1"/>
                </a:solidFill>
              </a:rPr>
              <a:t> is another species that was able to recover after the fire in Chino Hills Park.</a:t>
            </a:r>
          </a:p>
          <a:p>
            <a:pPr marL="457200" lvl="0" indent="-381000" rtl="0">
              <a:lnSpc>
                <a:spcPct val="100000"/>
              </a:lnSpc>
              <a:spcBef>
                <a:spcPts val="0"/>
              </a:spcBef>
              <a:spcAft>
                <a:spcPts val="0"/>
              </a:spcAft>
              <a:buClr>
                <a:schemeClr val="dk1"/>
              </a:buClr>
              <a:buSzPct val="100000"/>
            </a:pPr>
            <a:r>
              <a:rPr lang="en" sz="2400" i="1">
                <a:solidFill>
                  <a:schemeClr val="dk1"/>
                </a:solidFill>
              </a:rPr>
              <a:t>Malosma laurina</a:t>
            </a:r>
            <a:r>
              <a:rPr lang="en" sz="2400">
                <a:solidFill>
                  <a:schemeClr val="dk1"/>
                </a:solidFill>
              </a:rPr>
              <a:t> is a species found in Chino Hills Park that is known to have the ability to recover post-fire.</a:t>
            </a:r>
          </a:p>
          <a:p>
            <a:pPr lvl="0">
              <a:lnSpc>
                <a:spcPct val="100000"/>
              </a:lnSpc>
              <a:spcBef>
                <a:spcPts val="0"/>
              </a:spcBef>
              <a:spcAft>
                <a:spcPts val="0"/>
              </a:spcAft>
              <a:buNone/>
            </a:pPr>
            <a:endParaRPr sz="2400">
              <a:solidFill>
                <a:schemeClr val="dk1"/>
              </a:solidFill>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Biases</a:t>
            </a:r>
          </a:p>
        </p:txBody>
      </p:sp>
      <p:sp>
        <p:nvSpPr>
          <p:cNvPr id="221" name="Shape 221"/>
          <p:cNvSpPr txBox="1">
            <a:spLocks noGrp="1"/>
          </p:cNvSpPr>
          <p:nvPr>
            <p:ph type="body" idx="1"/>
          </p:nvPr>
        </p:nvSpPr>
        <p:spPr>
          <a:xfrm>
            <a:off x="180300" y="1152475"/>
            <a:ext cx="4327200" cy="3416400"/>
          </a:xfrm>
          <a:prstGeom prst="rect">
            <a:avLst/>
          </a:prstGeom>
        </p:spPr>
        <p:txBody>
          <a:bodyPr lIns="91425" tIns="91425" rIns="91425" bIns="91425" anchor="t" anchorCtr="0">
            <a:noAutofit/>
          </a:bodyPr>
          <a:lstStyle/>
          <a:p>
            <a:pPr marL="457200" lvl="0" indent="-228600" rtl="0">
              <a:spcBef>
                <a:spcPts val="0"/>
              </a:spcBef>
              <a:buClr>
                <a:srgbClr val="F9F9F9"/>
              </a:buClr>
            </a:pPr>
            <a:r>
              <a:rPr lang="en">
                <a:solidFill>
                  <a:srgbClr val="F9F9F9"/>
                </a:solidFill>
              </a:rPr>
              <a:t>Spots chosen out of convenience </a:t>
            </a:r>
          </a:p>
          <a:p>
            <a:pPr marL="457200" lvl="0" indent="-228600" rtl="0">
              <a:spcBef>
                <a:spcPts val="0"/>
              </a:spcBef>
              <a:spcAft>
                <a:spcPts val="0"/>
              </a:spcAft>
              <a:buClr>
                <a:schemeClr val="dk1"/>
              </a:buClr>
            </a:pPr>
            <a:r>
              <a:rPr lang="en">
                <a:solidFill>
                  <a:schemeClr val="dk1"/>
                </a:solidFill>
              </a:rPr>
              <a:t>Direction of transect brought on by convenience, safety and personal preference: cactus, a high tree, CSS visibility</a:t>
            </a:r>
          </a:p>
          <a:p>
            <a:pPr marL="457200" lvl="0" indent="-228600" rtl="0">
              <a:spcBef>
                <a:spcPts val="0"/>
              </a:spcBef>
              <a:spcAft>
                <a:spcPts val="0"/>
              </a:spcAft>
              <a:buClr>
                <a:schemeClr val="dk1"/>
              </a:buClr>
            </a:pPr>
            <a:r>
              <a:rPr lang="en">
                <a:solidFill>
                  <a:schemeClr val="dk1"/>
                </a:solidFill>
              </a:rPr>
              <a:t>There were also biases in the statistical methods. </a:t>
            </a:r>
          </a:p>
          <a:p>
            <a:pPr marL="457200" lvl="0" indent="-228600">
              <a:spcBef>
                <a:spcPts val="0"/>
              </a:spcBef>
              <a:spcAft>
                <a:spcPts val="0"/>
              </a:spcAft>
              <a:buClr>
                <a:schemeClr val="dk1"/>
              </a:buClr>
            </a:pPr>
            <a:r>
              <a:rPr lang="en">
                <a:solidFill>
                  <a:schemeClr val="dk1"/>
                </a:solidFill>
              </a:rPr>
              <a:t>The plant species that we chose for the chi square tests were based on available sample sizes. </a:t>
            </a:r>
          </a:p>
        </p:txBody>
      </p:sp>
      <p:pic>
        <p:nvPicPr>
          <p:cNvPr id="222" name="Shape 222"/>
          <p:cNvPicPr preferRelativeResize="0"/>
          <p:nvPr/>
        </p:nvPicPr>
        <p:blipFill>
          <a:blip r:embed="rId3">
            <a:alphaModFix/>
          </a:blip>
          <a:stretch>
            <a:fillRect/>
          </a:stretch>
        </p:blipFill>
        <p:spPr>
          <a:xfrm>
            <a:off x="5072650" y="0"/>
            <a:ext cx="3429000" cy="51435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Conclusions: Recommendations</a:t>
            </a:r>
          </a:p>
        </p:txBody>
      </p:sp>
      <p:sp>
        <p:nvSpPr>
          <p:cNvPr id="228" name="Shape 228"/>
          <p:cNvSpPr txBox="1">
            <a:spLocks noGrp="1"/>
          </p:cNvSpPr>
          <p:nvPr>
            <p:ph type="body" idx="1"/>
          </p:nvPr>
        </p:nvSpPr>
        <p:spPr>
          <a:xfrm>
            <a:off x="311700" y="1152475"/>
            <a:ext cx="4833300" cy="3416400"/>
          </a:xfrm>
          <a:prstGeom prst="rect">
            <a:avLst/>
          </a:prstGeom>
        </p:spPr>
        <p:txBody>
          <a:bodyPr lIns="91425" tIns="91425" rIns="91425" bIns="91425" anchor="t" anchorCtr="0">
            <a:noAutofit/>
          </a:bodyPr>
          <a:lstStyle/>
          <a:p>
            <a:pPr marL="457200" lvl="0" indent="-228600" rtl="0">
              <a:spcBef>
                <a:spcPts val="0"/>
              </a:spcBef>
            </a:pPr>
            <a:r>
              <a:rPr lang="en"/>
              <a:t>Need to increase ‘power’</a:t>
            </a:r>
          </a:p>
          <a:p>
            <a:pPr marL="914400" lvl="1" indent="-228600" rtl="0">
              <a:spcBef>
                <a:spcPts val="0"/>
              </a:spcBef>
              <a:buChar char="○"/>
            </a:pPr>
            <a:r>
              <a:rPr lang="en"/>
              <a:t>Sample size</a:t>
            </a:r>
          </a:p>
          <a:p>
            <a:pPr marL="914400" lvl="1" indent="-228600" rtl="0">
              <a:spcBef>
                <a:spcPts val="0"/>
              </a:spcBef>
              <a:buChar char="○"/>
            </a:pPr>
            <a:r>
              <a:rPr lang="en"/>
              <a:t>Increase number of transects</a:t>
            </a:r>
          </a:p>
          <a:p>
            <a:pPr marL="457200" lvl="0" indent="-228600" rtl="0">
              <a:spcBef>
                <a:spcPts val="0"/>
              </a:spcBef>
              <a:buChar char="●"/>
            </a:pPr>
            <a:r>
              <a:rPr lang="en"/>
              <a:t>Confided in data recorded by other groups</a:t>
            </a:r>
          </a:p>
          <a:p>
            <a:pPr marL="457200" lvl="0" indent="-228600" rtl="0">
              <a:spcBef>
                <a:spcPts val="0"/>
              </a:spcBef>
              <a:buChar char="●"/>
            </a:pPr>
            <a:r>
              <a:rPr lang="en"/>
              <a:t>Collected data from two separate locations</a:t>
            </a:r>
          </a:p>
          <a:p>
            <a:pPr marL="457200" lvl="0" indent="-228600" rtl="0">
              <a:spcBef>
                <a:spcPts val="0"/>
              </a:spcBef>
              <a:buChar char="●"/>
            </a:pPr>
            <a:r>
              <a:rPr lang="en"/>
              <a:t>Replanting mechanisms proven successful in reintroducing native species</a:t>
            </a:r>
          </a:p>
        </p:txBody>
      </p:sp>
      <p:pic>
        <p:nvPicPr>
          <p:cNvPr id="229" name="Shape 229"/>
          <p:cNvPicPr preferRelativeResize="0"/>
          <p:nvPr/>
        </p:nvPicPr>
        <p:blipFill>
          <a:blip r:embed="rId3">
            <a:alphaModFix/>
          </a:blip>
          <a:stretch>
            <a:fillRect/>
          </a:stretch>
        </p:blipFill>
        <p:spPr>
          <a:xfrm>
            <a:off x="5080900" y="2218699"/>
            <a:ext cx="3998900" cy="2249373"/>
          </a:xfrm>
          <a:prstGeom prst="rect">
            <a:avLst/>
          </a:prstGeom>
          <a:noFill/>
          <a:ln>
            <a:noFill/>
          </a:ln>
        </p:spPr>
      </p:pic>
      <p:sp>
        <p:nvSpPr>
          <p:cNvPr id="230" name="Shape 230"/>
          <p:cNvSpPr txBox="1"/>
          <p:nvPr/>
        </p:nvSpPr>
        <p:spPr>
          <a:xfrm>
            <a:off x="5154200" y="1026550"/>
            <a:ext cx="3999000" cy="866100"/>
          </a:xfrm>
          <a:prstGeom prst="rect">
            <a:avLst/>
          </a:prstGeom>
          <a:noFill/>
          <a:ln>
            <a:noFill/>
          </a:ln>
        </p:spPr>
        <p:txBody>
          <a:bodyPr lIns="91425" tIns="91425" rIns="91425" bIns="91425" anchor="t" anchorCtr="0">
            <a:noAutofit/>
          </a:bodyPr>
          <a:lstStyle/>
          <a:p>
            <a:pPr lvl="0" algn="ctr" rtl="0">
              <a:lnSpc>
                <a:spcPct val="150000"/>
              </a:lnSpc>
              <a:spcBef>
                <a:spcPts val="0"/>
              </a:spcBef>
              <a:buNone/>
            </a:pPr>
            <a:r>
              <a:rPr lang="en" sz="1100">
                <a:solidFill>
                  <a:srgbClr val="999999"/>
                </a:solidFill>
              </a:rPr>
              <a:t>Chino Hills State Park objective:</a:t>
            </a:r>
          </a:p>
          <a:p>
            <a:pPr lvl="0" algn="ctr" rtl="0">
              <a:lnSpc>
                <a:spcPct val="150000"/>
              </a:lnSpc>
              <a:spcBef>
                <a:spcPts val="0"/>
              </a:spcBef>
              <a:buNone/>
            </a:pPr>
            <a:r>
              <a:rPr lang="en" sz="1100" i="1">
                <a:solidFill>
                  <a:srgbClr val="999999"/>
                </a:solidFill>
              </a:rPr>
              <a:t>“restoring and maintaining native plants while removing non-native, invasive species”</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References</a:t>
            </a:r>
          </a:p>
        </p:txBody>
      </p:sp>
      <p:sp>
        <p:nvSpPr>
          <p:cNvPr id="236" name="Shape 23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spcAft>
                <a:spcPts val="0"/>
              </a:spcAft>
              <a:buNone/>
            </a:pPr>
            <a:r>
              <a:rPr lang="en" sz="900">
                <a:solidFill>
                  <a:schemeClr val="dk1"/>
                </a:solidFill>
              </a:rPr>
              <a:t>Chino Hills State Park Interpretive Association. 2016. </a:t>
            </a:r>
            <a:r>
              <a:rPr lang="en" sz="900" i="1">
                <a:solidFill>
                  <a:schemeClr val="dk1"/>
                </a:solidFill>
              </a:rPr>
              <a:t>Goals and Objectives</a:t>
            </a:r>
            <a:r>
              <a:rPr lang="en" sz="900">
                <a:solidFill>
                  <a:schemeClr val="dk1"/>
                </a:solidFill>
              </a:rPr>
              <a:t>. Available at: </a:t>
            </a:r>
            <a:r>
              <a:rPr lang="en" sz="900">
                <a:solidFill>
                  <a:schemeClr val="dk1"/>
                </a:solidFill>
                <a:hlinkClick r:id="rId3"/>
              </a:rPr>
              <a:t>http://www.chinohillsstatepark.org/about-us/goals-and-objectives</a:t>
            </a:r>
            <a:r>
              <a:rPr lang="en" sz="900" b="1">
                <a:solidFill>
                  <a:schemeClr val="dk1"/>
                </a:solidFill>
              </a:rPr>
              <a:t> </a:t>
            </a:r>
            <a:r>
              <a:rPr lang="en" sz="900">
                <a:solidFill>
                  <a:schemeClr val="dk1"/>
                </a:solidFill>
              </a:rPr>
              <a:t>(last accessed 05/1/16).</a:t>
            </a:r>
            <a:r>
              <a:rPr lang="en" sz="900" b="1">
                <a:solidFill>
                  <a:schemeClr val="dk1"/>
                </a:solidFill>
              </a:rPr>
              <a:t> </a:t>
            </a:r>
            <a:r>
              <a:rPr lang="en" sz="900">
                <a:solidFill>
                  <a:schemeClr val="dk1"/>
                </a:solidFill>
              </a:rPr>
              <a:t>Chino Hills State Park Interpretive Association. 2009. </a:t>
            </a:r>
            <a:r>
              <a:rPr lang="en" sz="900" i="1">
                <a:solidFill>
                  <a:schemeClr val="dk1"/>
                </a:solidFill>
              </a:rPr>
              <a:t>News from Nature</a:t>
            </a:r>
            <a:r>
              <a:rPr lang="en" sz="900">
                <a:solidFill>
                  <a:schemeClr val="dk1"/>
                </a:solidFill>
              </a:rPr>
              <a:t>. Available at: </a:t>
            </a:r>
            <a:r>
              <a:rPr lang="en" sz="900">
                <a:solidFill>
                  <a:schemeClr val="dk1"/>
                </a:solidFill>
                <a:hlinkClick r:id="rId4"/>
              </a:rPr>
              <a:t>http://www.chinohillsstatepark.org/pdfs/spring-09.pdf</a:t>
            </a:r>
            <a:r>
              <a:rPr lang="en" sz="900">
                <a:solidFill>
                  <a:schemeClr val="dk1"/>
                </a:solidFill>
              </a:rPr>
              <a:t> (last accessed 05/1/16). </a:t>
            </a:r>
          </a:p>
          <a:p>
            <a:pPr lvl="0">
              <a:spcBef>
                <a:spcPts val="0"/>
              </a:spcBef>
              <a:spcAft>
                <a:spcPts val="0"/>
              </a:spcAft>
              <a:buNone/>
            </a:pPr>
            <a:endParaRPr sz="900">
              <a:solidFill>
                <a:schemeClr val="dk1"/>
              </a:solidFill>
            </a:endParaRPr>
          </a:p>
          <a:p>
            <a:pPr lvl="0">
              <a:spcBef>
                <a:spcPts val="0"/>
              </a:spcBef>
              <a:spcAft>
                <a:spcPts val="0"/>
              </a:spcAft>
              <a:buNone/>
            </a:pPr>
            <a:r>
              <a:rPr lang="en" sz="900">
                <a:solidFill>
                  <a:schemeClr val="dk1"/>
                </a:solidFill>
              </a:rPr>
              <a:t>Rodrigue, C.M. 2011. Chi-square modeling spreadsheet. Department of Geography, California State University. Available at </a:t>
            </a:r>
            <a:r>
              <a:rPr lang="en" sz="900">
                <a:solidFill>
                  <a:schemeClr val="dk1"/>
                </a:solidFill>
                <a:hlinkClick r:id="rId5"/>
              </a:rPr>
              <a:t>http://www.csulb.edu/~rodrigue/geog200/ChiSquareModels.ods</a:t>
            </a:r>
            <a:r>
              <a:rPr lang="en" sz="900">
                <a:solidFill>
                  <a:schemeClr val="dk1"/>
                </a:solidFill>
              </a:rPr>
              <a:t> (last accessed 05/1/16). </a:t>
            </a:r>
          </a:p>
          <a:p>
            <a:pPr lvl="0">
              <a:spcBef>
                <a:spcPts val="0"/>
              </a:spcBef>
              <a:spcAft>
                <a:spcPts val="0"/>
              </a:spcAft>
              <a:buNone/>
            </a:pPr>
            <a:endParaRPr sz="900" b="1">
              <a:solidFill>
                <a:schemeClr val="dk1"/>
              </a:solidFill>
            </a:endParaRPr>
          </a:p>
          <a:p>
            <a:pPr lvl="0">
              <a:spcBef>
                <a:spcPts val="0"/>
              </a:spcBef>
              <a:spcAft>
                <a:spcPts val="0"/>
              </a:spcAft>
              <a:buNone/>
            </a:pPr>
            <a:r>
              <a:rPr lang="en" sz="900">
                <a:solidFill>
                  <a:schemeClr val="dk1"/>
                </a:solidFill>
              </a:rPr>
              <a:t>Rodrigue, C.M. 2013. </a:t>
            </a:r>
            <a:r>
              <a:rPr lang="en" sz="900" i="1">
                <a:solidFill>
                  <a:schemeClr val="dk1"/>
                </a:solidFill>
              </a:rPr>
              <a:t>Differences in California sage scrub composition behind stable and recovering boundaries with annual grassland</a:t>
            </a:r>
            <a:r>
              <a:rPr lang="en" sz="900">
                <a:solidFill>
                  <a:schemeClr val="dk1"/>
                </a:solidFill>
              </a:rPr>
              <a:t>. Available at: </a:t>
            </a:r>
            <a:r>
              <a:rPr lang="en" sz="900">
                <a:solidFill>
                  <a:schemeClr val="dk1"/>
                </a:solidFill>
                <a:hlinkClick r:id="rId6"/>
              </a:rPr>
              <a:t>http://web.csulb.edu/~rodrigue/apcg15/</a:t>
            </a:r>
            <a:r>
              <a:rPr lang="en" sz="900">
                <a:solidFill>
                  <a:schemeClr val="dk1"/>
                </a:solidFill>
              </a:rPr>
              <a:t> (last accessed 04/30/16).</a:t>
            </a:r>
          </a:p>
          <a:p>
            <a:pPr lvl="0">
              <a:spcBef>
                <a:spcPts val="0"/>
              </a:spcBef>
              <a:spcAft>
                <a:spcPts val="0"/>
              </a:spcAft>
              <a:buNone/>
            </a:pPr>
            <a:endParaRPr sz="900">
              <a:solidFill>
                <a:schemeClr val="dk1"/>
              </a:solidFill>
            </a:endParaRPr>
          </a:p>
          <a:p>
            <a:pPr lvl="0">
              <a:spcBef>
                <a:spcPts val="0"/>
              </a:spcBef>
              <a:spcAft>
                <a:spcPts val="0"/>
              </a:spcAft>
              <a:buNone/>
            </a:pPr>
            <a:r>
              <a:rPr lang="en" sz="900">
                <a:solidFill>
                  <a:schemeClr val="dk1"/>
                </a:solidFill>
              </a:rPr>
              <a:t>Rodrigue, C.M. 2013. </a:t>
            </a:r>
            <a:r>
              <a:rPr lang="en" sz="900" i="1">
                <a:solidFill>
                  <a:schemeClr val="dk1"/>
                </a:solidFill>
              </a:rPr>
              <a:t>Restoration of California sage scrub: Reclamation of ground cover from exotic grassland</a:t>
            </a:r>
            <a:r>
              <a:rPr lang="en" sz="900">
                <a:solidFill>
                  <a:schemeClr val="dk1"/>
                </a:solidFill>
              </a:rPr>
              <a:t>. Available at: </a:t>
            </a:r>
            <a:r>
              <a:rPr lang="en" sz="900">
                <a:solidFill>
                  <a:schemeClr val="dk1"/>
                </a:solidFill>
                <a:hlinkClick r:id="rId7"/>
              </a:rPr>
              <a:t>http://web.csulb.edu/~rodrigue/SCAS/</a:t>
            </a:r>
            <a:r>
              <a:rPr lang="en" sz="900">
                <a:solidFill>
                  <a:schemeClr val="dk1"/>
                </a:solidFill>
              </a:rPr>
              <a:t> (last accessed 04/30/16). </a:t>
            </a:r>
          </a:p>
          <a:p>
            <a:pPr lvl="0">
              <a:spcBef>
                <a:spcPts val="0"/>
              </a:spcBef>
              <a:spcAft>
                <a:spcPts val="0"/>
              </a:spcAft>
              <a:buNone/>
            </a:pPr>
            <a:endParaRPr sz="900">
              <a:solidFill>
                <a:schemeClr val="dk1"/>
              </a:solidFill>
            </a:endParaRPr>
          </a:p>
          <a:p>
            <a:pPr lvl="0">
              <a:spcBef>
                <a:spcPts val="0"/>
              </a:spcBef>
              <a:spcAft>
                <a:spcPts val="0"/>
              </a:spcAft>
              <a:buNone/>
            </a:pPr>
            <a:r>
              <a:rPr lang="en" sz="900">
                <a:solidFill>
                  <a:schemeClr val="dk1"/>
                </a:solidFill>
              </a:rPr>
              <a:t>Rundel, P. and Gustafson, R. 2005. </a:t>
            </a:r>
            <a:r>
              <a:rPr lang="en" sz="900" i="1">
                <a:solidFill>
                  <a:schemeClr val="dk1"/>
                </a:solidFill>
              </a:rPr>
              <a:t>Introduction to the Plant Life of Southern California</a:t>
            </a:r>
            <a:r>
              <a:rPr lang="en" sz="900">
                <a:solidFill>
                  <a:schemeClr val="dk1"/>
                </a:solidFill>
              </a:rPr>
              <a:t>. Berkeley, CA. University of California Press.  </a:t>
            </a:r>
          </a:p>
          <a:p>
            <a:pPr lvl="0">
              <a:spcBef>
                <a:spcPts val="0"/>
              </a:spcBef>
              <a:spcAft>
                <a:spcPts val="0"/>
              </a:spcAft>
              <a:buNone/>
            </a:pPr>
            <a:endParaRPr sz="900">
              <a:solidFill>
                <a:schemeClr val="dk1"/>
              </a:solidFill>
            </a:endParaRPr>
          </a:p>
          <a:p>
            <a:pPr lvl="0">
              <a:spcBef>
                <a:spcPts val="0"/>
              </a:spcBef>
              <a:spcAft>
                <a:spcPts val="0"/>
              </a:spcAft>
              <a:buNone/>
            </a:pPr>
            <a:r>
              <a:rPr lang="en" sz="900">
                <a:solidFill>
                  <a:schemeClr val="dk1"/>
                </a:solidFill>
              </a:rPr>
              <a:t>Sepulveda Basin Wildlife</a:t>
            </a:r>
            <a:r>
              <a:rPr lang="en" sz="900" i="1">
                <a:solidFill>
                  <a:schemeClr val="dk1"/>
                </a:solidFill>
              </a:rPr>
              <a:t>. Common Native Plants. </a:t>
            </a:r>
            <a:r>
              <a:rPr lang="en" sz="900">
                <a:solidFill>
                  <a:schemeClr val="dk1"/>
                </a:solidFill>
              </a:rPr>
              <a:t>Available at: </a:t>
            </a:r>
          </a:p>
          <a:p>
            <a:pPr lvl="0">
              <a:spcBef>
                <a:spcPts val="0"/>
              </a:spcBef>
              <a:spcAft>
                <a:spcPts val="0"/>
              </a:spcAft>
              <a:buNone/>
            </a:pPr>
            <a:r>
              <a:rPr lang="en" sz="900">
                <a:solidFill>
                  <a:schemeClr val="dk1"/>
                </a:solidFill>
                <a:hlinkClick r:id="rId8"/>
              </a:rPr>
              <a:t>http://www.sepulvedabasinwildlife.org/flora.html</a:t>
            </a:r>
            <a:r>
              <a:rPr lang="en" sz="900">
                <a:solidFill>
                  <a:schemeClr val="dk1"/>
                </a:solidFill>
              </a:rPr>
              <a:t> (last accessed 05/1/16). </a:t>
            </a:r>
          </a:p>
          <a:p>
            <a:pPr lvl="0">
              <a:spcBef>
                <a:spcPts val="0"/>
              </a:spcBef>
              <a:spcAft>
                <a:spcPts val="0"/>
              </a:spcAft>
              <a:buNone/>
            </a:pPr>
            <a:endParaRPr sz="900">
              <a:solidFill>
                <a:schemeClr val="dk1"/>
              </a:solidFill>
            </a:endParaRPr>
          </a:p>
          <a:p>
            <a:pPr lvl="0">
              <a:spcBef>
                <a:spcPts val="0"/>
              </a:spcBef>
              <a:spcAft>
                <a:spcPts val="0"/>
              </a:spcAft>
              <a:buNone/>
            </a:pPr>
            <a:r>
              <a:rPr lang="en" sz="900">
                <a:solidFill>
                  <a:schemeClr val="dk1"/>
                </a:solidFill>
              </a:rPr>
              <a:t>Young-Mathews, A. 2010. </a:t>
            </a:r>
            <a:r>
              <a:rPr lang="en" sz="900" i="1">
                <a:solidFill>
                  <a:schemeClr val="dk1"/>
                </a:solidFill>
              </a:rPr>
              <a:t>Plant guide for California sagebrush</a:t>
            </a:r>
            <a:r>
              <a:rPr lang="en" sz="900">
                <a:solidFill>
                  <a:schemeClr val="dk1"/>
                </a:solidFill>
              </a:rPr>
              <a:t>. USDA-Natural Resources Conservation Service, Plant Materials Center. Available at: </a:t>
            </a:r>
            <a:r>
              <a:rPr lang="en" sz="900">
                <a:solidFill>
                  <a:schemeClr val="dk1"/>
                </a:solidFill>
                <a:hlinkClick r:id="rId9"/>
              </a:rPr>
              <a:t>http://plants.usda.gov/plantguide/pdf/pg_arca11.pdf</a:t>
            </a:r>
            <a:r>
              <a:rPr lang="en" sz="900">
                <a:solidFill>
                  <a:schemeClr val="dk1"/>
                </a:solidFill>
              </a:rPr>
              <a:t> (last accessed 04/30/16)</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282325"/>
            <a:ext cx="8520600" cy="654300"/>
          </a:xfrm>
          <a:prstGeom prst="rect">
            <a:avLst/>
          </a:prstGeom>
        </p:spPr>
        <p:txBody>
          <a:bodyPr lIns="91425" tIns="91425" rIns="91425" bIns="91425" anchor="t" anchorCtr="0">
            <a:noAutofit/>
          </a:bodyPr>
          <a:lstStyle/>
          <a:p>
            <a:pPr lvl="0">
              <a:spcBef>
                <a:spcPts val="0"/>
              </a:spcBef>
              <a:buNone/>
            </a:pPr>
            <a:r>
              <a:rPr lang="en"/>
              <a:t>Research Questions and Hypothesis</a:t>
            </a:r>
          </a:p>
        </p:txBody>
      </p:sp>
      <p:sp>
        <p:nvSpPr>
          <p:cNvPr id="67" name="Shape 67"/>
          <p:cNvSpPr txBox="1">
            <a:spLocks noGrp="1"/>
          </p:cNvSpPr>
          <p:nvPr>
            <p:ph type="body" idx="1"/>
          </p:nvPr>
        </p:nvSpPr>
        <p:spPr>
          <a:xfrm>
            <a:off x="311700" y="830225"/>
            <a:ext cx="8520600" cy="40056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2200">
                <a:solidFill>
                  <a:srgbClr val="F9F9F9"/>
                </a:solidFill>
              </a:rPr>
              <a:t>Research Questions: </a:t>
            </a:r>
          </a:p>
          <a:p>
            <a:pPr marL="457200" lvl="0" indent="-368300">
              <a:lnSpc>
                <a:spcPct val="100000"/>
              </a:lnSpc>
              <a:spcBef>
                <a:spcPts val="0"/>
              </a:spcBef>
              <a:spcAft>
                <a:spcPts val="0"/>
              </a:spcAft>
              <a:buClr>
                <a:srgbClr val="F9F9F9"/>
              </a:buClr>
              <a:buSzPct val="100000"/>
              <a:buChar char="●"/>
            </a:pPr>
            <a:r>
              <a:rPr lang="en" sz="2200">
                <a:solidFill>
                  <a:srgbClr val="F9F9F9"/>
                </a:solidFill>
              </a:rPr>
              <a:t>Are there differences in the frequencies of various plant species when comparing a “pre-fire” to a “post-fire” location? </a:t>
            </a:r>
          </a:p>
          <a:p>
            <a:pPr marL="457200" lvl="0" indent="-368300" rtl="0">
              <a:lnSpc>
                <a:spcPct val="100000"/>
              </a:lnSpc>
              <a:spcBef>
                <a:spcPts val="0"/>
              </a:spcBef>
              <a:spcAft>
                <a:spcPts val="0"/>
              </a:spcAft>
              <a:buClr>
                <a:srgbClr val="F9F9F9"/>
              </a:buClr>
              <a:buSzPct val="100000"/>
              <a:buChar char="●"/>
            </a:pPr>
            <a:r>
              <a:rPr lang="en" sz="2200">
                <a:solidFill>
                  <a:srgbClr val="F9F9F9"/>
                </a:solidFill>
              </a:rPr>
              <a:t>Are there certain species that are more prevalent post-fire? Are these species more prevalent because they are well adapted to recovering after fires?</a:t>
            </a:r>
          </a:p>
          <a:p>
            <a:pPr marL="457200" lvl="0" indent="-368300" rtl="0">
              <a:lnSpc>
                <a:spcPct val="100000"/>
              </a:lnSpc>
              <a:spcBef>
                <a:spcPts val="0"/>
              </a:spcBef>
              <a:spcAft>
                <a:spcPts val="0"/>
              </a:spcAft>
              <a:buClr>
                <a:srgbClr val="F9F9F9"/>
              </a:buClr>
              <a:buSzPct val="100000"/>
              <a:buChar char="●"/>
            </a:pPr>
            <a:r>
              <a:rPr lang="en" sz="2200">
                <a:solidFill>
                  <a:srgbClr val="F9F9F9"/>
                </a:solidFill>
              </a:rPr>
              <a:t>How can we help CSS ecosystems to recover, post-fire succession, in order to protect the threatened and endangered animal species that rely on CSS ecosystems for survival? </a:t>
            </a:r>
          </a:p>
          <a:p>
            <a:pPr lvl="0">
              <a:spcBef>
                <a:spcPts val="0"/>
              </a:spcBef>
              <a:buNone/>
            </a:pPr>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346475"/>
            <a:ext cx="8520600" cy="564300"/>
          </a:xfrm>
          <a:prstGeom prst="rect">
            <a:avLst/>
          </a:prstGeom>
        </p:spPr>
        <p:txBody>
          <a:bodyPr lIns="91425" tIns="91425" rIns="91425" bIns="91425" anchor="t" anchorCtr="0">
            <a:noAutofit/>
          </a:bodyPr>
          <a:lstStyle/>
          <a:p>
            <a:pPr lvl="0">
              <a:spcBef>
                <a:spcPts val="0"/>
              </a:spcBef>
              <a:buNone/>
            </a:pPr>
            <a:r>
              <a:rPr lang="en" u="sng" dirty="0"/>
              <a:t>Sepulveda Dam Region</a:t>
            </a:r>
          </a:p>
        </p:txBody>
      </p:sp>
      <p:sp>
        <p:nvSpPr>
          <p:cNvPr id="73" name="Shape 73"/>
          <p:cNvSpPr txBox="1">
            <a:spLocks noGrp="1"/>
          </p:cNvSpPr>
          <p:nvPr>
            <p:ph type="body" idx="1"/>
          </p:nvPr>
        </p:nvSpPr>
        <p:spPr>
          <a:xfrm>
            <a:off x="311700" y="1013450"/>
            <a:ext cx="8520600" cy="3555300"/>
          </a:xfrm>
          <a:prstGeom prst="rect">
            <a:avLst/>
          </a:prstGeom>
        </p:spPr>
        <p:txBody>
          <a:bodyPr lIns="91425" tIns="91425" rIns="91425" bIns="91425" anchor="t" anchorCtr="0">
            <a:noAutofit/>
          </a:bodyPr>
          <a:lstStyle/>
          <a:p>
            <a:pPr marL="457200" lvl="0" indent="-381000" rtl="0">
              <a:spcBef>
                <a:spcPts val="0"/>
              </a:spcBef>
              <a:buSzPct val="100000"/>
            </a:pPr>
            <a:r>
              <a:rPr lang="en" sz="2400" dirty="0"/>
              <a:t>This location has similarities to Chino Hills State Park in terms of geography, topography, and the types of plants that exist there. </a:t>
            </a:r>
          </a:p>
          <a:p>
            <a:pPr marL="457200" lvl="0" indent="-381000" rtl="0">
              <a:spcBef>
                <a:spcPts val="0"/>
              </a:spcBef>
              <a:buSzPct val="100000"/>
            </a:pPr>
            <a:r>
              <a:rPr lang="en" sz="2400" dirty="0"/>
              <a:t>Transects were done in the Fall of 2014, before the most recent fire, by CSULB students in the Geography 442 class</a:t>
            </a:r>
          </a:p>
          <a:p>
            <a:pPr lvl="0" rtl="0">
              <a:spcBef>
                <a:spcPts val="0"/>
              </a:spcBef>
              <a:buNone/>
            </a:pPr>
            <a:endParaRPr sz="2400" dirty="0"/>
          </a:p>
          <a:p>
            <a:pPr lvl="0" rtl="0">
              <a:spcBef>
                <a:spcPts val="0"/>
              </a:spcBef>
              <a:buNone/>
            </a:pPr>
            <a:endParaRPr sz="2400" dirty="0"/>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211550"/>
            <a:ext cx="8520600" cy="572700"/>
          </a:xfrm>
          <a:prstGeom prst="rect">
            <a:avLst/>
          </a:prstGeom>
        </p:spPr>
        <p:txBody>
          <a:bodyPr lIns="91425" tIns="91425" rIns="91425" bIns="91425" anchor="t" anchorCtr="0">
            <a:noAutofit/>
          </a:bodyPr>
          <a:lstStyle/>
          <a:p>
            <a:pPr lvl="0">
              <a:spcBef>
                <a:spcPts val="0"/>
              </a:spcBef>
              <a:buNone/>
            </a:pPr>
            <a:r>
              <a:rPr lang="en">
                <a:latin typeface="Merriweather"/>
                <a:ea typeface="Merriweather"/>
                <a:cs typeface="Merriweather"/>
                <a:sym typeface="Merriweather"/>
              </a:rPr>
              <a:t>Study Site </a:t>
            </a:r>
          </a:p>
        </p:txBody>
      </p:sp>
      <p:sp>
        <p:nvSpPr>
          <p:cNvPr id="79" name="Shape 79"/>
          <p:cNvSpPr txBox="1">
            <a:spLocks noGrp="1"/>
          </p:cNvSpPr>
          <p:nvPr>
            <p:ph type="body" idx="1"/>
          </p:nvPr>
        </p:nvSpPr>
        <p:spPr>
          <a:xfrm>
            <a:off x="311700" y="693879"/>
            <a:ext cx="4117200" cy="2338800"/>
          </a:xfrm>
          <a:prstGeom prst="rect">
            <a:avLst/>
          </a:prstGeom>
        </p:spPr>
        <p:txBody>
          <a:bodyPr lIns="91425" tIns="91425" rIns="91425" bIns="91425" anchor="t" anchorCtr="0">
            <a:noAutofit/>
          </a:bodyPr>
          <a:lstStyle/>
          <a:p>
            <a:pPr lvl="0" rtl="0">
              <a:spcBef>
                <a:spcPts val="0"/>
              </a:spcBef>
              <a:spcAft>
                <a:spcPts val="0"/>
              </a:spcAft>
              <a:buNone/>
            </a:pPr>
            <a:r>
              <a:rPr lang="en" sz="2000" u="sng" dirty="0" smtClean="0">
                <a:solidFill>
                  <a:schemeClr val="dk1"/>
                </a:solidFill>
              </a:rPr>
              <a:t>Description:</a:t>
            </a:r>
            <a:endParaRPr lang="en" sz="2000" u="sng" dirty="0">
              <a:solidFill>
                <a:schemeClr val="dk1"/>
              </a:solidFill>
            </a:endParaRPr>
          </a:p>
          <a:p>
            <a:pPr marL="457200" lvl="0" indent="-330200" rtl="0">
              <a:spcBef>
                <a:spcPts val="0"/>
              </a:spcBef>
              <a:spcAft>
                <a:spcPts val="0"/>
              </a:spcAft>
              <a:buClr>
                <a:schemeClr val="dk1"/>
              </a:buClr>
              <a:buSzPct val="100000"/>
            </a:pPr>
            <a:r>
              <a:rPr lang="en" sz="1600" dirty="0">
                <a:solidFill>
                  <a:schemeClr val="dk1"/>
                </a:solidFill>
              </a:rPr>
              <a:t>Variety of rolling hills, mountains and canyons on its south and east sides</a:t>
            </a:r>
          </a:p>
          <a:p>
            <a:pPr marL="457200" lvl="0" indent="-330200" rtl="0">
              <a:lnSpc>
                <a:spcPct val="150000"/>
              </a:lnSpc>
              <a:spcBef>
                <a:spcPts val="0"/>
              </a:spcBef>
              <a:spcAft>
                <a:spcPts val="0"/>
              </a:spcAft>
              <a:buClr>
                <a:schemeClr val="dk1"/>
              </a:buClr>
              <a:buSzPct val="100000"/>
            </a:pPr>
            <a:r>
              <a:rPr lang="en" sz="1600" dirty="0">
                <a:solidFill>
                  <a:schemeClr val="dk1"/>
                </a:solidFill>
              </a:rPr>
              <a:t>Elevation: ranges from 430 ft to 1781 ft (131.04m to 542.8m) </a:t>
            </a:r>
          </a:p>
          <a:p>
            <a:pPr marL="457200" lvl="0" indent="-330200" rtl="0">
              <a:lnSpc>
                <a:spcPct val="150000"/>
              </a:lnSpc>
              <a:spcBef>
                <a:spcPts val="0"/>
              </a:spcBef>
              <a:spcAft>
                <a:spcPts val="0"/>
              </a:spcAft>
              <a:buClr>
                <a:schemeClr val="dk1"/>
              </a:buClr>
              <a:buSzPct val="100000"/>
            </a:pPr>
            <a:r>
              <a:rPr lang="en" sz="1600" dirty="0">
                <a:solidFill>
                  <a:schemeClr val="dk1"/>
                </a:solidFill>
              </a:rPr>
              <a:t>Soil type: distributed throughout were fine clay soils.</a:t>
            </a:r>
          </a:p>
          <a:p>
            <a:pPr lvl="0">
              <a:spcBef>
                <a:spcPts val="0"/>
              </a:spcBef>
              <a:spcAft>
                <a:spcPts val="0"/>
              </a:spcAft>
              <a:buNone/>
            </a:pPr>
            <a:endParaRPr sz="1400" dirty="0">
              <a:solidFill>
                <a:schemeClr val="dk1"/>
              </a:solidFill>
            </a:endParaRPr>
          </a:p>
        </p:txBody>
      </p:sp>
      <p:sp>
        <p:nvSpPr>
          <p:cNvPr id="80" name="Shape 80"/>
          <p:cNvSpPr txBox="1">
            <a:spLocks noGrp="1"/>
          </p:cNvSpPr>
          <p:nvPr>
            <p:ph type="body" idx="1"/>
          </p:nvPr>
        </p:nvSpPr>
        <p:spPr>
          <a:xfrm>
            <a:off x="4542300" y="1017725"/>
            <a:ext cx="4601700" cy="3416400"/>
          </a:xfrm>
          <a:prstGeom prst="rect">
            <a:avLst/>
          </a:prstGeom>
        </p:spPr>
        <p:txBody>
          <a:bodyPr lIns="91425" tIns="91425" rIns="91425" bIns="91425" anchor="t" anchorCtr="0">
            <a:noAutofit/>
          </a:bodyPr>
          <a:lstStyle/>
          <a:p>
            <a:pPr lvl="0" rtl="0">
              <a:spcBef>
                <a:spcPts val="0"/>
              </a:spcBef>
              <a:spcAft>
                <a:spcPts val="0"/>
              </a:spcAft>
              <a:buNone/>
            </a:pPr>
            <a:r>
              <a:rPr lang="en" u="sng" dirty="0">
                <a:solidFill>
                  <a:schemeClr val="dk1"/>
                </a:solidFill>
              </a:rPr>
              <a:t>Vegetation habitats for Chino Hills  include:</a:t>
            </a:r>
          </a:p>
          <a:p>
            <a:pPr marL="457200" lvl="0" indent="-228600" rtl="0">
              <a:spcBef>
                <a:spcPts val="0"/>
              </a:spcBef>
              <a:spcAft>
                <a:spcPts val="0"/>
              </a:spcAft>
              <a:buClr>
                <a:schemeClr val="dk1"/>
              </a:buClr>
            </a:pPr>
            <a:r>
              <a:rPr lang="en" dirty="0">
                <a:solidFill>
                  <a:schemeClr val="dk1"/>
                </a:solidFill>
              </a:rPr>
              <a:t>Riparian</a:t>
            </a:r>
          </a:p>
          <a:p>
            <a:pPr marL="457200" lvl="0" indent="-228600" rtl="0">
              <a:spcBef>
                <a:spcPts val="0"/>
              </a:spcBef>
              <a:spcAft>
                <a:spcPts val="0"/>
              </a:spcAft>
              <a:buClr>
                <a:schemeClr val="dk1"/>
              </a:buClr>
            </a:pPr>
            <a:r>
              <a:rPr lang="en" dirty="0">
                <a:solidFill>
                  <a:schemeClr val="dk1"/>
                </a:solidFill>
              </a:rPr>
              <a:t>Woodland </a:t>
            </a:r>
          </a:p>
          <a:p>
            <a:pPr marL="457200" lvl="0" indent="-228600" rtl="0">
              <a:spcBef>
                <a:spcPts val="0"/>
              </a:spcBef>
              <a:spcAft>
                <a:spcPts val="0"/>
              </a:spcAft>
              <a:buClr>
                <a:schemeClr val="dk1"/>
              </a:buClr>
            </a:pPr>
            <a:r>
              <a:rPr lang="en" dirty="0">
                <a:solidFill>
                  <a:schemeClr val="dk1"/>
                </a:solidFill>
              </a:rPr>
              <a:t>Grassland</a:t>
            </a:r>
          </a:p>
          <a:p>
            <a:pPr marL="457200" lvl="0" indent="-228600" rtl="0">
              <a:spcBef>
                <a:spcPts val="0"/>
              </a:spcBef>
              <a:spcAft>
                <a:spcPts val="0"/>
              </a:spcAft>
              <a:buClr>
                <a:schemeClr val="dk1"/>
              </a:buClr>
            </a:pPr>
            <a:r>
              <a:rPr lang="en" dirty="0">
                <a:solidFill>
                  <a:schemeClr val="dk1"/>
                </a:solidFill>
              </a:rPr>
              <a:t>Scrub </a:t>
            </a:r>
          </a:p>
          <a:p>
            <a:pPr marL="457200" lvl="0" indent="-228600" rtl="0">
              <a:spcBef>
                <a:spcPts val="0"/>
              </a:spcBef>
              <a:spcAft>
                <a:spcPts val="0"/>
              </a:spcAft>
              <a:buClr>
                <a:schemeClr val="dk1"/>
              </a:buClr>
            </a:pPr>
            <a:r>
              <a:rPr lang="en" dirty="0">
                <a:solidFill>
                  <a:schemeClr val="dk1"/>
                </a:solidFill>
              </a:rPr>
              <a:t>Chaparral</a:t>
            </a:r>
          </a:p>
          <a:p>
            <a:pPr lvl="0" rtl="0">
              <a:spcBef>
                <a:spcPts val="0"/>
              </a:spcBef>
              <a:spcAft>
                <a:spcPts val="0"/>
              </a:spcAft>
              <a:buNone/>
            </a:pPr>
            <a:endParaRPr sz="1400" dirty="0">
              <a:solidFill>
                <a:schemeClr val="dk1"/>
              </a:solidFill>
            </a:endParaRPr>
          </a:p>
          <a:p>
            <a:pPr lvl="0" rtl="0">
              <a:spcBef>
                <a:spcPts val="0"/>
              </a:spcBef>
              <a:spcAft>
                <a:spcPts val="0"/>
              </a:spcAft>
              <a:buNone/>
            </a:pPr>
            <a:endParaRPr sz="1400" dirty="0">
              <a:solidFill>
                <a:schemeClr val="dk1"/>
              </a:solidFill>
            </a:endParaRPr>
          </a:p>
        </p:txBody>
      </p:sp>
      <p:pic>
        <p:nvPicPr>
          <p:cNvPr id="81" name="Shape 81"/>
          <p:cNvPicPr preferRelativeResize="0"/>
          <p:nvPr/>
        </p:nvPicPr>
        <p:blipFill>
          <a:blip r:embed="rId3">
            <a:alphaModFix/>
          </a:blip>
          <a:stretch>
            <a:fillRect/>
          </a:stretch>
        </p:blipFill>
        <p:spPr>
          <a:xfrm>
            <a:off x="5539649" y="3032679"/>
            <a:ext cx="3292650" cy="1850570"/>
          </a:xfrm>
          <a:prstGeom prst="rect">
            <a:avLst/>
          </a:prstGeom>
          <a:noFill/>
          <a:ln>
            <a:noFill/>
          </a:ln>
        </p:spPr>
      </p:pic>
      <p:pic>
        <p:nvPicPr>
          <p:cNvPr id="82" name="Shape 82"/>
          <p:cNvPicPr preferRelativeResize="0"/>
          <p:nvPr/>
        </p:nvPicPr>
        <p:blipFill>
          <a:blip r:embed="rId4">
            <a:alphaModFix/>
          </a:blip>
          <a:stretch>
            <a:fillRect/>
          </a:stretch>
        </p:blipFill>
        <p:spPr>
          <a:xfrm>
            <a:off x="474275" y="3202349"/>
            <a:ext cx="934934" cy="1662148"/>
          </a:xfrm>
          <a:prstGeom prst="rect">
            <a:avLst/>
          </a:prstGeom>
          <a:noFill/>
          <a:ln>
            <a:noFill/>
          </a:ln>
        </p:spPr>
      </p:pic>
      <p:sp>
        <p:nvSpPr>
          <p:cNvPr id="83" name="Shape 83"/>
          <p:cNvSpPr txBox="1"/>
          <p:nvPr/>
        </p:nvSpPr>
        <p:spPr>
          <a:xfrm>
            <a:off x="2004925" y="3147725"/>
            <a:ext cx="3653100" cy="18507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1600" u="sng" dirty="0" smtClean="0">
                <a:solidFill>
                  <a:schemeClr val="dk1"/>
                </a:solidFill>
              </a:rPr>
              <a:t>Climate:</a:t>
            </a:r>
            <a:endParaRPr lang="en" sz="1600" u="sng" dirty="0">
              <a:solidFill>
                <a:schemeClr val="dk1"/>
              </a:solidFill>
            </a:endParaRPr>
          </a:p>
          <a:p>
            <a:pPr marL="457200" lvl="0" indent="-330200" rtl="0">
              <a:lnSpc>
                <a:spcPct val="115000"/>
              </a:lnSpc>
              <a:spcBef>
                <a:spcPts val="0"/>
              </a:spcBef>
              <a:buClr>
                <a:schemeClr val="dk1"/>
              </a:buClr>
              <a:buSzPct val="100000"/>
            </a:pPr>
            <a:r>
              <a:rPr lang="en" sz="1600" dirty="0">
                <a:solidFill>
                  <a:schemeClr val="dk1"/>
                </a:solidFill>
              </a:rPr>
              <a:t>Santa Ana mountains ranges from 20 to 30 inches in annual precipitation </a:t>
            </a:r>
          </a:p>
          <a:p>
            <a:pPr marL="457200" lvl="0" indent="-330200" rtl="0">
              <a:lnSpc>
                <a:spcPct val="115000"/>
              </a:lnSpc>
              <a:spcBef>
                <a:spcPts val="0"/>
              </a:spcBef>
              <a:buClr>
                <a:schemeClr val="dk1"/>
              </a:buClr>
              <a:buSzPct val="100000"/>
            </a:pPr>
            <a:r>
              <a:rPr lang="en" sz="1600" dirty="0">
                <a:solidFill>
                  <a:schemeClr val="dk1"/>
                </a:solidFill>
              </a:rPr>
              <a:t>Most of the precipitation falls between November and March </a:t>
            </a:r>
          </a:p>
          <a:p>
            <a:pPr lvl="0" rtl="0">
              <a:lnSpc>
                <a:spcPct val="115000"/>
              </a:lnSpc>
              <a:spcBef>
                <a:spcPts val="0"/>
              </a:spcBef>
              <a:buNone/>
            </a:pPr>
            <a:endParaRPr dirty="0">
              <a:solidFill>
                <a:schemeClr val="dk1"/>
              </a:solidFill>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a:blip r:embed="rId3">
            <a:alphaModFix/>
          </a:blip>
          <a:stretch>
            <a:fillRect/>
          </a:stretch>
        </p:blipFill>
        <p:spPr>
          <a:xfrm>
            <a:off x="890137" y="140775"/>
            <a:ext cx="7363725" cy="4861950"/>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sz="3000">
                <a:latin typeface="Merriweather"/>
                <a:ea typeface="Merriweather"/>
                <a:cs typeface="Merriweather"/>
                <a:sym typeface="Merriweather"/>
              </a:rPr>
              <a:t>Chino Hill State Park Discovery Center </a:t>
            </a:r>
          </a:p>
        </p:txBody>
      </p:sp>
      <p:sp>
        <p:nvSpPr>
          <p:cNvPr id="94" name="Shape 94"/>
          <p:cNvSpPr txBox="1">
            <a:spLocks noGrp="1"/>
          </p:cNvSpPr>
          <p:nvPr>
            <p:ph type="body" idx="1"/>
          </p:nvPr>
        </p:nvSpPr>
        <p:spPr>
          <a:xfrm>
            <a:off x="5258888" y="1152475"/>
            <a:ext cx="3761822" cy="3416400"/>
          </a:xfrm>
          <a:prstGeom prst="rect">
            <a:avLst/>
          </a:prstGeom>
        </p:spPr>
        <p:txBody>
          <a:bodyPr lIns="91425" tIns="91425" rIns="91425" bIns="91425" anchor="t" anchorCtr="0">
            <a:noAutofit/>
          </a:bodyPr>
          <a:lstStyle/>
          <a:p>
            <a:pPr marL="508000" lvl="0" indent="-457200" rtl="0">
              <a:lnSpc>
                <a:spcPct val="100000"/>
              </a:lnSpc>
              <a:spcBef>
                <a:spcPts val="0"/>
              </a:spcBef>
              <a:spcAft>
                <a:spcPts val="0"/>
              </a:spcAft>
              <a:buClr>
                <a:schemeClr val="dk1"/>
              </a:buClr>
              <a:buSzPct val="100000"/>
              <a:buFont typeface="Arial" panose="020B0604020202020204" pitchFamily="34" charset="0"/>
              <a:buChar char="•"/>
            </a:pPr>
            <a:r>
              <a:rPr lang="en" sz="2800" dirty="0">
                <a:solidFill>
                  <a:schemeClr val="dk1"/>
                </a:solidFill>
                <a:latin typeface="Merriweather"/>
                <a:ea typeface="Merriweather"/>
                <a:cs typeface="Merriweather"/>
                <a:sym typeface="Merriweather"/>
              </a:rPr>
              <a:t>Telegraph Trail</a:t>
            </a:r>
          </a:p>
          <a:p>
            <a:pPr marL="508000" lvl="0" indent="-457200" rtl="0">
              <a:lnSpc>
                <a:spcPct val="100000"/>
              </a:lnSpc>
              <a:spcBef>
                <a:spcPts val="0"/>
              </a:spcBef>
              <a:spcAft>
                <a:spcPts val="0"/>
              </a:spcAft>
              <a:buClr>
                <a:schemeClr val="dk1"/>
              </a:buClr>
              <a:buSzPct val="100000"/>
              <a:buFont typeface="Arial" panose="020B0604020202020204" pitchFamily="34" charset="0"/>
              <a:buChar char="•"/>
            </a:pPr>
            <a:r>
              <a:rPr lang="en" sz="2800" dirty="0">
                <a:solidFill>
                  <a:schemeClr val="dk1"/>
                </a:solidFill>
                <a:latin typeface="Merriweather"/>
                <a:ea typeface="Merriweather"/>
                <a:cs typeface="Merriweather"/>
                <a:sym typeface="Merriweather"/>
              </a:rPr>
              <a:t>Diemer Trail</a:t>
            </a:r>
          </a:p>
          <a:p>
            <a:pPr marL="508000" lvl="0" indent="-457200" rtl="0">
              <a:lnSpc>
                <a:spcPct val="100000"/>
              </a:lnSpc>
              <a:spcBef>
                <a:spcPts val="0"/>
              </a:spcBef>
              <a:spcAft>
                <a:spcPts val="0"/>
              </a:spcAft>
              <a:buClr>
                <a:schemeClr val="dk1"/>
              </a:buClr>
              <a:buSzPct val="100000"/>
              <a:buFont typeface="Arial" panose="020B0604020202020204" pitchFamily="34" charset="0"/>
              <a:buChar char="•"/>
            </a:pPr>
            <a:r>
              <a:rPr lang="en" sz="2800" dirty="0">
                <a:solidFill>
                  <a:schemeClr val="dk1"/>
                </a:solidFill>
                <a:latin typeface="Merriweather"/>
                <a:ea typeface="Merriweather"/>
                <a:cs typeface="Merriweather"/>
                <a:sym typeface="Merriweather"/>
              </a:rPr>
              <a:t>Southridge Trial</a:t>
            </a:r>
          </a:p>
          <a:p>
            <a:pPr lvl="0" rtl="0">
              <a:lnSpc>
                <a:spcPct val="100000"/>
              </a:lnSpc>
              <a:spcBef>
                <a:spcPts val="0"/>
              </a:spcBef>
              <a:spcAft>
                <a:spcPts val="0"/>
              </a:spcAft>
              <a:buNone/>
            </a:pPr>
            <a:endParaRPr sz="2800" dirty="0">
              <a:solidFill>
                <a:schemeClr val="dk1"/>
              </a:solidFill>
              <a:latin typeface="Merriweather"/>
              <a:ea typeface="Merriweather"/>
              <a:cs typeface="Merriweather"/>
              <a:sym typeface="Merriweather"/>
            </a:endParaRPr>
          </a:p>
          <a:p>
            <a:pPr lvl="0">
              <a:lnSpc>
                <a:spcPct val="100000"/>
              </a:lnSpc>
              <a:spcBef>
                <a:spcPts val="0"/>
              </a:spcBef>
              <a:spcAft>
                <a:spcPts val="0"/>
              </a:spcAft>
              <a:buNone/>
            </a:pPr>
            <a:r>
              <a:rPr lang="en" sz="2800" u="sng" dirty="0">
                <a:solidFill>
                  <a:schemeClr val="dk1"/>
                </a:solidFill>
                <a:latin typeface="Merriweather"/>
                <a:ea typeface="Merriweather"/>
                <a:cs typeface="Merriweather"/>
                <a:sym typeface="Merriweather"/>
              </a:rPr>
              <a:t>Coastal Sage Scrub</a:t>
            </a:r>
          </a:p>
        </p:txBody>
      </p:sp>
      <p:pic>
        <p:nvPicPr>
          <p:cNvPr id="95" name="Shape 95"/>
          <p:cNvPicPr preferRelativeResize="0"/>
          <p:nvPr/>
        </p:nvPicPr>
        <p:blipFill>
          <a:blip r:embed="rId3">
            <a:alphaModFix/>
          </a:blip>
          <a:stretch>
            <a:fillRect/>
          </a:stretch>
        </p:blipFill>
        <p:spPr>
          <a:xfrm>
            <a:off x="311689" y="1152475"/>
            <a:ext cx="4899262" cy="3416399"/>
          </a:xfrm>
          <a:prstGeom prst="rect">
            <a:avLst/>
          </a:prstGeom>
          <a:noFill/>
          <a:ln w="9525" cap="flat" cmpd="sng">
            <a:solidFill>
              <a:schemeClr val="accent2"/>
            </a:solidFill>
            <a:prstDash val="solid"/>
            <a:round/>
            <a:headEnd type="none" w="med" len="med"/>
            <a:tailEnd type="none" w="med" len="med"/>
          </a:ln>
        </p:spPr>
      </p:pic>
      <p:cxnSp>
        <p:nvCxnSpPr>
          <p:cNvPr id="96" name="Shape 96"/>
          <p:cNvCxnSpPr/>
          <p:nvPr/>
        </p:nvCxnSpPr>
        <p:spPr>
          <a:xfrm rot="10800000">
            <a:off x="299350" y="3528800"/>
            <a:ext cx="4940400" cy="0"/>
          </a:xfrm>
          <a:prstGeom prst="straightConnector1">
            <a:avLst/>
          </a:prstGeom>
          <a:noFill/>
          <a:ln w="76200" cap="flat" cmpd="sng">
            <a:solidFill>
              <a:schemeClr val="dk2"/>
            </a:solidFill>
            <a:prstDash val="solid"/>
            <a:round/>
            <a:headEnd type="none" w="lg" len="lg"/>
            <a:tailEnd type="none" w="lg" len="lg"/>
          </a:ln>
        </p:spPr>
      </p:cxnSp>
      <p:sp>
        <p:nvSpPr>
          <p:cNvPr id="97" name="Shape 97"/>
          <p:cNvSpPr/>
          <p:nvPr/>
        </p:nvSpPr>
        <p:spPr>
          <a:xfrm>
            <a:off x="1315275" y="3582275"/>
            <a:ext cx="876900" cy="887700"/>
          </a:xfrm>
          <a:prstGeom prst="ellipse">
            <a:avLst/>
          </a:prstGeom>
          <a:noFill/>
          <a:ln w="114300" cap="flat" cmpd="sng">
            <a:solidFill>
              <a:srgbClr val="FFF2C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103" name="Shape 10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Transects </a:t>
            </a:r>
          </a:p>
        </p:txBody>
      </p:sp>
      <p:pic>
        <p:nvPicPr>
          <p:cNvPr id="104" name="Shape 104"/>
          <p:cNvPicPr preferRelativeResize="0"/>
          <p:nvPr/>
        </p:nvPicPr>
        <p:blipFill>
          <a:blip r:embed="rId3">
            <a:alphaModFix/>
          </a:blip>
          <a:stretch>
            <a:fillRect/>
          </a:stretch>
        </p:blipFill>
        <p:spPr>
          <a:xfrm>
            <a:off x="162706" y="0"/>
            <a:ext cx="8818586" cy="5143499"/>
          </a:xfrm>
          <a:prstGeom prst="rect">
            <a:avLst/>
          </a:prstGeom>
          <a:noFill/>
          <a:ln>
            <a:noFill/>
          </a:ln>
        </p:spPr>
      </p:pic>
      <p:sp>
        <p:nvSpPr>
          <p:cNvPr id="105" name="Shape 105"/>
          <p:cNvSpPr txBox="1"/>
          <p:nvPr/>
        </p:nvSpPr>
        <p:spPr>
          <a:xfrm>
            <a:off x="620225" y="445025"/>
            <a:ext cx="5517900" cy="806100"/>
          </a:xfrm>
          <a:prstGeom prst="rect">
            <a:avLst/>
          </a:prstGeom>
          <a:noFill/>
          <a:ln>
            <a:noFill/>
          </a:ln>
        </p:spPr>
        <p:txBody>
          <a:bodyPr lIns="91425" tIns="91425" rIns="91425" bIns="91425" anchor="t" anchorCtr="0">
            <a:noAutofit/>
          </a:bodyPr>
          <a:lstStyle/>
          <a:p>
            <a:pPr lvl="0">
              <a:spcBef>
                <a:spcPts val="0"/>
              </a:spcBef>
              <a:buNone/>
            </a:pPr>
            <a:r>
              <a:rPr lang="en" sz="3600" b="1">
                <a:solidFill>
                  <a:srgbClr val="F3F3F3"/>
                </a:solidFill>
                <a:latin typeface="Merriweather"/>
                <a:ea typeface="Merriweather"/>
                <a:cs typeface="Merriweather"/>
                <a:sym typeface="Merriweather"/>
              </a:rPr>
              <a:t>Transect Locations</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359300"/>
            <a:ext cx="8520600" cy="603000"/>
          </a:xfrm>
          <a:prstGeom prst="rect">
            <a:avLst/>
          </a:prstGeom>
        </p:spPr>
        <p:txBody>
          <a:bodyPr lIns="91425" tIns="91425" rIns="91425" bIns="91425" anchor="t" anchorCtr="0">
            <a:noAutofit/>
          </a:bodyPr>
          <a:lstStyle/>
          <a:p>
            <a:pPr lvl="0">
              <a:spcBef>
                <a:spcPts val="0"/>
              </a:spcBef>
              <a:buNone/>
            </a:pPr>
            <a:r>
              <a:rPr lang="en" sz="3000">
                <a:latin typeface="Merriweather"/>
                <a:ea typeface="Merriweather"/>
                <a:cs typeface="Merriweather"/>
                <a:sym typeface="Merriweather"/>
              </a:rPr>
              <a:t>Fire of Chino Hills State Park</a:t>
            </a:r>
          </a:p>
        </p:txBody>
      </p:sp>
      <p:sp>
        <p:nvSpPr>
          <p:cNvPr id="111" name="Shape 111"/>
          <p:cNvSpPr txBox="1">
            <a:spLocks noGrp="1"/>
          </p:cNvSpPr>
          <p:nvPr>
            <p:ph type="body" idx="1"/>
          </p:nvPr>
        </p:nvSpPr>
        <p:spPr>
          <a:xfrm>
            <a:off x="311700" y="1195175"/>
            <a:ext cx="3434100" cy="3728400"/>
          </a:xfrm>
          <a:prstGeom prst="rect">
            <a:avLst/>
          </a:prstGeom>
        </p:spPr>
        <p:txBody>
          <a:bodyPr lIns="91425" tIns="91425" rIns="91425" bIns="91425" anchor="t" anchorCtr="0">
            <a:noAutofit/>
          </a:bodyPr>
          <a:lstStyle/>
          <a:p>
            <a:pPr marL="457200" lvl="0" indent="-330200" rtl="0">
              <a:spcBef>
                <a:spcPts val="0"/>
              </a:spcBef>
              <a:buSzPct val="100000"/>
              <a:buFont typeface="Merriweather"/>
            </a:pPr>
            <a:r>
              <a:rPr lang="en" sz="1600" dirty="0">
                <a:latin typeface="Merriweather"/>
                <a:ea typeface="Merriweather"/>
                <a:cs typeface="Merriweather"/>
                <a:sym typeface="Merriweather"/>
              </a:rPr>
              <a:t>Freeway Triangle Complex Fire 16 Nov. 2008</a:t>
            </a:r>
          </a:p>
          <a:p>
            <a:pPr marL="457200" lvl="0" indent="-330200" rtl="0">
              <a:spcBef>
                <a:spcPts val="0"/>
              </a:spcBef>
              <a:buSzPct val="100000"/>
              <a:buFont typeface="Merriweather"/>
            </a:pPr>
            <a:r>
              <a:rPr lang="en" sz="1600" dirty="0">
                <a:latin typeface="Merriweather"/>
                <a:ea typeface="Merriweather"/>
                <a:cs typeface="Merriweather"/>
                <a:sym typeface="Merriweather"/>
              </a:rPr>
              <a:t>Combination of two fires </a:t>
            </a:r>
          </a:p>
          <a:p>
            <a:pPr marL="457200" lvl="0" indent="-330200" rtl="0">
              <a:spcBef>
                <a:spcPts val="0"/>
              </a:spcBef>
              <a:buSzPct val="100000"/>
              <a:buFont typeface="Merriweather"/>
            </a:pPr>
            <a:r>
              <a:rPr lang="en" sz="1600" dirty="0">
                <a:latin typeface="Merriweather"/>
                <a:ea typeface="Merriweather"/>
                <a:cs typeface="Merriweather"/>
                <a:sym typeface="Merriweather"/>
              </a:rPr>
              <a:t>Human-started fire</a:t>
            </a:r>
          </a:p>
          <a:p>
            <a:pPr marL="457200" lvl="0" indent="-330200" rtl="0">
              <a:spcBef>
                <a:spcPts val="0"/>
              </a:spcBef>
              <a:buSzPct val="100000"/>
              <a:buFont typeface="Merriweather"/>
            </a:pPr>
            <a:r>
              <a:rPr lang="en" sz="1600" dirty="0">
                <a:latin typeface="Merriweather"/>
                <a:ea typeface="Merriweather"/>
                <a:cs typeface="Merriweather"/>
                <a:sym typeface="Merriweather"/>
              </a:rPr>
              <a:t>Burned 90% of CHSP and nearby areas.</a:t>
            </a:r>
          </a:p>
          <a:p>
            <a:pPr marL="457200" lvl="0" indent="-330200" rtl="0">
              <a:spcBef>
                <a:spcPts val="0"/>
              </a:spcBef>
              <a:buSzPct val="100000"/>
              <a:buFont typeface="Merriweather"/>
            </a:pPr>
            <a:r>
              <a:rPr lang="en" sz="1600" dirty="0">
                <a:latin typeface="Merriweather"/>
                <a:ea typeface="Merriweather"/>
                <a:cs typeface="Merriweather"/>
                <a:sym typeface="Merriweather"/>
              </a:rPr>
              <a:t>All of the CSS in the areas that we were studying was burned during the fire.</a:t>
            </a:r>
          </a:p>
          <a:p>
            <a:pPr lvl="0">
              <a:spcBef>
                <a:spcPts val="0"/>
              </a:spcBef>
              <a:buNone/>
            </a:pPr>
            <a:endParaRPr sz="1600" dirty="0">
              <a:latin typeface="Merriweather"/>
              <a:ea typeface="Merriweather"/>
              <a:cs typeface="Merriweather"/>
              <a:sym typeface="Merriweather"/>
            </a:endParaRPr>
          </a:p>
          <a:p>
            <a:pPr lvl="0" indent="457200" rtl="0">
              <a:spcBef>
                <a:spcPts val="0"/>
              </a:spcBef>
              <a:buNone/>
            </a:pPr>
            <a:r>
              <a:rPr lang="en" sz="1600" dirty="0">
                <a:latin typeface="Merriweather"/>
                <a:ea typeface="Merriweather"/>
                <a:cs typeface="Merriweather"/>
                <a:sym typeface="Merriweather"/>
              </a:rPr>
              <a:t>americanredcross.org</a:t>
            </a:r>
          </a:p>
          <a:p>
            <a:pPr lvl="0" rtl="0">
              <a:spcBef>
                <a:spcPts val="0"/>
              </a:spcBef>
              <a:buNone/>
            </a:pPr>
            <a:endParaRPr dirty="0"/>
          </a:p>
          <a:p>
            <a:pPr lvl="0" rtl="0">
              <a:spcBef>
                <a:spcPts val="0"/>
              </a:spcBef>
              <a:buNone/>
            </a:pPr>
            <a:endParaRPr dirty="0"/>
          </a:p>
        </p:txBody>
      </p:sp>
      <p:pic>
        <p:nvPicPr>
          <p:cNvPr id="112" name="Shape 112"/>
          <p:cNvPicPr preferRelativeResize="0"/>
          <p:nvPr/>
        </p:nvPicPr>
        <p:blipFill>
          <a:blip r:embed="rId3">
            <a:alphaModFix/>
          </a:blip>
          <a:stretch>
            <a:fillRect/>
          </a:stretch>
        </p:blipFill>
        <p:spPr>
          <a:xfrm>
            <a:off x="3745763" y="962300"/>
            <a:ext cx="5131186" cy="3961274"/>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0</TotalTime>
  <Words>1489</Words>
  <Application>Microsoft Office PowerPoint</Application>
  <PresentationFormat>On-screen Show (16:9)</PresentationFormat>
  <Paragraphs>209</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Times New Roman</vt:lpstr>
      <vt:lpstr>Arial</vt:lpstr>
      <vt:lpstr>Merriweather</vt:lpstr>
      <vt:lpstr>simple-dark-2</vt:lpstr>
      <vt:lpstr> ESP 330 Group Research Project Chino Hills State Park CSS and Fire Succession  </vt:lpstr>
      <vt:lpstr>Research: What are we studying?</vt:lpstr>
      <vt:lpstr>Research Questions and Hypothesis</vt:lpstr>
      <vt:lpstr>Sepulveda Dam Region</vt:lpstr>
      <vt:lpstr>Study Site </vt:lpstr>
      <vt:lpstr>PowerPoint Presentation</vt:lpstr>
      <vt:lpstr>Chino Hill State Park Discovery Center </vt:lpstr>
      <vt:lpstr>PowerPoint Presentation</vt:lpstr>
      <vt:lpstr>Fire of Chino Hills State Park</vt:lpstr>
      <vt:lpstr>Fire Hazards in Transected Area</vt:lpstr>
      <vt:lpstr>22 October 2007 vs. 24 May 2009</vt:lpstr>
      <vt:lpstr>PowerPoint Presentation</vt:lpstr>
      <vt:lpstr>Materials </vt:lpstr>
      <vt:lpstr>Method</vt:lpstr>
      <vt:lpstr>PowerPoint Presentation</vt:lpstr>
      <vt:lpstr>Data Analysis: Chi Square Contingency Analysis</vt:lpstr>
      <vt:lpstr>PowerPoint Presentation</vt:lpstr>
      <vt:lpstr>Data: Z-test of the difference of proportions</vt:lpstr>
      <vt:lpstr>Data: Qualitative Observations</vt:lpstr>
      <vt:lpstr>Invasive Species Present 8 yrs. After Chino Hills Fire</vt:lpstr>
      <vt:lpstr>Native species Present 8 years After Chino Hills Fire </vt:lpstr>
      <vt:lpstr>Native Species Present 8 years after Chino Hills Fire</vt:lpstr>
      <vt:lpstr>Discussion: </vt:lpstr>
      <vt:lpstr>Biases</vt:lpstr>
      <vt:lpstr>Conclusions: Recommendations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ESP 330 Group Research Project Chino Hills State Park CSS and Fire Succession  </dc:title>
  <dc:creator>Geography Lab 208</dc:creator>
  <cp:lastModifiedBy>Geography 352 Instructor</cp:lastModifiedBy>
  <cp:revision>1</cp:revision>
  <dcterms:modified xsi:type="dcterms:W3CDTF">2016-05-12T01:52:25Z</dcterms:modified>
</cp:coreProperties>
</file>