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9" r:id="rId3"/>
    <p:sldId id="257" r:id="rId4"/>
    <p:sldId id="265" r:id="rId5"/>
    <p:sldId id="263" r:id="rId6"/>
    <p:sldId id="270" r:id="rId7"/>
    <p:sldId id="260" r:id="rId8"/>
    <p:sldId id="262" r:id="rId9"/>
    <p:sldId id="25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E06DD-7AEB-7DEE-6A86-82EED61E1598}" v="235" dt="2020-12-04T19:34:24.019"/>
    <p1510:client id="{29436F35-F92B-F88A-4A39-EB70D6A5B0C7}" v="1130" dt="2020-12-09T03:54:59.439"/>
    <p1510:client id="{34EDB1ED-D997-704D-3507-0204D63E6C1A}" v="443" dt="2020-12-02T00:37:18.018"/>
    <p1510:client id="{425BA724-21BA-46A8-BE10-808F49C61886}" v="99" dt="2020-12-09T03:07:57.883"/>
    <p1510:client id="{4E1FD958-EDDB-4AFC-9CF9-8C965A7AC434}" v="3136" dt="2020-12-01T07:52:54.892"/>
    <p1510:client id="{6C37BC8A-8A47-4AEA-9108-667CADAB4C67}" v="16" dt="2020-12-08T00:14:06.127"/>
    <p1510:client id="{9180D451-8E66-8095-2B94-16BB5DC51685}" v="4" dt="2020-12-08T22:12:00.537"/>
    <p1510:client id="{9C2F4636-5FB1-A891-7B9A-61F67A2D762E}" v="25" dt="2020-12-08T20:39:29.498"/>
    <p1510:client id="{A0C02176-25AE-7025-87D7-05C46DE56EA7}" v="1" dt="2020-12-04T07:03:10.821"/>
    <p1510:client id="{A1449AD2-A19B-3B39-A3C9-A518BD111BF5}" v="636" dt="2020-12-01T21:52:47.260"/>
    <p1510:client id="{B932EB69-E68A-CE86-944C-B359074E04F4}" v="268" dt="2020-12-04T19:26:19.484"/>
    <p1510:client id="{CDFA4B32-19A9-A483-D49C-934F9878C706}" v="944" dt="2020-12-08T08:57:4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microsoft.com/office/2015/10/relationships/revisionInfo" Target="revisionInfo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6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1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j.1600-048X.2010.05120.x" TargetMode="External"/><Relationship Id="rId2" Type="http://schemas.openxmlformats.org/officeDocument/2006/relationships/hyperlink" Target="https://www.tandfonline.com/doi/abs/10.1080/0006365060946142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article/10.1134/S1022795407050031" TargetMode="External"/><Relationship Id="rId4" Type="http://schemas.openxmlformats.org/officeDocument/2006/relationships/hyperlink" Target="http://web.csulb.edu/~rodrigue/geog330/PigeonWatch/PigeonHypothese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338" y="1566473"/>
            <a:ext cx="10601325" cy="2166723"/>
          </a:xfrm>
        </p:spPr>
        <p:txBody>
          <a:bodyPr>
            <a:normAutofit/>
          </a:bodyPr>
          <a:lstStyle/>
          <a:p>
            <a:r>
              <a:rPr lang="en-US" sz="6600">
                <a:cs typeface="Calibri Light"/>
              </a:rPr>
              <a:t>Project Pigeon Watch</a:t>
            </a:r>
            <a:endParaRPr lang="en-US" sz="6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338" y="4092320"/>
            <a:ext cx="10601325" cy="1144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Presentation by: Angel Ruiz, Jacob Rosenthal, Brendan Schultheis, Dennis Solorzano</a:t>
            </a:r>
            <a:endParaRPr lang="en-US" err="1"/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5DCBB-4A92-4C43-B80A-1A49888CD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Conclusion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930AF-C8F1-4E41-95D5-763C68B9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>
                <a:cs typeface="Calibri"/>
              </a:rPr>
              <a:t>Males</a:t>
            </a:r>
          </a:p>
          <a:p>
            <a:pPr lvl="1"/>
            <a:r>
              <a:rPr lang="en-US" sz="2200">
                <a:cs typeface="Calibri"/>
              </a:rPr>
              <a:t>Court with female morphs in roughly proportional numbers</a:t>
            </a:r>
          </a:p>
          <a:p>
            <a:pPr lvl="1"/>
            <a:r>
              <a:rPr lang="en-US" sz="2200">
                <a:cs typeface="Calibri"/>
              </a:rPr>
              <a:t>Most aggressive morph: </a:t>
            </a:r>
            <a:r>
              <a:rPr lang="en-US" sz="2200" b="1">
                <a:cs typeface="Calibri"/>
              </a:rPr>
              <a:t>Blue Bar </a:t>
            </a:r>
          </a:p>
          <a:p>
            <a:pPr lvl="2"/>
            <a:r>
              <a:rPr lang="en-US" sz="2200">
                <a:ea typeface="+mn-lt"/>
                <a:cs typeface="+mn-lt"/>
              </a:rPr>
              <a:t>Deviation: 25.05%</a:t>
            </a:r>
          </a:p>
          <a:p>
            <a:pPr lvl="2"/>
            <a:r>
              <a:rPr lang="en-US" sz="2200">
                <a:ea typeface="+mn-lt"/>
                <a:cs typeface="+mn-lt"/>
              </a:rPr>
              <a:t>Residual: +3.74</a:t>
            </a:r>
            <a:endParaRPr lang="en-US" sz="2200">
              <a:cs typeface="Calibri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Shyest morph: </a:t>
            </a:r>
            <a:r>
              <a:rPr lang="en-US" sz="2200" b="1">
                <a:ea typeface="+mn-lt"/>
                <a:cs typeface="+mn-lt"/>
              </a:rPr>
              <a:t>Pied</a:t>
            </a:r>
          </a:p>
          <a:p>
            <a:pPr lvl="2"/>
            <a:r>
              <a:rPr lang="en-US" sz="2200">
                <a:ea typeface="+mn-lt"/>
                <a:cs typeface="+mn-lt"/>
              </a:rPr>
              <a:t>Deviation: -34.02%</a:t>
            </a:r>
          </a:p>
          <a:p>
            <a:pPr lvl="2"/>
            <a:r>
              <a:rPr lang="en-US" sz="2200">
                <a:ea typeface="+mn-lt"/>
                <a:cs typeface="+mn-lt"/>
              </a:rPr>
              <a:t>Residual: -2.26</a:t>
            </a:r>
            <a:endParaRPr lang="en-US" sz="2200"/>
          </a:p>
          <a:p>
            <a:pPr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Females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No significant difference</a:t>
            </a:r>
          </a:p>
          <a:p>
            <a:pPr marL="971550" lvl="1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Courted females are roughly proportional to the regional population</a:t>
            </a:r>
          </a:p>
        </p:txBody>
      </p:sp>
      <p:pic>
        <p:nvPicPr>
          <p:cNvPr id="4" name="Picture 4" descr="A bird that is standing in the grass&#10;&#10;Description automatically generated">
            <a:extLst>
              <a:ext uri="{FF2B5EF4-FFF2-40B4-BE49-F238E27FC236}">
                <a16:creationId xmlns:a16="http://schemas.microsoft.com/office/drawing/2014/main" id="{23A6E41A-262E-4358-8DEC-A0178C4BF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3" r="1086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2B5C-2C59-4B56-B12C-C7B2F696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Works Cited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87B5-233B-493C-ADD3-96E759751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ea typeface="+mn-lt"/>
                <a:cs typeface="+mn-lt"/>
              </a:rPr>
              <a:t>Haag-Wackernagel, D., Heeb, P., &amp; Leiss, A. (n.d.). Phenotype-dependent selection of juvenile urban Feral Pigeons Columba </a:t>
            </a:r>
            <a:r>
              <a:rPr lang="en-US" sz="1800" err="1">
                <a:ea typeface="+mn-lt"/>
                <a:cs typeface="+mn-lt"/>
              </a:rPr>
              <a:t>livia</a:t>
            </a:r>
            <a:r>
              <a:rPr lang="en-US" sz="1800">
                <a:ea typeface="+mn-lt"/>
                <a:cs typeface="+mn-lt"/>
              </a:rPr>
              <a:t>. Retrieved December 08, 2020, from </a:t>
            </a:r>
            <a:r>
              <a:rPr lang="en-US" sz="1800">
                <a:ea typeface="+mn-lt"/>
                <a:cs typeface="+mn-lt"/>
                <a:hlinkClick r:id="rId2"/>
              </a:rPr>
              <a:t>https://www.tandfonline.com/doi/abs/10.1080/00063650609461429</a:t>
            </a:r>
            <a:endParaRPr lang="en-US" sz="1800">
              <a:cs typeface="Calibri" panose="020F0502020204030204"/>
            </a:endParaRPr>
          </a:p>
          <a:p>
            <a:r>
              <a:rPr lang="en-US" sz="1800">
                <a:ea typeface="+mn-lt"/>
                <a:cs typeface="+mn-lt"/>
              </a:rPr>
              <a:t>Jacquin, L., </a:t>
            </a:r>
            <a:r>
              <a:rPr lang="en-US" sz="1800" err="1">
                <a:ea typeface="+mn-lt"/>
                <a:cs typeface="+mn-lt"/>
              </a:rPr>
              <a:t>Lenouvel</a:t>
            </a:r>
            <a:r>
              <a:rPr lang="en-US" sz="1800">
                <a:ea typeface="+mn-lt"/>
                <a:cs typeface="+mn-lt"/>
              </a:rPr>
              <a:t>, P., </a:t>
            </a:r>
            <a:r>
              <a:rPr lang="en-US" sz="1800" err="1">
                <a:ea typeface="+mn-lt"/>
                <a:cs typeface="+mn-lt"/>
              </a:rPr>
              <a:t>Haussy</a:t>
            </a:r>
            <a:r>
              <a:rPr lang="en-US" sz="1800">
                <a:ea typeface="+mn-lt"/>
                <a:cs typeface="+mn-lt"/>
              </a:rPr>
              <a:t>, C., </a:t>
            </a:r>
            <a:r>
              <a:rPr lang="en-US" sz="1800" err="1">
                <a:ea typeface="+mn-lt"/>
                <a:cs typeface="+mn-lt"/>
              </a:rPr>
              <a:t>Ducatez</a:t>
            </a:r>
            <a:r>
              <a:rPr lang="en-US" sz="1800">
                <a:ea typeface="+mn-lt"/>
                <a:cs typeface="+mn-lt"/>
              </a:rPr>
              <a:t>, S., &amp; Gasparini, J. (2011, February 25). Melanin‐based coloration is related to parasite intensity and cellular immune response in an urban free living bird: The feral pigeon Columba </a:t>
            </a:r>
            <a:r>
              <a:rPr lang="en-US" sz="1800" err="1">
                <a:ea typeface="+mn-lt"/>
                <a:cs typeface="+mn-lt"/>
              </a:rPr>
              <a:t>livia</a:t>
            </a:r>
            <a:r>
              <a:rPr lang="en-US" sz="1800">
                <a:ea typeface="+mn-lt"/>
                <a:cs typeface="+mn-lt"/>
              </a:rPr>
              <a:t>. Retrieved December 08, 2020, from </a:t>
            </a:r>
            <a:r>
              <a:rPr lang="en-US" sz="1800">
                <a:ea typeface="+mn-lt"/>
                <a:cs typeface="+mn-lt"/>
                <a:hlinkClick r:id="rId3"/>
              </a:rPr>
              <a:t>https://onlinelibrary.wiley.com/doi/full/10.1111/j.1600-048X.2010.05120.x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Rodrigue, C. M. (n.d.). Project Pigeon Watch. Retrieved December 08, 2020, from </a:t>
            </a:r>
            <a:r>
              <a:rPr lang="en-US" sz="1800">
                <a:ea typeface="+mn-lt"/>
                <a:cs typeface="+mn-lt"/>
                <a:hlinkClick r:id="rId4"/>
              </a:rPr>
              <a:t>http://web.csulb.edu/~rodrigue/geog330/PigeonWatch/PigeonHypotheses.html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Southern, H., P.. O’Donald, I., F.. Cooke, P., V.I.. </a:t>
            </a:r>
            <a:r>
              <a:rPr lang="en-US" sz="1800" err="1">
                <a:ea typeface="+mn-lt"/>
                <a:cs typeface="+mn-lt"/>
              </a:rPr>
              <a:t>Grabovskii</a:t>
            </a:r>
            <a:r>
              <a:rPr lang="en-US" sz="1800">
                <a:ea typeface="+mn-lt"/>
                <a:cs typeface="+mn-lt"/>
              </a:rPr>
              <a:t>, E., A.S.. </a:t>
            </a:r>
            <a:r>
              <a:rPr lang="en-US" sz="1800" err="1">
                <a:ea typeface="+mn-lt"/>
                <a:cs typeface="+mn-lt"/>
              </a:rPr>
              <a:t>Rautian</a:t>
            </a:r>
            <a:r>
              <a:rPr lang="en-US" sz="1800">
                <a:ea typeface="+mn-lt"/>
                <a:cs typeface="+mn-lt"/>
              </a:rPr>
              <a:t>, G., V.G.. </a:t>
            </a:r>
            <a:r>
              <a:rPr lang="en-US" sz="1800" err="1">
                <a:ea typeface="+mn-lt"/>
                <a:cs typeface="+mn-lt"/>
              </a:rPr>
              <a:t>Grin’kov</a:t>
            </a:r>
            <a:r>
              <a:rPr lang="en-US" sz="1800">
                <a:ea typeface="+mn-lt"/>
                <a:cs typeface="+mn-lt"/>
              </a:rPr>
              <a:t>, A., . . . Darwin, C. (1970, January 01). Polymorphism and </a:t>
            </a:r>
            <a:r>
              <a:rPr lang="en-US" sz="1800" err="1">
                <a:ea typeface="+mn-lt"/>
                <a:cs typeface="+mn-lt"/>
              </a:rPr>
              <a:t>phene</a:t>
            </a:r>
            <a:r>
              <a:rPr lang="en-US" sz="1800">
                <a:ea typeface="+mn-lt"/>
                <a:cs typeface="+mn-lt"/>
              </a:rPr>
              <a:t> geography of the blue rock pigeon in Europe. Retrieved December 08, 2020, from </a:t>
            </a:r>
            <a:r>
              <a:rPr lang="en-US" sz="1800">
                <a:ea typeface="+mn-lt"/>
                <a:cs typeface="+mn-lt"/>
                <a:hlinkClick r:id="rId5"/>
              </a:rPr>
              <a:t>https://link.springer.com/article/10.1134/S1022795407050031</a:t>
            </a:r>
            <a:endParaRPr lang="en-US" sz="1800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85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city, building, bird&#10;&#10;Description automatically generated">
            <a:extLst>
              <a:ext uri="{FF2B5EF4-FFF2-40B4-BE49-F238E27FC236}">
                <a16:creationId xmlns:a16="http://schemas.microsoft.com/office/drawing/2014/main" id="{A93DABEA-13FE-4458-B1B1-1D1094D0F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8" b="953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9C199-CF7E-42F2-B90D-CB6D40EB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460379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Introduction/ Context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A4D9-78FA-4731-A8C4-9985942F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45" y="3335930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cs typeface="Calibri"/>
              </a:rPr>
              <a:t>Cornell University Project Pigeon Watch </a:t>
            </a:r>
          </a:p>
          <a:p>
            <a:pPr lvl="1"/>
            <a:r>
              <a:rPr lang="en-US" sz="1800">
                <a:cs typeface="Calibri"/>
              </a:rPr>
              <a:t>Document the diversity of feral pigeon plumage patterns worldwide</a:t>
            </a:r>
          </a:p>
          <a:p>
            <a:pPr lvl="1"/>
            <a:r>
              <a:rPr lang="en-US" sz="1800">
                <a:cs typeface="Calibri"/>
              </a:rPr>
              <a:t>Consisted of data acquired by volunteers from 1993-2012</a:t>
            </a:r>
          </a:p>
          <a:p>
            <a:pPr lvl="1"/>
            <a:r>
              <a:rPr lang="en-US" sz="1800">
                <a:ea typeface="+mn-lt"/>
                <a:cs typeface="+mn-lt"/>
              </a:rPr>
              <a:t>What is the role of sexual selection and assortative mating in divergent selection?</a:t>
            </a:r>
            <a:endParaRPr lang="en-US" sz="1800">
              <a:cs typeface="Calibri"/>
            </a:endParaRPr>
          </a:p>
          <a:p>
            <a:pPr lvl="1"/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3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59F31-CAC0-46C3-A3DE-A703A950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Why study Pigeons?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92BF-BECA-4CF2-B842-E2CD8EAA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cs typeface="Calibri"/>
              </a:rPr>
              <a:t>High adaptability in different environments </a:t>
            </a:r>
          </a:p>
          <a:p>
            <a:pPr lvl="1"/>
            <a:r>
              <a:rPr lang="en-US" sz="2000">
                <a:cs typeface="Calibri"/>
              </a:rPr>
              <a:t>I.e. beaches, inner cities, farms, and parks</a:t>
            </a:r>
          </a:p>
          <a:p>
            <a:pPr lvl="1"/>
            <a:r>
              <a:rPr lang="en-US" sz="2000">
                <a:cs typeface="Calibri"/>
              </a:rPr>
              <a:t>Found in North America for over 200 years, and other countries for much longer</a:t>
            </a:r>
          </a:p>
          <a:p>
            <a:pPr lvl="1"/>
            <a:r>
              <a:rPr lang="en-US" sz="2000">
                <a:cs typeface="Calibri"/>
              </a:rPr>
              <a:t>Individuals in a population found to have different colors</a:t>
            </a:r>
          </a:p>
          <a:p>
            <a:pPr lvl="1"/>
            <a:r>
              <a:rPr lang="en-US" sz="2000">
                <a:cs typeface="Calibri"/>
              </a:rPr>
              <a:t>Scientists explain that there are three possible reasons: </a:t>
            </a:r>
          </a:p>
          <a:p>
            <a:pPr lvl="2"/>
            <a:r>
              <a:rPr lang="en-US">
                <a:cs typeface="Calibri"/>
              </a:rPr>
              <a:t>Prevents predation as they won't stick out from their environment</a:t>
            </a:r>
          </a:p>
          <a:p>
            <a:pPr lvl="2"/>
            <a:r>
              <a:rPr lang="en-US">
                <a:cs typeface="Calibri"/>
              </a:rPr>
              <a:t>Different colors help attract mates</a:t>
            </a:r>
          </a:p>
          <a:p>
            <a:pPr lvl="2"/>
            <a:r>
              <a:rPr lang="en-US">
                <a:cs typeface="Calibri"/>
              </a:rPr>
              <a:t>Indicates dominance in a flock </a:t>
            </a:r>
          </a:p>
          <a:p>
            <a:pPr lvl="1"/>
            <a:endParaRPr lang="en-US" sz="2000">
              <a:cs typeface="Calibri"/>
            </a:endParaRPr>
          </a:p>
        </p:txBody>
      </p:sp>
      <p:pic>
        <p:nvPicPr>
          <p:cNvPr id="4" name="Picture 4" descr="A flock of birds sitting on top of a book&#10;&#10;Description automatically generated">
            <a:extLst>
              <a:ext uri="{FF2B5EF4-FFF2-40B4-BE49-F238E27FC236}">
                <a16:creationId xmlns:a16="http://schemas.microsoft.com/office/drawing/2014/main" id="{3024F20B-D3AC-422F-932C-C6AC83E32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19" r="-2" b="568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6D47E-4008-4E20-9094-E5526F9C4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Hypothesis</a:t>
            </a:r>
            <a:endParaRPr lang="en-US" sz="5400"/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CBA7-649D-4ADC-88C8-A223EB34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Sexual selection among pigeons are directly affected by individual color morphs, where certain morphs are more sexually active when compared to other morphs. </a:t>
            </a:r>
          </a:p>
          <a:p>
            <a:r>
              <a:rPr lang="en-US" sz="2200">
                <a:ea typeface="+mn-lt"/>
                <a:cs typeface="+mn-lt"/>
              </a:rPr>
              <a:t>Certain male morphs initiate more courtships compared to others, and if particular female morphs are targeted for courting more than others</a:t>
            </a:r>
          </a:p>
          <a:p>
            <a:r>
              <a:rPr lang="en-US" sz="2200" u="sng">
                <a:cs typeface="Calibri"/>
              </a:rPr>
              <a:t>Null</a:t>
            </a:r>
            <a:r>
              <a:rPr lang="en-US" sz="2200">
                <a:cs typeface="Calibri"/>
              </a:rPr>
              <a:t>: </a:t>
            </a:r>
            <a:r>
              <a:rPr lang="en-US" sz="2200">
                <a:ea typeface="+mn-lt"/>
                <a:cs typeface="+mn-lt"/>
              </a:rPr>
              <a:t>there is not a significant difference in the morphic diversity of the regional urban pigeon population compared to the morphic diversity of courting males, and courted females.</a:t>
            </a:r>
          </a:p>
        </p:txBody>
      </p:sp>
      <p:pic>
        <p:nvPicPr>
          <p:cNvPr id="5" name="Picture 5" descr="A bird sitting on top of a parrot&#10;&#10;Description automatically generated">
            <a:extLst>
              <a:ext uri="{FF2B5EF4-FFF2-40B4-BE49-F238E27FC236}">
                <a16:creationId xmlns:a16="http://schemas.microsoft.com/office/drawing/2014/main" id="{1D1ADE73-197C-4099-A5C3-3281638E7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91" r="195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flock of birds sitting on top of a metal fence&#10;&#10;Description automatically generated">
            <a:extLst>
              <a:ext uri="{FF2B5EF4-FFF2-40B4-BE49-F238E27FC236}">
                <a16:creationId xmlns:a16="http://schemas.microsoft.com/office/drawing/2014/main" id="{CE055008-67FF-48C1-87F8-B02C0A053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0" b="1112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9CC6B-CE61-4359-A5CF-5AD61769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Data and Methods</a:t>
            </a:r>
            <a:endParaRPr lang="en-US" sz="36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44CC-DA7F-408A-B6F9-58B56043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45" y="3617144"/>
            <a:ext cx="5064735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We are using data collected from hundreds of CSULB students stretching across 19 years from Fall 2000 until Spring 2018.  </a:t>
            </a:r>
          </a:p>
          <a:p>
            <a:r>
              <a:rPr lang="en-US" sz="2000">
                <a:cs typeface="Calibri"/>
              </a:rPr>
              <a:t>Tallied 6,341 total pigeons </a:t>
            </a:r>
          </a:p>
          <a:p>
            <a:r>
              <a:rPr lang="en-US" sz="2000">
                <a:cs typeface="Calibri"/>
              </a:rPr>
              <a:t>617 total courtships </a:t>
            </a:r>
          </a:p>
          <a:p>
            <a:r>
              <a:rPr lang="en-US" sz="2000">
                <a:cs typeface="Calibri"/>
              </a:rPr>
              <a:t>Many different habitats: commercial areas, residential, beaches, and parks</a:t>
            </a:r>
          </a:p>
          <a:p>
            <a:endParaRPr lang="en-US" sz="1800">
              <a:cs typeface="Calibri"/>
            </a:endParaRP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23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flock of birds standing on top of a wooden fence&#10;&#10;Description automatically generated">
            <a:extLst>
              <a:ext uri="{FF2B5EF4-FFF2-40B4-BE49-F238E27FC236}">
                <a16:creationId xmlns:a16="http://schemas.microsoft.com/office/drawing/2014/main" id="{E065230F-305A-4D09-84A7-EADC698A8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" b="1018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D89D0-10B8-4C57-8987-8814E654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Data and Methods</a:t>
            </a:r>
            <a:endParaRPr lang="en-US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9693A-47A4-4556-BB5E-D22346867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26644"/>
            <a:ext cx="4593021" cy="273776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1800">
                <a:ea typeface="+mn-lt"/>
                <a:cs typeface="+mn-lt"/>
              </a:rPr>
              <a:t>Counted the total amount of pigeons in one flock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 Also tallied the different color morphs in the flock</a:t>
            </a:r>
            <a:endParaRPr lang="en-US" sz="1800"/>
          </a:p>
          <a:p>
            <a:r>
              <a:rPr lang="en-US" sz="1800">
                <a:ea typeface="+mn-lt"/>
                <a:cs typeface="+mn-lt"/>
              </a:rPr>
              <a:t>If a courtship took place, then the colors of the two birds courting were considered</a:t>
            </a:r>
          </a:p>
          <a:p>
            <a:r>
              <a:rPr lang="en-US" sz="1800">
                <a:ea typeface="+mn-lt"/>
                <a:cs typeface="+mn-lt"/>
              </a:rPr>
              <a:t>Students sent all data to Dr. Rodrigue, who compiled all the data into one spreadsheet</a:t>
            </a:r>
          </a:p>
          <a:p>
            <a:r>
              <a:rPr lang="en-US" sz="1800">
                <a:ea typeface="+mn-lt"/>
                <a:cs typeface="+mn-lt"/>
              </a:rPr>
              <a:t>We extracted the data from female and male pigeons and input the data into Vassar Stats</a:t>
            </a:r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11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199C5-5C64-468D-89FD-0F369DB6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Courting distribution</a:t>
            </a:r>
          </a:p>
        </p:txBody>
      </p:sp>
      <p:pic>
        <p:nvPicPr>
          <p:cNvPr id="5" name="Picture 5" descr="A statue of two people walking down a street&#10;&#10;Description automatically generated">
            <a:extLst>
              <a:ext uri="{FF2B5EF4-FFF2-40B4-BE49-F238E27FC236}">
                <a16:creationId xmlns:a16="http://schemas.microsoft.com/office/drawing/2014/main" id="{5F19E0BC-319D-4824-8DA7-35373BA8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"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721325A8-DA96-43BD-8B10-AEFF4B6E1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86" b="2369"/>
          <a:stretch/>
        </p:blipFill>
        <p:spPr>
          <a:xfrm>
            <a:off x="6251736" y="357013"/>
            <a:ext cx="5546955" cy="3749040"/>
          </a:xfrm>
          <a:prstGeom prst="rect">
            <a:avLst/>
          </a:prstGeom>
        </p:spPr>
      </p:pic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63498F-57E6-4BFB-982F-BA606C2B6A87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Blue bar pigeon morphs appeared more frequently in areas of study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bg1"/>
                </a:solidFill>
              </a:rPr>
              <a:t>Red and white morphs being rarer to spot.  </a:t>
            </a:r>
          </a:p>
        </p:txBody>
      </p:sp>
    </p:spTree>
    <p:extLst>
      <p:ext uri="{BB962C8B-B14F-4D97-AF65-F5344CB8AC3E}">
        <p14:creationId xmlns:p14="http://schemas.microsoft.com/office/powerpoint/2010/main" val="236946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5551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35040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1E6C0-77A9-43CE-A897-E259CBD4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357" y="4334274"/>
            <a:ext cx="5011473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Male Pigeons </a:t>
            </a:r>
          </a:p>
        </p:txBody>
      </p:sp>
      <p:sp>
        <p:nvSpPr>
          <p:cNvPr id="68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36484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pigeon standing on a rail&#10;&#10;Description automatically generated">
            <a:extLst>
              <a:ext uri="{FF2B5EF4-FFF2-40B4-BE49-F238E27FC236}">
                <a16:creationId xmlns:a16="http://schemas.microsoft.com/office/drawing/2014/main" id="{6683D658-7CDA-4E21-92CA-A38782B0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9" y="725120"/>
            <a:ext cx="5166360" cy="2583180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4602D920-CCE2-4883-847B-C02EE6E29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55641" y="830463"/>
            <a:ext cx="5688874" cy="2365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1847A-7E42-4F17-8CFD-E7AA868A5754}"/>
              </a:ext>
            </a:extLst>
          </p:cNvPr>
          <p:cNvSpPr txBox="1"/>
          <p:nvPr/>
        </p:nvSpPr>
        <p:spPr>
          <a:xfrm>
            <a:off x="6355641" y="4331839"/>
            <a:ext cx="5029200" cy="1773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P-Value is less than .05 signifying significant results for male population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Percent deviation and standardized residuals of Blue Bar morphs is very high compared to the rest signifying higher levels of aggression to female morphs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rgbClr val="FFFFFF"/>
                </a:solidFill>
              </a:rPr>
              <a:t>Reject null hypothesis.</a:t>
            </a:r>
          </a:p>
        </p:txBody>
      </p:sp>
    </p:spTree>
    <p:extLst>
      <p:ext uri="{BB962C8B-B14F-4D97-AF65-F5344CB8AC3E}">
        <p14:creationId xmlns:p14="http://schemas.microsoft.com/office/powerpoint/2010/main" val="146288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A948C-5473-4A90-8E65-A60CF9FB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>
                <a:solidFill>
                  <a:schemeClr val="bg1"/>
                </a:solidFill>
                <a:cs typeface="Calibri Light"/>
              </a:rPr>
              <a:t>Female Pigeons</a:t>
            </a:r>
            <a:endParaRPr lang="en-US" sz="3000">
              <a:solidFill>
                <a:schemeClr val="bg1"/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A783272-F25D-47D1-A3F9-79AD682DF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1333644"/>
            <a:ext cx="5559480" cy="1787614"/>
          </a:xfrm>
          <a:prstGeom prst="rect">
            <a:avLst/>
          </a:prstGeom>
        </p:spPr>
      </p:pic>
      <p:pic>
        <p:nvPicPr>
          <p:cNvPr id="35" name="Picture 35" descr="A close up of a bird&#10;&#10;Description automatically generated">
            <a:extLst>
              <a:ext uri="{FF2B5EF4-FFF2-40B4-BE49-F238E27FC236}">
                <a16:creationId xmlns:a16="http://schemas.microsoft.com/office/drawing/2014/main" id="{8B0CBE1C-B5BB-4FD2-8E4A-88312FE9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664" y="357013"/>
            <a:ext cx="5493098" cy="3749040"/>
          </a:xfrm>
          <a:prstGeom prst="rect">
            <a:avLst/>
          </a:prstGeom>
        </p:spPr>
      </p:pic>
      <p:cxnSp>
        <p:nvCxnSpPr>
          <p:cNvPr id="87" name="Straight Connector 5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1B06-B6A6-45D9-B233-0E1E2574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>
                <a:solidFill>
                  <a:schemeClr val="bg1"/>
                </a:solidFill>
                <a:ea typeface="+mn-lt"/>
                <a:cs typeface="+mn-lt"/>
              </a:rPr>
              <a:t>P-value is greater than .05</a:t>
            </a:r>
            <a:endParaRPr lang="en-US" sz="1700">
              <a:solidFill>
                <a:schemeClr val="bg1"/>
              </a:solidFill>
              <a:cs typeface="Calibri"/>
            </a:endParaRPr>
          </a:p>
          <a:p>
            <a:r>
              <a:rPr lang="en-US" sz="1700">
                <a:solidFill>
                  <a:schemeClr val="bg1"/>
                </a:solidFill>
                <a:cs typeface="Calibri"/>
              </a:rPr>
              <a:t>Based on the years of evidence considered, we must accept the null hypothesis</a:t>
            </a:r>
          </a:p>
          <a:p>
            <a:r>
              <a:rPr lang="en-US" sz="1700">
                <a:solidFill>
                  <a:schemeClr val="bg1"/>
                </a:solidFill>
                <a:cs typeface="Calibri"/>
              </a:rPr>
              <a:t>For both Red Bar and Blue Bar female morphs, the PD signifies a courtship prevalence above their usual courtships </a:t>
            </a:r>
          </a:p>
          <a:p>
            <a:endParaRPr lang="en-US" sz="17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43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Project Pigeon Watch</vt:lpstr>
      <vt:lpstr>Introduction/ Context</vt:lpstr>
      <vt:lpstr>Why study Pigeons?</vt:lpstr>
      <vt:lpstr>Hypothesis</vt:lpstr>
      <vt:lpstr>Data and Methods</vt:lpstr>
      <vt:lpstr>Data and Methods</vt:lpstr>
      <vt:lpstr>Courting distribution</vt:lpstr>
      <vt:lpstr>Male Pigeons </vt:lpstr>
      <vt:lpstr>Female Pigeons</vt:lpstr>
      <vt:lpstr>Conclusion</vt:lpstr>
      <vt:lpstr>Works Cited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2020-12-01T05:28:20Z</dcterms:created>
  <dcterms:modified xsi:type="dcterms:W3CDTF">2020-12-09T03:55:38Z</dcterms:modified>
</cp:coreProperties>
</file>