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Old Standard TT"/>
      <p:regular r:id="rId19"/>
      <p:bold r:id="rId20"/>
      <p: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ldStandardTT-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ldStandardT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Old Standard TT"/>
              <a:buChar char="●"/>
            </a:pPr>
            <a:r>
              <a:rPr lang="en" sz="1500">
                <a:solidFill>
                  <a:schemeClr val="dk1"/>
                </a:solidFill>
                <a:latin typeface="Old Standard TT"/>
                <a:ea typeface="Old Standard TT"/>
                <a:cs typeface="Old Standard TT"/>
                <a:sym typeface="Old Standard TT"/>
              </a:rPr>
              <a:t>Regarding bird morph mating patterns, at a 95% significance level, the p-value is  is greater than the significance level, therefore we fail to reject the null hypothesis and the result is statistically insignificant (n.s.).</a:t>
            </a:r>
            <a:endParaRPr sz="1500">
              <a:solidFill>
                <a:schemeClr val="dk1"/>
              </a:solidFill>
              <a:latin typeface="Old Standard TT"/>
              <a:ea typeface="Old Standard TT"/>
              <a:cs typeface="Old Standard TT"/>
              <a:sym typeface="Old Standard TT"/>
            </a:endParaRPr>
          </a:p>
          <a:p>
            <a:pPr indent="-323850" lvl="0" marL="457200" rtl="0" algn="l">
              <a:spcBef>
                <a:spcPts val="0"/>
              </a:spcBef>
              <a:spcAft>
                <a:spcPts val="0"/>
              </a:spcAft>
              <a:buClr>
                <a:schemeClr val="dk1"/>
              </a:buClr>
              <a:buSzPts val="1500"/>
              <a:buFont typeface="Old Standard TT"/>
              <a:buChar char="●"/>
            </a:pPr>
            <a:r>
              <a:rPr lang="en" sz="1500">
                <a:solidFill>
                  <a:schemeClr val="dk1"/>
                </a:solidFill>
                <a:latin typeface="Old Standard TT"/>
                <a:ea typeface="Old Standard TT"/>
                <a:cs typeface="Old Standard TT"/>
                <a:sym typeface="Old Standard TT"/>
              </a:rPr>
              <a:t>Based on our observations however, we do not have enough data to conclude that this is an actual correlation with the amount of data we have because the sample size for the total population is too small. </a:t>
            </a:r>
            <a:endParaRPr sz="15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6f90357f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6f9035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dd5f05fc1_9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dd5f05fc1_9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dd5f05fc1_9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dd5f05fc1_9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dd5f05fc1_9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dd5f05fc1_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SEXUAL SELECTION: one sex goes to great lengths in order to copulate with another; peacock example bc theyre lives are short bc they are flashy but if they can copulate with many hens (female peacock)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dd5f05fc1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dd5f05fc1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Georgia"/>
              <a:ea typeface="Georgia"/>
              <a:cs typeface="Georgia"/>
              <a:sym typeface="Georgia"/>
            </a:endParaRPr>
          </a:p>
          <a:p>
            <a:pPr indent="0" lvl="0" marL="0" rtl="0" algn="l">
              <a:spcBef>
                <a:spcPts val="0"/>
              </a:spcBef>
              <a:spcAft>
                <a:spcPts val="0"/>
              </a:spcAft>
              <a:buNone/>
            </a:pPr>
            <a:r>
              <a:rPr lang="en">
                <a:solidFill>
                  <a:schemeClr val="dk1"/>
                </a:solidFill>
                <a:latin typeface="Georgia"/>
                <a:ea typeface="Georgia"/>
                <a:cs typeface="Georgia"/>
                <a:sym typeface="Georgia"/>
              </a:rPr>
              <a:t>NOTE: all studies cannot say for sure, are correct</a:t>
            </a:r>
            <a:endParaRPr>
              <a:solidFill>
                <a:schemeClr val="dk1"/>
              </a:solidFill>
              <a:latin typeface="Georgia"/>
              <a:ea typeface="Georgia"/>
              <a:cs typeface="Georgia"/>
              <a:sym typeface="Georg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6f90357f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6f9035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dd5f05fc1_4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dd5f05fc1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dd5f05fc1_4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dd5f05fc1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drive.google.com/file/d/1Cx7y3fCPt4Rrw4pWwYDVvh4b63vnhPgJ/view"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doi.org/10.1371/journal.pone.016245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PigeonWatch Project</a:t>
            </a:r>
            <a:endParaRPr/>
          </a:p>
          <a:p>
            <a:pPr indent="0" lvl="0" marL="0" rtl="0" algn="l">
              <a:spcBef>
                <a:spcPts val="0"/>
              </a:spcBef>
              <a:spcAft>
                <a:spcPts val="0"/>
              </a:spcAft>
              <a:buNone/>
            </a:pPr>
            <a:r>
              <a:rPr lang="en" sz="3300"/>
              <a:t>F</a:t>
            </a:r>
            <a:r>
              <a:rPr lang="en" sz="3300"/>
              <a:t>all 2020 Data</a:t>
            </a:r>
            <a:endParaRPr sz="3300"/>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3: Shaun, Saile, Chelsea, Cecilia</a:t>
            </a:r>
            <a:endParaRPr/>
          </a:p>
        </p:txBody>
      </p:sp>
      <p:pic>
        <p:nvPicPr>
          <p:cNvPr id="61" name="Google Shape;61;p13"/>
          <p:cNvPicPr preferRelativeResize="0"/>
          <p:nvPr/>
        </p:nvPicPr>
        <p:blipFill>
          <a:blip r:embed="rId3">
            <a:alphaModFix/>
          </a:blip>
          <a:stretch>
            <a:fillRect/>
          </a:stretch>
        </p:blipFill>
        <p:spPr>
          <a:xfrm>
            <a:off x="6102150" y="599200"/>
            <a:ext cx="2851625" cy="335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a:t>
            </a:r>
            <a:r>
              <a:rPr lang="en"/>
              <a:t>Overview</a:t>
            </a:r>
            <a:endParaRPr/>
          </a:p>
        </p:txBody>
      </p:sp>
      <p:sp>
        <p:nvSpPr>
          <p:cNvPr id="142" name="Google Shape;142;p22"/>
          <p:cNvSpPr txBox="1"/>
          <p:nvPr>
            <p:ph idx="1" type="body"/>
          </p:nvPr>
        </p:nvSpPr>
        <p:spPr>
          <a:xfrm>
            <a:off x="412750" y="1058225"/>
            <a:ext cx="3999900" cy="39717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0" rtl="0" algn="l">
              <a:spcBef>
                <a:spcPts val="0"/>
              </a:spcBef>
              <a:spcAft>
                <a:spcPts val="1600"/>
              </a:spcAft>
              <a:buNone/>
            </a:pPr>
            <a:r>
              <a:t/>
            </a:r>
            <a:endParaRPr b="1"/>
          </a:p>
        </p:txBody>
      </p:sp>
      <p:sp>
        <p:nvSpPr>
          <p:cNvPr id="143" name="Google Shape;143;p22"/>
          <p:cNvSpPr txBox="1"/>
          <p:nvPr>
            <p:ph idx="2" type="body"/>
          </p:nvPr>
        </p:nvSpPr>
        <p:spPr>
          <a:xfrm>
            <a:off x="4832400" y="314250"/>
            <a:ext cx="3999900" cy="339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200"/>
          </a:p>
          <a:p>
            <a:pPr indent="-368300" lvl="0" marL="457200" rtl="0" algn="l">
              <a:lnSpc>
                <a:spcPct val="100000"/>
              </a:lnSpc>
              <a:spcBef>
                <a:spcPts val="0"/>
              </a:spcBef>
              <a:spcAft>
                <a:spcPts val="0"/>
              </a:spcAft>
              <a:buSzPts val="2200"/>
              <a:buFont typeface="Old Standard TT"/>
              <a:buChar char="●"/>
            </a:pPr>
            <a:r>
              <a:rPr lang="en" sz="2200"/>
              <a:t>Regarding bird morph mating patterns, we reject the null hypothesis and favor alternative hypothesis</a:t>
            </a:r>
            <a:endParaRPr sz="2200"/>
          </a:p>
          <a:p>
            <a:pPr indent="-368300" lvl="0" marL="457200" rtl="0" algn="l">
              <a:lnSpc>
                <a:spcPct val="100000"/>
              </a:lnSpc>
              <a:spcBef>
                <a:spcPts val="0"/>
              </a:spcBef>
              <a:spcAft>
                <a:spcPts val="0"/>
              </a:spcAft>
              <a:buSzPts val="2200"/>
              <a:buFont typeface="Arial"/>
              <a:buChar char="●"/>
            </a:pPr>
            <a:r>
              <a:rPr lang="en" sz="2200"/>
              <a:t>Regarding target selection of females and blue bar assortative mating, we fail to reject the null hypothesis.</a:t>
            </a:r>
            <a:endParaRPr sz="2200"/>
          </a:p>
          <a:p>
            <a:pPr indent="-368300" lvl="0" marL="457200" rtl="0" algn="l">
              <a:lnSpc>
                <a:spcPct val="100000"/>
              </a:lnSpc>
              <a:spcBef>
                <a:spcPts val="0"/>
              </a:spcBef>
              <a:spcAft>
                <a:spcPts val="0"/>
              </a:spcAft>
              <a:buSzPts val="2200"/>
              <a:buFont typeface="Old Standard TT"/>
              <a:buChar char="●"/>
            </a:pPr>
            <a:r>
              <a:rPr lang="en" sz="2200"/>
              <a:t>Based on our observations however, we do not have enough data</a:t>
            </a:r>
            <a:endParaRPr sz="2200"/>
          </a:p>
          <a:p>
            <a:pPr indent="0" lvl="0" marL="0" rtl="0" algn="l">
              <a:spcBef>
                <a:spcPts val="0"/>
              </a:spcBef>
              <a:spcAft>
                <a:spcPts val="1600"/>
              </a:spcAft>
              <a:buNone/>
            </a:pPr>
            <a:r>
              <a:t/>
            </a:r>
            <a:endParaRPr b="1" sz="1500"/>
          </a:p>
        </p:txBody>
      </p:sp>
      <p:pic>
        <p:nvPicPr>
          <p:cNvPr id="144" name="Google Shape;144;p22"/>
          <p:cNvPicPr preferRelativeResize="0"/>
          <p:nvPr/>
        </p:nvPicPr>
        <p:blipFill>
          <a:blip r:embed="rId3">
            <a:alphaModFix/>
          </a:blip>
          <a:stretch>
            <a:fillRect/>
          </a:stretch>
        </p:blipFill>
        <p:spPr>
          <a:xfrm>
            <a:off x="412750" y="1420625"/>
            <a:ext cx="4419650" cy="26756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50" name="Google Shape;150;p2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Old Standard TT"/>
              <a:buChar char="●"/>
            </a:pPr>
            <a:r>
              <a:rPr b="1" lang="en" sz="2000"/>
              <a:t>Findings: Assortative Matings is favored but..</a:t>
            </a:r>
            <a:endParaRPr b="1" sz="2000"/>
          </a:p>
          <a:p>
            <a:pPr indent="-355600" lvl="0" marL="457200" rtl="0" algn="l">
              <a:lnSpc>
                <a:spcPct val="100000"/>
              </a:lnSpc>
              <a:spcBef>
                <a:spcPts val="0"/>
              </a:spcBef>
              <a:spcAft>
                <a:spcPts val="0"/>
              </a:spcAft>
              <a:buSzPts val="2000"/>
              <a:buFont typeface="Arial"/>
              <a:buChar char="●"/>
            </a:pPr>
            <a:r>
              <a:rPr b="1" lang="en" sz="2000"/>
              <a:t>Inconclusivity: Insufficient data possibly due to</a:t>
            </a:r>
            <a:endParaRPr b="1" sz="2000"/>
          </a:p>
          <a:p>
            <a:pPr indent="-355600" lvl="1" marL="914400" rtl="0" algn="l">
              <a:lnSpc>
                <a:spcPct val="100000"/>
              </a:lnSpc>
              <a:spcBef>
                <a:spcPts val="0"/>
              </a:spcBef>
              <a:spcAft>
                <a:spcPts val="0"/>
              </a:spcAft>
              <a:buSzPts val="2000"/>
              <a:buFont typeface="Arial"/>
              <a:buChar char="○"/>
            </a:pPr>
            <a:r>
              <a:rPr b="1" lang="en" sz="2000"/>
              <a:t>Restricted data collection methods (COVID-19)</a:t>
            </a:r>
            <a:endParaRPr b="1" sz="2000"/>
          </a:p>
          <a:p>
            <a:pPr indent="-355600" lvl="1" marL="914400" rtl="0" algn="l">
              <a:lnSpc>
                <a:spcPct val="100000"/>
              </a:lnSpc>
              <a:spcBef>
                <a:spcPts val="0"/>
              </a:spcBef>
              <a:spcAft>
                <a:spcPts val="0"/>
              </a:spcAft>
              <a:buSzPts val="2000"/>
              <a:buFont typeface="Arial"/>
              <a:buChar char="○"/>
            </a:pPr>
            <a:r>
              <a:rPr b="1" lang="en" sz="2000"/>
              <a:t>Lack of pigeon observations</a:t>
            </a:r>
            <a:endParaRPr b="1" sz="2000"/>
          </a:p>
          <a:p>
            <a:pPr indent="-355600" lvl="1" marL="914400" rtl="0" algn="l">
              <a:lnSpc>
                <a:spcPct val="100000"/>
              </a:lnSpc>
              <a:spcBef>
                <a:spcPts val="0"/>
              </a:spcBef>
              <a:spcAft>
                <a:spcPts val="0"/>
              </a:spcAft>
              <a:buSzPts val="2000"/>
              <a:buFont typeface="Arial"/>
              <a:buChar char="○"/>
            </a:pPr>
            <a:r>
              <a:rPr b="1" lang="en" sz="2000"/>
              <a:t>Food source strain from decreased human activity (COVID-19)</a:t>
            </a:r>
            <a:endParaRPr b="1" sz="2000"/>
          </a:p>
          <a:p>
            <a:pPr indent="-355600" lvl="1" marL="914400" rtl="0" algn="l">
              <a:lnSpc>
                <a:spcPct val="100000"/>
              </a:lnSpc>
              <a:spcBef>
                <a:spcPts val="0"/>
              </a:spcBef>
              <a:spcAft>
                <a:spcPts val="0"/>
              </a:spcAft>
              <a:buSzPts val="2000"/>
              <a:buFont typeface="Arial"/>
              <a:buChar char="○"/>
            </a:pPr>
            <a:r>
              <a:rPr b="1" lang="en" sz="2000"/>
              <a:t>Increase predation of other human dependant species</a:t>
            </a:r>
            <a:endParaRPr b="1" sz="2000"/>
          </a:p>
          <a:p>
            <a:pPr indent="0" lvl="0" marL="0" rtl="0" algn="l">
              <a:lnSpc>
                <a:spcPct val="100000"/>
              </a:lnSpc>
              <a:spcBef>
                <a:spcPts val="0"/>
              </a:spcBef>
              <a:spcAft>
                <a:spcPts val="0"/>
              </a:spcAft>
              <a:buNone/>
            </a:pPr>
            <a:r>
              <a:t/>
            </a:r>
            <a:endParaRPr b="1" sz="2000"/>
          </a:p>
          <a:p>
            <a:pPr indent="-355600" lvl="0" marL="457200" rtl="0" algn="l">
              <a:lnSpc>
                <a:spcPct val="100000"/>
              </a:lnSpc>
              <a:spcBef>
                <a:spcPts val="0"/>
              </a:spcBef>
              <a:spcAft>
                <a:spcPts val="0"/>
              </a:spcAft>
              <a:buSzPts val="2000"/>
              <a:buFont typeface="Old Standard TT"/>
              <a:buChar char="●"/>
            </a:pPr>
            <a:r>
              <a:rPr b="1" lang="en" sz="2000"/>
              <a:t>Was Cornell University’s Ornithology Lab onto something explaining the sustained morphic diversity of feral pigeon flocks? Or not? Or what?”</a:t>
            </a:r>
            <a:endParaRPr b="1" sz="2000"/>
          </a:p>
          <a:p>
            <a:pPr indent="-571500" lvl="0" marL="457200" rtl="0" algn="l">
              <a:lnSpc>
                <a:spcPct val="100000"/>
              </a:lnSpc>
              <a:spcBef>
                <a:spcPts val="0"/>
              </a:spcBef>
              <a:spcAft>
                <a:spcPts val="0"/>
              </a:spcAft>
              <a:buClr>
                <a:schemeClr val="accent1"/>
              </a:buClr>
              <a:buSzPts val="5400"/>
              <a:buFont typeface="Old Standard TT"/>
              <a:buChar char="●"/>
            </a:pPr>
            <a:r>
              <a:t/>
            </a:r>
            <a:endParaRPr b="1" sz="1400"/>
          </a:p>
          <a:p>
            <a:pPr indent="0" lvl="0" marL="0" rtl="0" algn="l">
              <a:spcBef>
                <a:spcPts val="0"/>
              </a:spcBef>
              <a:spcAft>
                <a:spcPts val="1600"/>
              </a:spcAft>
              <a:buClr>
                <a:schemeClr val="dk1"/>
              </a:buClr>
              <a:buSzPts val="1100"/>
              <a:buFont typeface="Arial"/>
              <a:buNone/>
            </a:pPr>
            <a:r>
              <a:t/>
            </a:r>
            <a:endParaRPr b="1" sz="1400"/>
          </a:p>
        </p:txBody>
      </p:sp>
      <p:pic>
        <p:nvPicPr>
          <p:cNvPr descr="Flock of flying feathers. A group of black silhouettes of feathers. Logo  with a falling bird feather. Tattoo. - Buy this stock vector and explore  similar vectors at Adobe Stock | Adobe Stock" id="151" name="Google Shape;151;p23"/>
          <p:cNvPicPr preferRelativeResize="0"/>
          <p:nvPr/>
        </p:nvPicPr>
        <p:blipFill>
          <a:blip r:embed="rId3">
            <a:alphaModFix/>
          </a:blip>
          <a:stretch>
            <a:fillRect/>
          </a:stretch>
        </p:blipFill>
        <p:spPr>
          <a:xfrm>
            <a:off x="6683375" y="175175"/>
            <a:ext cx="2324100" cy="171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End</a:t>
            </a:r>
            <a:endParaRPr sz="3300"/>
          </a:p>
        </p:txBody>
      </p:sp>
      <p:sp>
        <p:nvSpPr>
          <p:cNvPr id="157" name="Google Shape;157;p24"/>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Group 3: Shaun, Saile, Chelsea, Cecilia</a:t>
            </a:r>
            <a:endParaRPr/>
          </a:p>
        </p:txBody>
      </p:sp>
      <p:pic>
        <p:nvPicPr>
          <p:cNvPr id="158" name="Google Shape;158;p24"/>
          <p:cNvPicPr preferRelativeResize="0"/>
          <p:nvPr/>
        </p:nvPicPr>
        <p:blipFill>
          <a:blip r:embed="rId3">
            <a:alphaModFix/>
          </a:blip>
          <a:stretch>
            <a:fillRect/>
          </a:stretch>
        </p:blipFill>
        <p:spPr>
          <a:xfrm>
            <a:off x="4319075" y="451725"/>
            <a:ext cx="3995325" cy="3561050"/>
          </a:xfrm>
          <a:prstGeom prst="rect">
            <a:avLst/>
          </a:prstGeom>
          <a:noFill/>
          <a:ln>
            <a:noFill/>
          </a:ln>
        </p:spPr>
      </p:pic>
      <p:pic>
        <p:nvPicPr>
          <p:cNvPr id="159" name="Google Shape;159;p24" title="Dr. Dre feat. Snoop Dogg - Still Dre (Lyrics) (64 kbps).mp3">
            <a:hlinkClick r:id="rId4"/>
          </p:cNvPr>
          <p:cNvPicPr preferRelativeResize="0"/>
          <p:nvPr/>
        </p:nvPicPr>
        <p:blipFill>
          <a:blip r:embed="rId5">
            <a:alphaModFix/>
          </a:blip>
          <a:stretch>
            <a:fillRect/>
          </a:stretch>
        </p:blipFill>
        <p:spPr>
          <a:xfrm>
            <a:off x="55500" y="4628150"/>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Citations</a:t>
            </a:r>
            <a:endParaRPr/>
          </a:p>
          <a:p>
            <a:pPr indent="457200" lvl="0" marL="0" rtl="0" algn="l">
              <a:spcBef>
                <a:spcPts val="0"/>
              </a:spcBef>
              <a:spcAft>
                <a:spcPts val="0"/>
              </a:spcAft>
              <a:buNone/>
            </a:pPr>
            <a:r>
              <a:rPr lang="en" sz="1100">
                <a:solidFill>
                  <a:schemeClr val="dk1"/>
                </a:solidFill>
                <a:latin typeface="Arial"/>
                <a:ea typeface="Arial"/>
                <a:cs typeface="Arial"/>
                <a:sym typeface="Arial"/>
              </a:rPr>
              <a:t>1. </a:t>
            </a:r>
            <a:r>
              <a:rPr lang="en" sz="1100">
                <a:solidFill>
                  <a:schemeClr val="dk1"/>
                </a:solidFill>
                <a:latin typeface="Arial"/>
                <a:ea typeface="Arial"/>
                <a:cs typeface="Arial"/>
                <a:sym typeface="Arial"/>
              </a:rPr>
              <a:t>Jacob G, Prévot A-C, Baudry E (2016) Feral Pigeons (</a:t>
            </a:r>
            <a:r>
              <a:rPr i="1" lang="en" sz="1100">
                <a:solidFill>
                  <a:schemeClr val="dk1"/>
                </a:solidFill>
                <a:latin typeface="Arial"/>
                <a:ea typeface="Arial"/>
                <a:cs typeface="Arial"/>
                <a:sym typeface="Arial"/>
              </a:rPr>
              <a:t>Columba livia</a:t>
            </a:r>
            <a:r>
              <a:rPr lang="en" sz="1100">
                <a:solidFill>
                  <a:schemeClr val="dk1"/>
                </a:solidFill>
                <a:latin typeface="Arial"/>
                <a:ea typeface="Arial"/>
                <a:cs typeface="Arial"/>
                <a:sym typeface="Arial"/>
              </a:rPr>
              <a:t>) Prefer Genetically Similar Mates despite Inbreeding Depression. PLoS ONE 11(9): e0162451. </a:t>
            </a:r>
            <a:r>
              <a:rPr lang="en" sz="1100" u="sng">
                <a:solidFill>
                  <a:schemeClr val="hlink"/>
                </a:solidFill>
                <a:latin typeface="Arial"/>
                <a:ea typeface="Arial"/>
                <a:cs typeface="Arial"/>
                <a:sym typeface="Arial"/>
                <a:hlinkClick r:id="rId3"/>
              </a:rPr>
              <a:t>https://doi.org/10.1371/journal.pone.0162451</a:t>
            </a:r>
            <a:endParaRPr sz="1100">
              <a:solidFill>
                <a:schemeClr val="dk1"/>
              </a:solidFill>
              <a:latin typeface="Arial"/>
              <a:ea typeface="Arial"/>
              <a:cs typeface="Arial"/>
              <a:sym typeface="Arial"/>
            </a:endParaRPr>
          </a:p>
          <a:p>
            <a:pPr indent="457200" lvl="0" marL="0" rtl="0" algn="l">
              <a:spcBef>
                <a:spcPts val="0"/>
              </a:spcBef>
              <a:spcAft>
                <a:spcPts val="0"/>
              </a:spcAft>
              <a:buNone/>
            </a:pPr>
            <a:r>
              <a:rPr lang="en" sz="1100">
                <a:solidFill>
                  <a:schemeClr val="dk1"/>
                </a:solidFill>
                <a:latin typeface="Arial"/>
                <a:ea typeface="Arial"/>
                <a:cs typeface="Arial"/>
                <a:sym typeface="Arial"/>
              </a:rPr>
              <a:t>2. N Burly, Parental investment, mate choice, and mate quality. Proceedings of the National Academy of Sciences Aug 1977, 74 (8) 3476-3479; DOI: 10.1073/pnas.74.8.3476</a:t>
            </a:r>
            <a:endParaRPr sz="1100">
              <a:solidFill>
                <a:schemeClr val="dk1"/>
              </a:solidFill>
              <a:latin typeface="Arial"/>
              <a:ea typeface="Arial"/>
              <a:cs typeface="Arial"/>
              <a:sym typeface="Arial"/>
            </a:endParaRPr>
          </a:p>
          <a:p>
            <a:pPr indent="457200" lvl="0" marL="0" rtl="0" algn="l">
              <a:spcBef>
                <a:spcPts val="0"/>
              </a:spcBef>
              <a:spcAft>
                <a:spcPts val="0"/>
              </a:spcAft>
              <a:buNone/>
            </a:pPr>
            <a:r>
              <a:rPr lang="en" sz="1100">
                <a:solidFill>
                  <a:schemeClr val="dk1"/>
                </a:solidFill>
                <a:latin typeface="Arial"/>
                <a:ea typeface="Arial"/>
                <a:cs typeface="Arial"/>
                <a:sym typeface="Arial"/>
              </a:rPr>
              <a:t>3. </a:t>
            </a:r>
            <a:r>
              <a:rPr lang="en" sz="1100">
                <a:solidFill>
                  <a:schemeClr val="dk1"/>
                </a:solidFill>
                <a:latin typeface="Georgia"/>
                <a:ea typeface="Georgia"/>
                <a:cs typeface="Georgia"/>
                <a:sym typeface="Georgia"/>
              </a:rPr>
              <a:t>LaBranche, M. S. 1999.  </a:t>
            </a:r>
            <a:r>
              <a:rPr i="1" lang="en" sz="1100">
                <a:solidFill>
                  <a:schemeClr val="dk1"/>
                </a:solidFill>
                <a:latin typeface="Georgia"/>
                <a:ea typeface="Georgia"/>
                <a:cs typeface="Georgia"/>
                <a:sym typeface="Georgia"/>
              </a:rPr>
              <a:t>Why Study Pigeons?  Birdscope, Volume 13, Number 3: 3.</a:t>
            </a:r>
            <a:endParaRPr i="1" sz="1100">
              <a:solidFill>
                <a:schemeClr val="dk1"/>
              </a:solidFill>
              <a:latin typeface="Georgia"/>
              <a:ea typeface="Georgia"/>
              <a:cs typeface="Georgia"/>
              <a:sym typeface="Georgia"/>
            </a:endParaRPr>
          </a:p>
          <a:p>
            <a:pPr indent="457200" lvl="0" marL="0" rtl="0" algn="l">
              <a:spcBef>
                <a:spcPts val="0"/>
              </a:spcBef>
              <a:spcAft>
                <a:spcPts val="0"/>
              </a:spcAft>
              <a:buNone/>
            </a:pPr>
            <a:r>
              <a:rPr i="1" lang="en" sz="1100">
                <a:solidFill>
                  <a:schemeClr val="dk1"/>
                </a:solidFill>
                <a:latin typeface="Georgia"/>
                <a:ea typeface="Georgia"/>
                <a:cs typeface="Georgia"/>
                <a:sym typeface="Georgia"/>
              </a:rPr>
              <a:t>4. Johnson, Richard, Johnson Steve, (1989) Non Random Mating in Feral Pigeons. The Cooper </a:t>
            </a:r>
            <a:r>
              <a:rPr i="1" lang="en" sz="1100">
                <a:solidFill>
                  <a:schemeClr val="dk1"/>
                </a:solidFill>
                <a:latin typeface="Georgia"/>
                <a:ea typeface="Georgia"/>
                <a:cs typeface="Georgia"/>
                <a:sym typeface="Georgia"/>
              </a:rPr>
              <a:t>Ornithological</a:t>
            </a:r>
            <a:r>
              <a:rPr i="1" lang="en" sz="1100">
                <a:solidFill>
                  <a:schemeClr val="dk1"/>
                </a:solidFill>
                <a:latin typeface="Georgia"/>
                <a:ea typeface="Georgia"/>
                <a:cs typeface="Georgia"/>
                <a:sym typeface="Georgia"/>
              </a:rPr>
              <a:t> Society. The Condor 91;23-29</a:t>
            </a:r>
            <a:endParaRPr i="1" sz="1100">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7" name="Google Shape;67;p14"/>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Dr. Rodrigue fondness of pigeons</a:t>
            </a:r>
            <a:endParaRPr sz="2400"/>
          </a:p>
          <a:p>
            <a:pPr indent="-381000" lvl="0" marL="457200" rtl="0" algn="l">
              <a:spcBef>
                <a:spcPts val="0"/>
              </a:spcBef>
              <a:spcAft>
                <a:spcPts val="0"/>
              </a:spcAft>
              <a:buSzPts val="2400"/>
              <a:buChar char="●"/>
            </a:pPr>
            <a:r>
              <a:rPr lang="en" sz="2400"/>
              <a:t>Fall 2020 data </a:t>
            </a:r>
            <a:endParaRPr sz="2400"/>
          </a:p>
          <a:p>
            <a:pPr indent="-381000" lvl="0" marL="457200" rtl="0" algn="l">
              <a:spcBef>
                <a:spcPts val="0"/>
              </a:spcBef>
              <a:spcAft>
                <a:spcPts val="0"/>
              </a:spcAft>
              <a:buSzPts val="2400"/>
              <a:buChar char="●"/>
            </a:pPr>
            <a:r>
              <a:rPr lang="en" sz="2400"/>
              <a:t>Assortative mating</a:t>
            </a:r>
            <a:endParaRPr sz="2400"/>
          </a:p>
          <a:p>
            <a:pPr indent="-381000" lvl="0" marL="457200" rtl="0" algn="l">
              <a:spcBef>
                <a:spcPts val="0"/>
              </a:spcBef>
              <a:spcAft>
                <a:spcPts val="0"/>
              </a:spcAft>
              <a:buSzPts val="2400"/>
              <a:buChar char="●"/>
            </a:pPr>
            <a:r>
              <a:rPr lang="en" sz="2400"/>
              <a:t>Sexual </a:t>
            </a:r>
            <a:r>
              <a:rPr lang="en" sz="2400"/>
              <a:t>Selection</a:t>
            </a:r>
            <a:endParaRPr sz="2400"/>
          </a:p>
        </p:txBody>
      </p:sp>
      <p:pic>
        <p:nvPicPr>
          <p:cNvPr id="68" name="Google Shape;68;p14"/>
          <p:cNvPicPr preferRelativeResize="0"/>
          <p:nvPr/>
        </p:nvPicPr>
        <p:blipFill>
          <a:blip r:embed="rId3">
            <a:alphaModFix/>
          </a:blip>
          <a:stretch>
            <a:fillRect/>
          </a:stretch>
        </p:blipFill>
        <p:spPr>
          <a:xfrm>
            <a:off x="4478050" y="904875"/>
            <a:ext cx="3664000" cy="366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143475" y="25260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Do pigeons favor assortative mating when courting? </a:t>
            </a:r>
            <a:endParaRPr/>
          </a:p>
        </p:txBody>
      </p:sp>
      <p:pic>
        <p:nvPicPr>
          <p:cNvPr descr="PIGEON, THE REAL LOVE BIRDS/ PICFOKS - YouTube" id="74" name="Google Shape;74;p15"/>
          <p:cNvPicPr preferRelativeResize="0"/>
          <p:nvPr/>
        </p:nvPicPr>
        <p:blipFill>
          <a:blip r:embed="rId3">
            <a:alphaModFix/>
          </a:blip>
          <a:stretch>
            <a:fillRect/>
          </a:stretch>
        </p:blipFill>
        <p:spPr>
          <a:xfrm>
            <a:off x="4924625" y="1986225"/>
            <a:ext cx="3733575" cy="2800225"/>
          </a:xfrm>
          <a:prstGeom prst="rect">
            <a:avLst/>
          </a:prstGeom>
          <a:noFill/>
          <a:ln>
            <a:noFill/>
          </a:ln>
        </p:spPr>
      </p:pic>
      <p:sp>
        <p:nvSpPr>
          <p:cNvPr id="75" name="Google Shape;75;p15"/>
          <p:cNvSpPr/>
          <p:nvPr/>
        </p:nvSpPr>
        <p:spPr>
          <a:xfrm>
            <a:off x="7619988" y="1190026"/>
            <a:ext cx="852600" cy="7962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5271913" y="1190026"/>
            <a:ext cx="852600" cy="7962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6445950" y="1190026"/>
            <a:ext cx="852600" cy="7962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nvSpPr>
        <p:spPr>
          <a:xfrm>
            <a:off x="3417450" y="44425"/>
            <a:ext cx="2309100" cy="7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Old Standard TT"/>
                <a:ea typeface="Old Standard TT"/>
                <a:cs typeface="Old Standard TT"/>
                <a:sym typeface="Old Standard TT"/>
              </a:rPr>
              <a:t>Background</a:t>
            </a:r>
            <a:endParaRPr sz="3200">
              <a:latin typeface="Old Standard TT"/>
              <a:ea typeface="Old Standard TT"/>
              <a:cs typeface="Old Standard TT"/>
              <a:sym typeface="Old Standard TT"/>
            </a:endParaRPr>
          </a:p>
        </p:txBody>
      </p:sp>
      <p:sp>
        <p:nvSpPr>
          <p:cNvPr id="83" name="Google Shape;83;p16"/>
          <p:cNvSpPr txBox="1"/>
          <p:nvPr/>
        </p:nvSpPr>
        <p:spPr>
          <a:xfrm>
            <a:off x="416325" y="858700"/>
            <a:ext cx="8309400" cy="38763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Assortative mating</a:t>
            </a:r>
            <a:r>
              <a:rPr lang="en" sz="1500">
                <a:solidFill>
                  <a:schemeClr val="dk1"/>
                </a:solidFill>
                <a:latin typeface="Times New Roman"/>
                <a:ea typeface="Times New Roman"/>
                <a:cs typeface="Times New Roman"/>
                <a:sym typeface="Times New Roman"/>
              </a:rPr>
              <a:t>: A form of sexual selection, preference for similar phenotypes (nonrandom)</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Stabilizing selection</a:t>
            </a:r>
            <a:r>
              <a:rPr lang="en" sz="1500">
                <a:solidFill>
                  <a:schemeClr val="dk1"/>
                </a:solidFill>
                <a:latin typeface="Times New Roman"/>
                <a:ea typeface="Times New Roman"/>
                <a:cs typeface="Times New Roman"/>
                <a:sym typeface="Times New Roman"/>
              </a:rPr>
              <a:t>: A form of natural selection that favors a trait that is not extremely diverse. Average/Common phenotypes are favored. </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Sexual selection</a:t>
            </a:r>
            <a:r>
              <a:rPr lang="en" sz="1500">
                <a:solidFill>
                  <a:schemeClr val="dk1"/>
                </a:solidFill>
                <a:latin typeface="Times New Roman"/>
                <a:ea typeface="Times New Roman"/>
                <a:cs typeface="Times New Roman"/>
                <a:sym typeface="Times New Roman"/>
              </a:rPr>
              <a:t>: A form of natural selection where certain (often extreme) characteristics of one sex is preferred by the other sex.</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 sz="1500">
                <a:solidFill>
                  <a:schemeClr val="dk1"/>
                </a:solidFill>
                <a:latin typeface="Times New Roman"/>
                <a:ea typeface="Times New Roman"/>
                <a:cs typeface="Times New Roman"/>
                <a:sym typeface="Times New Roman"/>
              </a:rPr>
              <a:t>Divergent selection</a:t>
            </a:r>
            <a:r>
              <a:rPr lang="en" sz="1500">
                <a:solidFill>
                  <a:schemeClr val="dk1"/>
                </a:solidFill>
                <a:latin typeface="Times New Roman"/>
                <a:ea typeface="Times New Roman"/>
                <a:cs typeface="Times New Roman"/>
                <a:sym typeface="Times New Roman"/>
              </a:rPr>
              <a:t>: Overtime, related species develop different characteristics due to adaptation.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Old Standard TT"/>
              <a:ea typeface="Old Standard TT"/>
              <a:cs typeface="Old Standard TT"/>
              <a:sym typeface="Old Standard TT"/>
            </a:endParaRPr>
          </a:p>
          <a:p>
            <a:pPr indent="0" lvl="0" marL="0" rtl="0" algn="l">
              <a:spcBef>
                <a:spcPts val="0"/>
              </a:spcBef>
              <a:spcAft>
                <a:spcPts val="0"/>
              </a:spcAft>
              <a:buNone/>
            </a:pPr>
            <a:r>
              <a:rPr b="1" lang="en" sz="2000">
                <a:latin typeface="Old Standard TT"/>
                <a:ea typeface="Old Standard TT"/>
                <a:cs typeface="Old Standard TT"/>
                <a:sym typeface="Old Standard TT"/>
              </a:rPr>
              <a:t>Cornell’s PigeonWatch Project (1993 - 2012) </a:t>
            </a:r>
            <a:endParaRPr b="1" sz="2000">
              <a:latin typeface="Old Standard TT"/>
              <a:ea typeface="Old Standard TT"/>
              <a:cs typeface="Old Standard TT"/>
              <a:sym typeface="Old Standard TT"/>
            </a:endParaRPr>
          </a:p>
          <a:p>
            <a:pPr indent="-323850" lvl="0" marL="457200" rtl="0" algn="l">
              <a:spcBef>
                <a:spcPts val="0"/>
              </a:spcBef>
              <a:spcAft>
                <a:spcPts val="0"/>
              </a:spcAft>
              <a:buSzPts val="1500"/>
              <a:buFont typeface="Old Standard TT"/>
              <a:buChar char="●"/>
            </a:pPr>
            <a:r>
              <a:rPr lang="en" sz="1500">
                <a:latin typeface="Old Standard TT"/>
                <a:ea typeface="Old Standard TT"/>
                <a:cs typeface="Old Standard TT"/>
                <a:sym typeface="Old Standard TT"/>
              </a:rPr>
              <a:t>Wild pigeons of today do not exhibit Stabilizing selection as their ancestor (Columba livia Gmelin 1789) did, due to the the many differences of the original (Blue Bar) pigeon morph - Why is this?</a:t>
            </a:r>
            <a:endParaRPr sz="1500">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 </a:t>
            </a:r>
            <a:endParaRPr>
              <a:latin typeface="Old Standard TT"/>
              <a:ea typeface="Old Standard TT"/>
              <a:cs typeface="Old Standard TT"/>
              <a:sym typeface="Old Standard T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1166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Review</a:t>
            </a:r>
            <a:endParaRPr/>
          </a:p>
        </p:txBody>
      </p:sp>
      <p:sp>
        <p:nvSpPr>
          <p:cNvPr id="89" name="Google Shape;89;p17"/>
          <p:cNvSpPr txBox="1"/>
          <p:nvPr>
            <p:ph idx="1" type="body"/>
          </p:nvPr>
        </p:nvSpPr>
        <p:spPr>
          <a:xfrm>
            <a:off x="176625" y="729850"/>
            <a:ext cx="8828700" cy="38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Backgrounder: Why Study Pigeons ( Melinda </a:t>
            </a:r>
            <a:r>
              <a:rPr lang="en"/>
              <a:t>LaBranche 1999)</a:t>
            </a:r>
            <a:endParaRPr/>
          </a:p>
          <a:p>
            <a:pPr indent="-342900" lvl="0" marL="914400" rtl="0" algn="l">
              <a:spcBef>
                <a:spcPts val="0"/>
              </a:spcBef>
              <a:spcAft>
                <a:spcPts val="0"/>
              </a:spcAft>
              <a:buSzPts val="1800"/>
              <a:buChar char="●"/>
            </a:pPr>
            <a:r>
              <a:rPr lang="en"/>
              <a:t>Sexual Preference</a:t>
            </a:r>
            <a:endParaRPr/>
          </a:p>
          <a:p>
            <a:pPr indent="-349250" lvl="0" marL="457200" rtl="0" algn="l">
              <a:spcBef>
                <a:spcPts val="0"/>
              </a:spcBef>
              <a:spcAft>
                <a:spcPts val="0"/>
              </a:spcAft>
              <a:buSzPts val="1900"/>
              <a:buAutoNum type="arabicPeriod"/>
            </a:pPr>
            <a:r>
              <a:rPr lang="en" sz="1900"/>
              <a:t>Nancy Burley Experiment</a:t>
            </a:r>
            <a:r>
              <a:rPr lang="en" sz="1700"/>
              <a:t> “Parental Investment, Mate Choice and Mate Quality (1977)”</a:t>
            </a:r>
            <a:endParaRPr sz="1700"/>
          </a:p>
          <a:p>
            <a:pPr indent="-342900" lvl="0" marL="914400" rtl="0" algn="l">
              <a:spcBef>
                <a:spcPts val="0"/>
              </a:spcBef>
              <a:spcAft>
                <a:spcPts val="0"/>
              </a:spcAft>
              <a:buSzPts val="1800"/>
              <a:buChar char="●"/>
            </a:pPr>
            <a:r>
              <a:rPr lang="en"/>
              <a:t>Disassortative Mating: Females are the picky ones favoring from favored to least favored,Blue Checker, bluebar, ash red males in that ordered</a:t>
            </a:r>
            <a:endParaRPr sz="2700"/>
          </a:p>
          <a:p>
            <a:pPr indent="-330200" lvl="0" marL="457200" rtl="0" algn="l">
              <a:spcBef>
                <a:spcPts val="0"/>
              </a:spcBef>
              <a:spcAft>
                <a:spcPts val="0"/>
              </a:spcAft>
              <a:buSzPts val="1600"/>
              <a:buAutoNum type="arabicPeriod"/>
            </a:pPr>
            <a:r>
              <a:rPr lang="en" sz="1600"/>
              <a:t>Feral Pigeons Prefer Genetically Similar Mates Despite Inbreeding Depression (Jacob G 2016)</a:t>
            </a:r>
            <a:endParaRPr sz="1600"/>
          </a:p>
          <a:p>
            <a:pPr indent="-342900" lvl="0" marL="914400" rtl="0" algn="l">
              <a:lnSpc>
                <a:spcPct val="100000"/>
              </a:lnSpc>
              <a:spcBef>
                <a:spcPts val="0"/>
              </a:spcBef>
              <a:spcAft>
                <a:spcPts val="0"/>
              </a:spcAft>
              <a:buSzPts val="1800"/>
              <a:buChar char="●"/>
            </a:pPr>
            <a:r>
              <a:rPr lang="en"/>
              <a:t>Shows a trend that when given mating choice, similar mates are always prefered. In the presence of unsimilar mate scarcity, inbreeding will occur.</a:t>
            </a:r>
            <a:endParaRPr/>
          </a:p>
          <a:p>
            <a:pPr indent="-342900" lvl="0" marL="457200" rtl="0" algn="l">
              <a:lnSpc>
                <a:spcPct val="100000"/>
              </a:lnSpc>
              <a:spcBef>
                <a:spcPts val="0"/>
              </a:spcBef>
              <a:spcAft>
                <a:spcPts val="0"/>
              </a:spcAft>
              <a:buSzPts val="1800"/>
              <a:buAutoNum type="arabicPeriod"/>
            </a:pPr>
            <a:r>
              <a:rPr lang="en"/>
              <a:t>Non Random Mating in Feral Pigeons (Johnson 1989)</a:t>
            </a:r>
            <a:endParaRPr/>
          </a:p>
          <a:p>
            <a:pPr indent="-342900" lvl="0" marL="914400" rtl="0" algn="l">
              <a:lnSpc>
                <a:spcPct val="100000"/>
              </a:lnSpc>
              <a:spcBef>
                <a:spcPts val="0"/>
              </a:spcBef>
              <a:spcAft>
                <a:spcPts val="0"/>
              </a:spcAft>
              <a:buSzPts val="1800"/>
              <a:buChar char="●"/>
            </a:pPr>
            <a:r>
              <a:rPr lang="en"/>
              <a:t>Disassortative Mating &amp; Size Based Preference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184100" y="57550"/>
            <a:ext cx="4045200" cy="8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0000"/>
                </a:solidFill>
              </a:rPr>
              <a:t>Methods</a:t>
            </a:r>
            <a:endParaRPr>
              <a:solidFill>
                <a:srgbClr val="000000"/>
              </a:solidFill>
            </a:endParaRPr>
          </a:p>
        </p:txBody>
      </p:sp>
      <p:pic>
        <p:nvPicPr>
          <p:cNvPr id="95" name="Google Shape;95;p18"/>
          <p:cNvPicPr preferRelativeResize="0"/>
          <p:nvPr/>
        </p:nvPicPr>
        <p:blipFill>
          <a:blip r:embed="rId3">
            <a:alphaModFix/>
          </a:blip>
          <a:stretch>
            <a:fillRect/>
          </a:stretch>
        </p:blipFill>
        <p:spPr>
          <a:xfrm>
            <a:off x="4951675" y="881051"/>
            <a:ext cx="3596193" cy="2419346"/>
          </a:xfrm>
          <a:prstGeom prst="rect">
            <a:avLst/>
          </a:prstGeom>
          <a:noFill/>
          <a:ln cap="flat" cmpd="sng" w="28575">
            <a:solidFill>
              <a:srgbClr val="000000"/>
            </a:solidFill>
            <a:prstDash val="solid"/>
            <a:round/>
            <a:headEnd len="sm" w="sm" type="none"/>
            <a:tailEnd len="sm" w="sm" type="none"/>
          </a:ln>
        </p:spPr>
      </p:pic>
      <p:sp>
        <p:nvSpPr>
          <p:cNvPr id="96" name="Google Shape;96;p18"/>
          <p:cNvSpPr txBox="1"/>
          <p:nvPr/>
        </p:nvSpPr>
        <p:spPr>
          <a:xfrm>
            <a:off x="4727175" y="320925"/>
            <a:ext cx="4045200" cy="409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800">
              <a:solidFill>
                <a:srgbClr val="FFFFFF"/>
              </a:solidFill>
              <a:latin typeface="Old Standard TT"/>
              <a:ea typeface="Old Standard TT"/>
              <a:cs typeface="Old Standard TT"/>
              <a:sym typeface="Old Standard TT"/>
            </a:endParaRPr>
          </a:p>
        </p:txBody>
      </p:sp>
      <p:sp>
        <p:nvSpPr>
          <p:cNvPr id="97" name="Google Shape;97;p18"/>
          <p:cNvSpPr txBox="1"/>
          <p:nvPr/>
        </p:nvSpPr>
        <p:spPr>
          <a:xfrm>
            <a:off x="184100" y="881050"/>
            <a:ext cx="4241400" cy="2784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1.</a:t>
            </a:r>
            <a:r>
              <a:rPr lang="en" sz="10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Fill out habitat form of the site. </a:t>
            </a:r>
            <a:endParaRPr sz="15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2.</a:t>
            </a:r>
            <a:r>
              <a:rPr lang="en" sz="10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Do 2 counts at each location. </a:t>
            </a:r>
            <a:endParaRPr sz="15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3.</a:t>
            </a:r>
            <a:r>
              <a:rPr lang="en" sz="10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Observe courtship behavior; if occurs note courter’s morph &amp; morph of the target. </a:t>
            </a:r>
            <a:endParaRPr sz="15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4.</a:t>
            </a:r>
            <a:r>
              <a:rPr lang="en" sz="1000">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Take GPS coordinates with 5-6 decimal places in decimal degrees.</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998850" y="82375"/>
            <a:ext cx="11463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pic>
        <p:nvPicPr>
          <p:cNvPr id="103" name="Google Shape;103;p19"/>
          <p:cNvPicPr preferRelativeResize="0"/>
          <p:nvPr/>
        </p:nvPicPr>
        <p:blipFill>
          <a:blip r:embed="rId3">
            <a:alphaModFix/>
          </a:blip>
          <a:stretch>
            <a:fillRect/>
          </a:stretch>
        </p:blipFill>
        <p:spPr>
          <a:xfrm>
            <a:off x="108850" y="1110100"/>
            <a:ext cx="4413114" cy="3217900"/>
          </a:xfrm>
          <a:prstGeom prst="rect">
            <a:avLst/>
          </a:prstGeom>
          <a:noFill/>
          <a:ln>
            <a:noFill/>
          </a:ln>
        </p:spPr>
      </p:pic>
      <p:pic>
        <p:nvPicPr>
          <p:cNvPr id="104" name="Google Shape;104;p19"/>
          <p:cNvPicPr preferRelativeResize="0"/>
          <p:nvPr/>
        </p:nvPicPr>
        <p:blipFill>
          <a:blip r:embed="rId4">
            <a:alphaModFix/>
          </a:blip>
          <a:stretch>
            <a:fillRect/>
          </a:stretch>
        </p:blipFill>
        <p:spPr>
          <a:xfrm>
            <a:off x="4720375" y="1110100"/>
            <a:ext cx="4285625" cy="3217900"/>
          </a:xfrm>
          <a:prstGeom prst="rect">
            <a:avLst/>
          </a:prstGeom>
          <a:noFill/>
          <a:ln>
            <a:noFill/>
          </a:ln>
        </p:spPr>
      </p:pic>
      <p:sp>
        <p:nvSpPr>
          <p:cNvPr id="105" name="Google Shape;105;p19"/>
          <p:cNvSpPr txBox="1"/>
          <p:nvPr/>
        </p:nvSpPr>
        <p:spPr>
          <a:xfrm>
            <a:off x="7252700" y="3204500"/>
            <a:ext cx="518100" cy="185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106" name="Google Shape;106;p19"/>
          <p:cNvSpPr txBox="1"/>
          <p:nvPr/>
        </p:nvSpPr>
        <p:spPr>
          <a:xfrm>
            <a:off x="1206300" y="1457950"/>
            <a:ext cx="4590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8.88%</a:t>
            </a:r>
            <a:endParaRPr b="1" sz="700">
              <a:latin typeface="Old Standard TT"/>
              <a:ea typeface="Old Standard TT"/>
              <a:cs typeface="Old Standard TT"/>
              <a:sym typeface="Old Standard TT"/>
            </a:endParaRPr>
          </a:p>
        </p:txBody>
      </p:sp>
      <p:sp>
        <p:nvSpPr>
          <p:cNvPr id="107" name="Google Shape;107;p19"/>
          <p:cNvSpPr txBox="1"/>
          <p:nvPr/>
        </p:nvSpPr>
        <p:spPr>
          <a:xfrm>
            <a:off x="1206300" y="1995200"/>
            <a:ext cx="5802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37.77</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08" name="Google Shape;108;p19"/>
          <p:cNvSpPr txBox="1"/>
          <p:nvPr/>
        </p:nvSpPr>
        <p:spPr>
          <a:xfrm>
            <a:off x="1206300" y="3004700"/>
            <a:ext cx="5802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53.33</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09" name="Google Shape;109;p19"/>
          <p:cNvSpPr txBox="1"/>
          <p:nvPr/>
        </p:nvSpPr>
        <p:spPr>
          <a:xfrm>
            <a:off x="2166000" y="1730150"/>
            <a:ext cx="4590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7.69</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0" name="Google Shape;110;p19"/>
          <p:cNvSpPr txBox="1"/>
          <p:nvPr/>
        </p:nvSpPr>
        <p:spPr>
          <a:xfrm>
            <a:off x="2166000" y="2408000"/>
            <a:ext cx="63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51.28</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1" name="Google Shape;111;p19"/>
          <p:cNvSpPr txBox="1"/>
          <p:nvPr/>
        </p:nvSpPr>
        <p:spPr>
          <a:xfrm>
            <a:off x="2166000" y="324865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41.02</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2" name="Google Shape;112;p19"/>
          <p:cNvSpPr txBox="1"/>
          <p:nvPr/>
        </p:nvSpPr>
        <p:spPr>
          <a:xfrm>
            <a:off x="3126475" y="300470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35.71</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3" name="Google Shape;113;p19"/>
          <p:cNvSpPr txBox="1"/>
          <p:nvPr/>
        </p:nvSpPr>
        <p:spPr>
          <a:xfrm>
            <a:off x="3126475" y="338960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35.71</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4" name="Google Shape;114;p19"/>
          <p:cNvSpPr txBox="1"/>
          <p:nvPr/>
        </p:nvSpPr>
        <p:spPr>
          <a:xfrm>
            <a:off x="3126475" y="364665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28.57</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5" name="Google Shape;115;p19"/>
          <p:cNvSpPr txBox="1"/>
          <p:nvPr/>
        </p:nvSpPr>
        <p:spPr>
          <a:xfrm>
            <a:off x="5787300" y="1730150"/>
            <a:ext cx="51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45.45%</a:t>
            </a:r>
            <a:endParaRPr b="1" sz="700">
              <a:latin typeface="Old Standard TT"/>
              <a:ea typeface="Old Standard TT"/>
              <a:cs typeface="Old Standard TT"/>
              <a:sym typeface="Old Standard TT"/>
            </a:endParaRPr>
          </a:p>
        </p:txBody>
      </p:sp>
      <p:sp>
        <p:nvSpPr>
          <p:cNvPr id="116" name="Google Shape;116;p19"/>
          <p:cNvSpPr txBox="1"/>
          <p:nvPr/>
        </p:nvSpPr>
        <p:spPr>
          <a:xfrm>
            <a:off x="5787300" y="293755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54.54</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7" name="Google Shape;117;p19"/>
          <p:cNvSpPr txBox="1"/>
          <p:nvPr/>
        </p:nvSpPr>
        <p:spPr>
          <a:xfrm>
            <a:off x="6477350" y="187625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52.38</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8" name="Google Shape;118;p19"/>
          <p:cNvSpPr txBox="1"/>
          <p:nvPr/>
        </p:nvSpPr>
        <p:spPr>
          <a:xfrm>
            <a:off x="6477350" y="293755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47.62</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19" name="Google Shape;119;p19"/>
          <p:cNvSpPr txBox="1"/>
          <p:nvPr/>
        </p:nvSpPr>
        <p:spPr>
          <a:xfrm>
            <a:off x="7144775" y="319715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58.33</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
        <p:nvSpPr>
          <p:cNvPr id="120" name="Google Shape;120;p19"/>
          <p:cNvSpPr txBox="1"/>
          <p:nvPr/>
        </p:nvSpPr>
        <p:spPr>
          <a:xfrm>
            <a:off x="7144775" y="3517550"/>
            <a:ext cx="548100" cy="1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Old Standard TT"/>
                <a:ea typeface="Old Standard TT"/>
                <a:cs typeface="Old Standard TT"/>
                <a:sym typeface="Old Standard TT"/>
              </a:rPr>
              <a:t>41.66</a:t>
            </a:r>
            <a:r>
              <a:rPr b="1" lang="en" sz="700">
                <a:latin typeface="Old Standard TT"/>
                <a:ea typeface="Old Standard TT"/>
                <a:cs typeface="Old Standard TT"/>
                <a:sym typeface="Old Standard TT"/>
              </a:rPr>
              <a:t>%</a:t>
            </a:r>
            <a:endParaRPr b="1" sz="700">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007950" y="52775"/>
            <a:ext cx="31281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Continued</a:t>
            </a:r>
            <a:endParaRPr/>
          </a:p>
        </p:txBody>
      </p:sp>
      <p:pic>
        <p:nvPicPr>
          <p:cNvPr id="126" name="Google Shape;126;p20"/>
          <p:cNvPicPr preferRelativeResize="0"/>
          <p:nvPr/>
        </p:nvPicPr>
        <p:blipFill>
          <a:blip r:embed="rId3">
            <a:alphaModFix/>
          </a:blip>
          <a:stretch>
            <a:fillRect/>
          </a:stretch>
        </p:blipFill>
        <p:spPr>
          <a:xfrm>
            <a:off x="180350" y="838100"/>
            <a:ext cx="4391650" cy="2697625"/>
          </a:xfrm>
          <a:prstGeom prst="rect">
            <a:avLst/>
          </a:prstGeom>
          <a:noFill/>
          <a:ln>
            <a:noFill/>
          </a:ln>
        </p:spPr>
      </p:pic>
      <p:pic>
        <p:nvPicPr>
          <p:cNvPr id="127" name="Google Shape;127;p20"/>
          <p:cNvPicPr preferRelativeResize="0"/>
          <p:nvPr/>
        </p:nvPicPr>
        <p:blipFill>
          <a:blip r:embed="rId4">
            <a:alphaModFix/>
          </a:blip>
          <a:stretch>
            <a:fillRect/>
          </a:stretch>
        </p:blipFill>
        <p:spPr>
          <a:xfrm>
            <a:off x="4631104" y="838101"/>
            <a:ext cx="4512896" cy="2697625"/>
          </a:xfrm>
          <a:prstGeom prst="rect">
            <a:avLst/>
          </a:prstGeom>
          <a:noFill/>
          <a:ln>
            <a:noFill/>
          </a:ln>
        </p:spPr>
      </p:pic>
      <p:sp>
        <p:nvSpPr>
          <p:cNvPr id="128" name="Google Shape;128;p20"/>
          <p:cNvSpPr txBox="1"/>
          <p:nvPr/>
        </p:nvSpPr>
        <p:spPr>
          <a:xfrm>
            <a:off x="32325" y="3707850"/>
            <a:ext cx="4391700" cy="855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3x3 shows expected counts &lt;5 are 22.22% and therefore we will condense the data into a 2x2 on the next slide</a:t>
            </a:r>
            <a:endParaRPr>
              <a:latin typeface="Old Standard TT"/>
              <a:ea typeface="Old Standard TT"/>
              <a:cs typeface="Old Standard TT"/>
              <a:sym typeface="Old Standard TT"/>
            </a:endParaRPr>
          </a:p>
        </p:txBody>
      </p:sp>
      <p:sp>
        <p:nvSpPr>
          <p:cNvPr id="129" name="Google Shape;129;p20"/>
          <p:cNvSpPr txBox="1"/>
          <p:nvPr/>
        </p:nvSpPr>
        <p:spPr>
          <a:xfrm>
            <a:off x="4751250" y="3759575"/>
            <a:ext cx="4277700" cy="1258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2x3 shows a  X critical of 5.991 and a X calculated of 0.792</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X critical is much higher than X calculated</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Probability is 0.67294</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Estimated Power is 0.115</a:t>
            </a:r>
            <a:endParaRPr>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2823000" y="82375"/>
            <a:ext cx="34980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Continued</a:t>
            </a:r>
            <a:endParaRPr/>
          </a:p>
        </p:txBody>
      </p:sp>
      <p:sp>
        <p:nvSpPr>
          <p:cNvPr id="135" name="Google Shape;135;p21"/>
          <p:cNvSpPr txBox="1"/>
          <p:nvPr/>
        </p:nvSpPr>
        <p:spPr>
          <a:xfrm>
            <a:off x="177625" y="1132300"/>
            <a:ext cx="4144500" cy="3848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Went with a 2x2 test instead because of the 22.22% value on the &gt;5 expected</a:t>
            </a:r>
            <a:endParaRPr sz="1700">
              <a:latin typeface="Old Standard TT"/>
              <a:ea typeface="Old Standard TT"/>
              <a:cs typeface="Old Standard TT"/>
              <a:sym typeface="Old Standard TT"/>
            </a:endParaRPr>
          </a:p>
          <a:p>
            <a:pPr indent="0" lvl="0" marL="457200" rtl="0" algn="l">
              <a:spcBef>
                <a:spcPts val="0"/>
              </a:spcBef>
              <a:spcAft>
                <a:spcPts val="0"/>
              </a:spcAft>
              <a:buNone/>
            </a:pPr>
            <a:r>
              <a:t/>
            </a:r>
            <a:endParaRPr sz="1700">
              <a:latin typeface="Old Standard TT"/>
              <a:ea typeface="Old Standard TT"/>
              <a:cs typeface="Old Standard TT"/>
              <a:sym typeface="Old Standard TT"/>
            </a:endParaRPr>
          </a:p>
          <a:p>
            <a:pPr indent="-336550" lvl="0" marL="457200" rtl="0" algn="l">
              <a:lnSpc>
                <a:spcPct val="200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X critical is greater then  calculated</a:t>
            </a:r>
            <a:endParaRPr sz="1700">
              <a:latin typeface="Old Standard TT"/>
              <a:ea typeface="Old Standard TT"/>
              <a:cs typeface="Old Standard TT"/>
              <a:sym typeface="Old Standard TT"/>
            </a:endParaRPr>
          </a:p>
          <a:p>
            <a:pPr indent="-336550" lvl="0" marL="457200" rtl="0" algn="l">
              <a:lnSpc>
                <a:spcPct val="200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Power is 0.340</a:t>
            </a:r>
            <a:endParaRPr sz="1700">
              <a:latin typeface="Old Standard TT"/>
              <a:ea typeface="Old Standard TT"/>
              <a:cs typeface="Old Standard TT"/>
              <a:sym typeface="Old Standard TT"/>
            </a:endParaRPr>
          </a:p>
          <a:p>
            <a:pPr indent="-336550" lvl="0" marL="457200" rtl="0" algn="l">
              <a:lnSpc>
                <a:spcPct val="200000"/>
              </a:lnSpc>
              <a:spcBef>
                <a:spcPts val="0"/>
              </a:spcBef>
              <a:spcAft>
                <a:spcPts val="0"/>
              </a:spcAft>
              <a:buSzPts val="1700"/>
              <a:buFont typeface="Old Standard TT"/>
              <a:buChar char="●"/>
            </a:pPr>
            <a:r>
              <a:rPr lang="en" sz="1700">
                <a:latin typeface="Old Standard TT"/>
                <a:ea typeface="Old Standard TT"/>
                <a:cs typeface="Old Standard TT"/>
                <a:sym typeface="Old Standard TT"/>
              </a:rPr>
              <a:t>Probability is 0.122</a:t>
            </a:r>
            <a:endParaRPr sz="1700">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136" name="Google Shape;136;p21"/>
          <p:cNvPicPr preferRelativeResize="0"/>
          <p:nvPr/>
        </p:nvPicPr>
        <p:blipFill>
          <a:blip r:embed="rId3">
            <a:alphaModFix/>
          </a:blip>
          <a:stretch>
            <a:fillRect/>
          </a:stretch>
        </p:blipFill>
        <p:spPr>
          <a:xfrm>
            <a:off x="4228975" y="969500"/>
            <a:ext cx="4863225" cy="3088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