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Economica"/>
      <p:regular r:id="rId18"/>
      <p:bold r:id="rId19"/>
      <p:italic r:id="rId20"/>
      <p:boldItalic r:id="rId21"/>
    </p:embeddedFont>
    <p:embeddedFont>
      <p:font typeface="Syncopate"/>
      <p:regular r:id="rId22"/>
      <p:bold r:id="rId23"/>
    </p:embeddedFont>
    <p:embeddedFont>
      <p:font typeface="Open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conomica-italic.fntdata"/><Relationship Id="rId22" Type="http://schemas.openxmlformats.org/officeDocument/2006/relationships/font" Target="fonts/Syncopate-regular.fntdata"/><Relationship Id="rId21" Type="http://schemas.openxmlformats.org/officeDocument/2006/relationships/font" Target="fonts/Economica-boldItalic.fntdata"/><Relationship Id="rId24" Type="http://schemas.openxmlformats.org/officeDocument/2006/relationships/font" Target="fonts/OpenSans-regular.fntdata"/><Relationship Id="rId23" Type="http://schemas.openxmlformats.org/officeDocument/2006/relationships/font" Target="fonts/Syncopate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italic.fntdata"/><Relationship Id="rId25" Type="http://schemas.openxmlformats.org/officeDocument/2006/relationships/font" Target="fonts/OpenSans-bold.fntdata"/><Relationship Id="rId27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Economica-bold.fntdata"/><Relationship Id="rId18" Type="http://schemas.openxmlformats.org/officeDocument/2006/relationships/font" Target="fonts/Economica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adde4fde0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adde4fde0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f392635b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f392635b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adc247db0b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adc247db0b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adc247db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adc247db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dc247db0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dc247db0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dc247db0b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dc247db0b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dc247db0b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adc247db0b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dcd19d865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dcd19d86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dcd19d86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dcd19d86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adc247db0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adc247db0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e8b3228a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ae8b3228a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eb.csulb.edu/~rodrigue/geog400500/ChiSquareModels5plus.ods" TargetMode="External"/><Relationship Id="rId4" Type="http://schemas.openxmlformats.org/officeDocument/2006/relationships/hyperlink" Target="http://web.csulb.edu/~rodrigue/geog400500/ChiSquareModels5plus.od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Pigeon Watch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Nicole Angel, Yohanna Berhe, Cheryl Gatch, Brooke Goodsell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3">
            <a:alphaModFix/>
          </a:blip>
          <a:srcRect b="0" l="0" r="70802" t="0"/>
          <a:stretch/>
        </p:blipFill>
        <p:spPr>
          <a:xfrm>
            <a:off x="0" y="0"/>
            <a:ext cx="21639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4">
            <a:alphaModFix/>
          </a:blip>
          <a:srcRect b="0" l="69104" r="0" t="0"/>
          <a:stretch/>
        </p:blipFill>
        <p:spPr>
          <a:xfrm>
            <a:off x="6854225" y="0"/>
            <a:ext cx="22897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/>
          <p:nvPr/>
        </p:nvSpPr>
        <p:spPr>
          <a:xfrm>
            <a:off x="5348025" y="223650"/>
            <a:ext cx="3387000" cy="4696200"/>
          </a:xfrm>
          <a:prstGeom prst="ellipse">
            <a:avLst/>
          </a:prstGeom>
          <a:noFill/>
          <a:ln cap="flat" cmpd="sng" w="28575">
            <a:solidFill>
              <a:schemeClr val="accent5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2"/>
          <p:cNvSpPr txBox="1"/>
          <p:nvPr>
            <p:ph type="title"/>
          </p:nvPr>
        </p:nvSpPr>
        <p:spPr>
          <a:xfrm>
            <a:off x="311700" y="315925"/>
            <a:ext cx="4797900" cy="831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4"/>
                </a:solidFill>
              </a:rPr>
              <a:t>Conclusion</a:t>
            </a:r>
            <a:endParaRPr u="sng">
              <a:solidFill>
                <a:schemeClr val="accent4"/>
              </a:solidFill>
            </a:endParaRPr>
          </a:p>
        </p:txBody>
      </p:sp>
      <p:sp>
        <p:nvSpPr>
          <p:cNvPr id="150" name="Google Shape;150;p22"/>
          <p:cNvSpPr txBox="1"/>
          <p:nvPr>
            <p:ph idx="1" type="body"/>
          </p:nvPr>
        </p:nvSpPr>
        <p:spPr>
          <a:xfrm>
            <a:off x="311700" y="1149025"/>
            <a:ext cx="4797900" cy="355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Pigeon morph plumage diversity was shown to vary in different environments only slightly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The rewards for lifesaving melanic stabilizing selection traits to avoid predation is generally favored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For future projects we </a:t>
            </a:r>
            <a:r>
              <a:rPr lang="en" sz="1500"/>
              <a:t>Recommend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further research to continue by separating environment grouping Parks and Beaches into separate groups; regrouping into four groups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2"/>
          <p:cNvPicPr preferRelativeResize="0"/>
          <p:nvPr/>
        </p:nvPicPr>
        <p:blipFill rotWithShape="1">
          <a:blip r:embed="rId3">
            <a:alphaModFix/>
          </a:blip>
          <a:srcRect b="0" l="41483" r="18365" t="0"/>
          <a:stretch/>
        </p:blipFill>
        <p:spPr>
          <a:xfrm>
            <a:off x="5466825" y="365700"/>
            <a:ext cx="3149400" cy="441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2" name="Google Shape;152;p22"/>
          <p:cNvSpPr/>
          <p:nvPr/>
        </p:nvSpPr>
        <p:spPr>
          <a:xfrm>
            <a:off x="11325" y="-22650"/>
            <a:ext cx="9144000" cy="10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3"/>
          <p:cNvPicPr preferRelativeResize="0"/>
          <p:nvPr/>
        </p:nvPicPr>
        <p:blipFill rotWithShape="1">
          <a:blip r:embed="rId3">
            <a:alphaModFix/>
          </a:blip>
          <a:srcRect b="0" l="3185" r="0" t="0"/>
          <a:stretch/>
        </p:blipFill>
        <p:spPr>
          <a:xfrm>
            <a:off x="1169725" y="0"/>
            <a:ext cx="7320124" cy="50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/>
          <p:nvPr/>
        </p:nvSpPr>
        <p:spPr>
          <a:xfrm>
            <a:off x="294550" y="260575"/>
            <a:ext cx="8520600" cy="4463700"/>
          </a:xfrm>
          <a:prstGeom prst="rect">
            <a:avLst/>
          </a:prstGeom>
          <a:solidFill>
            <a:srgbClr val="38761D">
              <a:alpha val="497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References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4" name="Google Shape;164;p2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Haag-Wackernagel, D., Heeb, P., &amp;amp; Leiss, A. (2006). Phenotype-dependent selection of juvenile urban Feral PigeonsColumba livia. </a:t>
            </a:r>
            <a:r>
              <a:rPr i="1" lang="en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Bird Study,</a:t>
            </a:r>
            <a:r>
              <a:rPr lang="en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53(2), 163-170. doi:10.1080/00063650609461429</a:t>
            </a:r>
            <a:endParaRPr sz="1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28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Kabir, M. A. (2016). Rock - Pigeons in Some Parts of Bangladesh. </a:t>
            </a:r>
            <a:r>
              <a:rPr i="1" lang="en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Journal of Middle East and North Africa Sciences,</a:t>
            </a:r>
            <a:r>
              <a:rPr lang="en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(3), 45-49. doi:10.12816/0032663</a:t>
            </a:r>
            <a:endParaRPr sz="1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LaBranche, M. S. 1999.  </a:t>
            </a:r>
            <a:r>
              <a:rPr i="1" lang="en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Study Pigeons?  Birdscope, Volume 13, Number 3: 3.</a:t>
            </a:r>
            <a:endParaRPr i="1" sz="1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Rodrigue, C.M. 2019. Chi-square modeling spreadsheet. Department of Geography, </a:t>
            </a:r>
            <a:endParaRPr sz="1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28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California State University.</a:t>
            </a:r>
            <a:r>
              <a:rPr lang="en" sz="1300">
                <a:solidFill>
                  <a:srgbClr val="FFFF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300" u="sng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http://web.csulb.edu/~rodrigue/geog400500/ChiSquareModels5plus.ods</a:t>
            </a:r>
            <a:endParaRPr sz="1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i="1" sz="15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BF3">
            <a:alpha val="55310"/>
          </a:srgbClr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</a:rPr>
              <a:t>Goal of Project:</a:t>
            </a:r>
            <a:endParaRPr b="1">
              <a:solidFill>
                <a:srgbClr val="134F5C"/>
              </a:solidFill>
            </a:endParaRPr>
          </a:p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111723"/>
                </a:solidFill>
              </a:rPr>
              <a:t>W</a:t>
            </a:r>
            <a:r>
              <a:rPr lang="en" sz="1900">
                <a:solidFill>
                  <a:srgbClr val="111723"/>
                </a:solidFill>
              </a:rPr>
              <a:t>e sought to </a:t>
            </a:r>
            <a:r>
              <a:rPr lang="en" sz="1900"/>
              <a:t>f</a:t>
            </a:r>
            <a:r>
              <a:rPr lang="en" sz="1900"/>
              <a:t>ind if </a:t>
            </a:r>
            <a:r>
              <a:rPr lang="en" sz="1900">
                <a:solidFill>
                  <a:srgbClr val="111723"/>
                </a:solidFill>
              </a:rPr>
              <a:t>there is a significant difference in pigeon morph distributions by the three core habitats, in relation to stabilizing selection</a:t>
            </a:r>
            <a:endParaRPr>
              <a:solidFill>
                <a:srgbClr val="111723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300"/>
              <a:t>*</a:t>
            </a:r>
            <a:r>
              <a:rPr b="1" lang="en" sz="1300"/>
              <a:t>Stabilizing selection: </a:t>
            </a:r>
            <a:r>
              <a:rPr b="1" lang="en" sz="1300">
                <a:solidFill>
                  <a:srgbClr val="111723"/>
                </a:solidFill>
              </a:rPr>
              <a:t>penalizes morphs that diverge from a common pattern, enforcing greater uniformity in prey species, in this case diverging from </a:t>
            </a:r>
            <a:r>
              <a:rPr b="1" lang="en" sz="1300">
                <a:solidFill>
                  <a:srgbClr val="111723"/>
                </a:solidFill>
              </a:rPr>
              <a:t>what's</a:t>
            </a:r>
            <a:r>
              <a:rPr b="1" lang="en" sz="1300">
                <a:solidFill>
                  <a:srgbClr val="111723"/>
                </a:solidFill>
              </a:rPr>
              <a:t> common in a certain habitat</a:t>
            </a:r>
            <a:endParaRPr b="1" sz="1300"/>
          </a:p>
        </p:txBody>
      </p:sp>
      <p:sp>
        <p:nvSpPr>
          <p:cNvPr id="72" name="Google Shape;72;p14"/>
          <p:cNvSpPr/>
          <p:nvPr/>
        </p:nvSpPr>
        <p:spPr>
          <a:xfrm>
            <a:off x="5041525" y="521150"/>
            <a:ext cx="3670800" cy="3625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4175" y="726013"/>
            <a:ext cx="3691476" cy="369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221075" y="1799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and Methods</a:t>
            </a:r>
            <a:endParaRPr/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3921275" y="566475"/>
            <a:ext cx="4517700" cy="36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/>
              <a:t>Data:</a:t>
            </a:r>
            <a:r>
              <a:rPr lang="en" sz="1500"/>
              <a:t>  A</a:t>
            </a:r>
            <a:r>
              <a:rPr lang="en" sz="1500"/>
              <a:t>rchival data collected by students of ESP 330 at California State University Long Beach</a:t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/>
              <a:t>Dates used: Fall 2000 until Spring 2018, from all over California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/>
              <a:t>	6,341 Pigeons in total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/>
              <a:t>Method of Analysis</a:t>
            </a:r>
            <a:r>
              <a:rPr lang="en" sz="1500"/>
              <a:t>: Chi-square Distribution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	</a:t>
            </a:r>
            <a:r>
              <a:rPr lang="en" sz="1700">
                <a:latin typeface="Economica"/>
                <a:ea typeface="Economica"/>
                <a:cs typeface="Economica"/>
                <a:sym typeface="Economica"/>
              </a:rPr>
              <a:t>Alpha value = .05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>
                <a:latin typeface="Economica"/>
                <a:ea typeface="Economica"/>
                <a:cs typeface="Economica"/>
                <a:sym typeface="Economica"/>
              </a:rPr>
              <a:t>	12 degrees of freedom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/>
              <a:t>* as chi-square is the best qualified method for analyzing counts that are divided into categories</a:t>
            </a:r>
            <a:endParaRPr sz="1100"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625" y="1011263"/>
            <a:ext cx="2858272" cy="3691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5"/>
          <p:cNvCxnSpPr/>
          <p:nvPr/>
        </p:nvCxnSpPr>
        <p:spPr>
          <a:xfrm>
            <a:off x="3840625" y="566475"/>
            <a:ext cx="0" cy="1087500"/>
          </a:xfrm>
          <a:prstGeom prst="straightConnector1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15"/>
          <p:cNvCxnSpPr/>
          <p:nvPr/>
        </p:nvCxnSpPr>
        <p:spPr>
          <a:xfrm flipH="1" rot="10800000">
            <a:off x="3840625" y="595650"/>
            <a:ext cx="1354500" cy="4800"/>
          </a:xfrm>
          <a:prstGeom prst="straightConnector1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Google Shape;83;p15"/>
          <p:cNvCxnSpPr/>
          <p:nvPr/>
        </p:nvCxnSpPr>
        <p:spPr>
          <a:xfrm rot="10800000">
            <a:off x="7431925" y="4497725"/>
            <a:ext cx="1121700" cy="0"/>
          </a:xfrm>
          <a:prstGeom prst="straightConnector1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15"/>
          <p:cNvCxnSpPr/>
          <p:nvPr/>
        </p:nvCxnSpPr>
        <p:spPr>
          <a:xfrm flipH="1" rot="10800000">
            <a:off x="8519625" y="3319550"/>
            <a:ext cx="11400" cy="1189500"/>
          </a:xfrm>
          <a:prstGeom prst="straightConnector1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>
            <a:off x="85050" y="1869325"/>
            <a:ext cx="3030600" cy="29265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0" y="532475"/>
            <a:ext cx="2968200" cy="623100"/>
          </a:xfrm>
          <a:prstGeom prst="snip2DiagRect">
            <a:avLst>
              <a:gd fmla="val 0" name="adj1"/>
              <a:gd fmla="val 16667" name="adj2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175500" y="1987825"/>
            <a:ext cx="2792700" cy="26898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3">
            <a:alphaModFix/>
          </a:blip>
          <a:srcRect b="0" l="0" r="21544" t="0"/>
          <a:stretch/>
        </p:blipFill>
        <p:spPr>
          <a:xfrm>
            <a:off x="372150" y="2102424"/>
            <a:ext cx="2456400" cy="2460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>
            <p:ph type="title"/>
          </p:nvPr>
        </p:nvSpPr>
        <p:spPr>
          <a:xfrm>
            <a:off x="283200" y="196375"/>
            <a:ext cx="2379300" cy="103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Results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5596600" y="0"/>
            <a:ext cx="3614100" cy="35688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 rotWithShape="1">
          <a:blip r:embed="rId4">
            <a:alphaModFix/>
          </a:blip>
          <a:srcRect b="0" l="0" r="29243" t="0"/>
          <a:stretch/>
        </p:blipFill>
        <p:spPr>
          <a:xfrm>
            <a:off x="5766550" y="166950"/>
            <a:ext cx="3274200" cy="3234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3305700" y="2540425"/>
            <a:ext cx="2532600" cy="15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Syncopate"/>
                <a:ea typeface="Syncopate"/>
                <a:cs typeface="Syncopate"/>
                <a:sym typeface="Syncopate"/>
              </a:rPr>
              <a:t>X-Calc=  </a:t>
            </a:r>
            <a:r>
              <a:rPr b="1" lang="en">
                <a:solidFill>
                  <a:schemeClr val="accent2"/>
                </a:solidFill>
                <a:latin typeface="Syncopate"/>
                <a:ea typeface="Syncopate"/>
                <a:cs typeface="Syncopate"/>
                <a:sym typeface="Syncopate"/>
              </a:rPr>
              <a:t>42.5</a:t>
            </a:r>
            <a:endParaRPr b="1">
              <a:solidFill>
                <a:schemeClr val="accent2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Syncopate"/>
                <a:ea typeface="Syncopate"/>
                <a:cs typeface="Syncopate"/>
                <a:sym typeface="Syncopate"/>
              </a:rPr>
              <a:t>X-Crit= </a:t>
            </a:r>
            <a:r>
              <a:rPr b="1" lang="en">
                <a:solidFill>
                  <a:schemeClr val="accent2"/>
                </a:solidFill>
                <a:latin typeface="Syncopate"/>
                <a:ea typeface="Syncopate"/>
                <a:cs typeface="Syncopate"/>
                <a:sym typeface="Syncopate"/>
              </a:rPr>
              <a:t>21.0</a:t>
            </a:r>
            <a:endParaRPr b="1">
              <a:solidFill>
                <a:schemeClr val="accent2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Syncopate"/>
                <a:ea typeface="Syncopate"/>
                <a:cs typeface="Syncopate"/>
                <a:sym typeface="Syncopate"/>
              </a:rPr>
              <a:t>P-Value= </a:t>
            </a:r>
            <a:r>
              <a:rPr b="1" lang="en">
                <a:solidFill>
                  <a:schemeClr val="accent2"/>
                </a:solidFill>
                <a:latin typeface="Syncopate"/>
                <a:ea typeface="Syncopate"/>
                <a:cs typeface="Syncopate"/>
                <a:sym typeface="Syncopate"/>
              </a:rPr>
              <a:t>0.0</a:t>
            </a:r>
            <a:endParaRPr b="1">
              <a:solidFill>
                <a:schemeClr val="accent2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 txBox="1"/>
          <p:nvPr/>
        </p:nvSpPr>
        <p:spPr>
          <a:xfrm>
            <a:off x="2545900" y="1234975"/>
            <a:ext cx="3274200" cy="9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2"/>
                </a:solidFill>
                <a:latin typeface="Syncopate"/>
                <a:ea typeface="Syncopate"/>
                <a:cs typeface="Syncopate"/>
                <a:sym typeface="Syncopate"/>
              </a:rPr>
              <a:t>Effect Size= </a:t>
            </a:r>
            <a:r>
              <a:rPr b="1" lang="en" sz="1800">
                <a:solidFill>
                  <a:schemeClr val="accent2"/>
                </a:solidFill>
                <a:latin typeface="Syncopate"/>
                <a:ea typeface="Syncopate"/>
                <a:cs typeface="Syncopate"/>
                <a:sym typeface="Syncopate"/>
              </a:rPr>
              <a:t>.058</a:t>
            </a:r>
            <a:endParaRPr b="1" sz="1800">
              <a:solidFill>
                <a:schemeClr val="accent2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2"/>
                </a:solidFill>
                <a:latin typeface="Syncopate"/>
                <a:ea typeface="Syncopate"/>
                <a:cs typeface="Syncopate"/>
                <a:sym typeface="Syncopate"/>
              </a:rPr>
              <a:t>Power= </a:t>
            </a:r>
            <a:r>
              <a:rPr b="1" lang="en" sz="1800">
                <a:solidFill>
                  <a:schemeClr val="accent2"/>
                </a:solidFill>
                <a:latin typeface="Syncopate"/>
                <a:ea typeface="Syncopate"/>
                <a:cs typeface="Syncopate"/>
                <a:sym typeface="Syncopate"/>
              </a:rPr>
              <a:t>.904</a:t>
            </a:r>
            <a:endParaRPr b="1">
              <a:solidFill>
                <a:schemeClr val="accent2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5392600" y="-172950"/>
            <a:ext cx="4022100" cy="39147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3160875" y="4312675"/>
            <a:ext cx="5324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2"/>
                </a:solidFill>
                <a:latin typeface="Syncopate"/>
                <a:ea typeface="Syncopate"/>
                <a:cs typeface="Syncopate"/>
                <a:sym typeface="Syncopate"/>
              </a:rPr>
              <a:t>Alpha= </a:t>
            </a:r>
            <a:r>
              <a:rPr b="1" lang="en" sz="1800">
                <a:solidFill>
                  <a:schemeClr val="accent2"/>
                </a:solidFill>
                <a:latin typeface="Syncopate"/>
                <a:ea typeface="Syncopate"/>
                <a:cs typeface="Syncopate"/>
                <a:sym typeface="Syncopate"/>
              </a:rPr>
              <a:t>0.05,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oogle Shape;104;p17"/>
          <p:cNvCxnSpPr/>
          <p:nvPr/>
        </p:nvCxnSpPr>
        <p:spPr>
          <a:xfrm>
            <a:off x="600" y="11325"/>
            <a:ext cx="9142800" cy="0"/>
          </a:xfrm>
          <a:prstGeom prst="straightConnector1">
            <a:avLst/>
          </a:prstGeom>
          <a:noFill/>
          <a:ln cap="flat" cmpd="sng" w="1143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00701" y="-56650"/>
            <a:ext cx="9244701" cy="5200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>
            <p:ph type="title"/>
          </p:nvPr>
        </p:nvSpPr>
        <p:spPr>
          <a:xfrm>
            <a:off x="3817975" y="157325"/>
            <a:ext cx="48897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this means?</a:t>
            </a:r>
            <a:endParaRPr/>
          </a:p>
        </p:txBody>
      </p:sp>
      <p:sp>
        <p:nvSpPr>
          <p:cNvPr id="107" name="Google Shape;107;p17"/>
          <p:cNvSpPr txBox="1"/>
          <p:nvPr>
            <p:ph idx="1" type="body"/>
          </p:nvPr>
        </p:nvSpPr>
        <p:spPr>
          <a:xfrm>
            <a:off x="3744475" y="1092300"/>
            <a:ext cx="4797900" cy="34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11723"/>
                </a:solidFill>
              </a:rPr>
              <a:t>Comparing P-Value and Alpha = </a:t>
            </a:r>
            <a:r>
              <a:rPr lang="en" sz="1300">
                <a:solidFill>
                  <a:srgbClr val="111723"/>
                </a:solidFill>
              </a:rPr>
              <a:t>P-Value &lt; Alpha</a:t>
            </a:r>
            <a:endParaRPr sz="1300">
              <a:solidFill>
                <a:srgbClr val="111723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723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111723"/>
                </a:solidFill>
              </a:rPr>
              <a:t>The null hypothesis:</a:t>
            </a:r>
            <a:r>
              <a:rPr lang="en" sz="1200">
                <a:solidFill>
                  <a:srgbClr val="111723"/>
                </a:solidFill>
                <a:highlight>
                  <a:srgbClr val="FAFFFD"/>
                </a:highlight>
              </a:rPr>
              <a:t> There </a:t>
            </a:r>
            <a:r>
              <a:rPr lang="en" sz="1200" u="sng">
                <a:solidFill>
                  <a:srgbClr val="111723"/>
                </a:solidFill>
                <a:highlight>
                  <a:srgbClr val="FAFFFD"/>
                </a:highlight>
              </a:rPr>
              <a:t>no</a:t>
            </a:r>
            <a:r>
              <a:rPr lang="en" sz="1200">
                <a:solidFill>
                  <a:srgbClr val="111723"/>
                </a:solidFill>
                <a:highlight>
                  <a:srgbClr val="FAFFFD"/>
                </a:highlight>
              </a:rPr>
              <a:t> significant difference in the distribution of morphs by these three core habitats</a:t>
            </a:r>
            <a:endParaRPr sz="1200">
              <a:solidFill>
                <a:srgbClr val="111723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11723"/>
                </a:solidFill>
              </a:rPr>
              <a:t> 	→ </a:t>
            </a:r>
            <a:r>
              <a:rPr b="1" lang="en" sz="1200">
                <a:solidFill>
                  <a:srgbClr val="111723"/>
                </a:solidFill>
              </a:rPr>
              <a:t>Null rejected</a:t>
            </a:r>
            <a:r>
              <a:rPr lang="en" sz="1200">
                <a:solidFill>
                  <a:srgbClr val="111723"/>
                </a:solidFill>
              </a:rPr>
              <a:t>, there is a significant difference</a:t>
            </a:r>
            <a:endParaRPr sz="1200">
              <a:solidFill>
                <a:srgbClr val="111723"/>
              </a:solidFill>
              <a:highlight>
                <a:srgbClr val="FAFFFD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11723"/>
              </a:solidFill>
              <a:highlight>
                <a:srgbClr val="FAFFFD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111723"/>
                </a:solidFill>
                <a:highlight>
                  <a:srgbClr val="FAFFFD"/>
                </a:highlight>
              </a:rPr>
              <a:t>The Effect Size:</a:t>
            </a:r>
            <a:endParaRPr sz="1300">
              <a:solidFill>
                <a:srgbClr val="111723"/>
              </a:solidFill>
              <a:highlight>
                <a:srgbClr val="FAFFFD"/>
              </a:highlight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1723"/>
                </a:solidFill>
              </a:rPr>
              <a:t>.058 </a:t>
            </a:r>
            <a:endParaRPr b="1" sz="1200">
              <a:solidFill>
                <a:srgbClr val="111723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11723"/>
                </a:solidFill>
              </a:rPr>
              <a:t>Was very small, this means that although significant, there is only a faint matching of pigeon morphs to habitat</a:t>
            </a:r>
            <a:endParaRPr sz="1200">
              <a:solidFill>
                <a:srgbClr val="111723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11723"/>
              </a:solidFill>
              <a:highlight>
                <a:srgbClr val="FAFFFD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723"/>
                </a:solidFill>
                <a:highlight>
                  <a:srgbClr val="FAFFFD"/>
                </a:highlight>
              </a:rPr>
              <a:t>Power:</a:t>
            </a:r>
            <a:endParaRPr sz="1400">
              <a:solidFill>
                <a:srgbClr val="111723"/>
              </a:solidFill>
              <a:highlight>
                <a:srgbClr val="FAFFFD"/>
              </a:highlight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1723"/>
                </a:solidFill>
                <a:highlight>
                  <a:srgbClr val="FAFFFD"/>
                </a:highlight>
              </a:rPr>
              <a:t>.904 </a:t>
            </a:r>
            <a:endParaRPr b="1" sz="1200">
              <a:solidFill>
                <a:srgbClr val="111723"/>
              </a:solidFill>
              <a:highlight>
                <a:srgbClr val="FAFFFD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11723"/>
                </a:solidFill>
                <a:highlight>
                  <a:srgbClr val="FAFFFD"/>
                </a:highlight>
              </a:rPr>
              <a:t>Power is whether we have enough power in our data to trust a finding of no significant difference, here it was very high</a:t>
            </a:r>
            <a:endParaRPr sz="1200">
              <a:solidFill>
                <a:srgbClr val="111723"/>
              </a:solidFill>
              <a:highlight>
                <a:srgbClr val="FAFFFD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08" name="Google Shape;108;p17"/>
          <p:cNvPicPr preferRelativeResize="0"/>
          <p:nvPr/>
        </p:nvPicPr>
        <p:blipFill rotWithShape="1">
          <a:blip r:embed="rId4">
            <a:alphaModFix/>
          </a:blip>
          <a:srcRect b="0" l="17747" r="29651" t="0"/>
          <a:stretch/>
        </p:blipFill>
        <p:spPr>
          <a:xfrm>
            <a:off x="662950" y="1092301"/>
            <a:ext cx="2713175" cy="343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>
            <a:off x="4572000" y="543625"/>
            <a:ext cx="4321200" cy="3484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303473" y="266550"/>
            <a:ext cx="6333350" cy="421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/>
          </a:blip>
          <a:srcRect b="0" l="0" r="13532" t="0"/>
          <a:stretch/>
        </p:blipFill>
        <p:spPr>
          <a:xfrm>
            <a:off x="4683500" y="645838"/>
            <a:ext cx="3978475" cy="31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 rotWithShape="1">
          <a:blip r:embed="rId5">
            <a:alphaModFix/>
          </a:blip>
          <a:srcRect b="18521" l="85557" r="0" t="29201"/>
          <a:stretch/>
        </p:blipFill>
        <p:spPr>
          <a:xfrm>
            <a:off x="311700" y="1529449"/>
            <a:ext cx="728251" cy="1801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8400000" dist="57150">
              <a:srgbClr val="000000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111500" y="710900"/>
            <a:ext cx="1867800" cy="33732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3">
            <a:alphaModFix/>
          </a:blip>
          <a:srcRect b="0" l="0" r="5320" t="0"/>
          <a:stretch/>
        </p:blipFill>
        <p:spPr>
          <a:xfrm>
            <a:off x="825000" y="344963"/>
            <a:ext cx="7388649" cy="445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 rotWithShape="1">
          <a:blip r:embed="rId4">
            <a:alphaModFix/>
          </a:blip>
          <a:srcRect b="0" l="0" r="14089" t="0"/>
          <a:stretch/>
        </p:blipFill>
        <p:spPr>
          <a:xfrm>
            <a:off x="314075" y="846925"/>
            <a:ext cx="3937325" cy="316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 rotWithShape="1">
          <a:blip r:embed="rId5">
            <a:alphaModFix/>
          </a:blip>
          <a:srcRect b="18521" l="85557" r="0" t="29201"/>
          <a:stretch/>
        </p:blipFill>
        <p:spPr>
          <a:xfrm>
            <a:off x="8333225" y="1529449"/>
            <a:ext cx="728251" cy="1801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8400000" dist="57150">
              <a:srgbClr val="000000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/>
          <p:nvPr/>
        </p:nvSpPr>
        <p:spPr>
          <a:xfrm>
            <a:off x="237925" y="419175"/>
            <a:ext cx="3818100" cy="34893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0475" y="197700"/>
            <a:ext cx="6158000" cy="461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4">
            <a:alphaModFix/>
          </a:blip>
          <a:srcRect b="2159" l="1796" r="15818" t="3143"/>
          <a:stretch/>
        </p:blipFill>
        <p:spPr>
          <a:xfrm>
            <a:off x="475850" y="577800"/>
            <a:ext cx="4010400" cy="32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 rotWithShape="1">
          <a:blip r:embed="rId4">
            <a:alphaModFix/>
          </a:blip>
          <a:srcRect b="18521" l="85557" r="0" t="29201"/>
          <a:stretch/>
        </p:blipFill>
        <p:spPr>
          <a:xfrm>
            <a:off x="8281725" y="1529449"/>
            <a:ext cx="728251" cy="1801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8400000" dist="57150">
              <a:srgbClr val="000000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/>
          <p:nvPr/>
        </p:nvSpPr>
        <p:spPr>
          <a:xfrm>
            <a:off x="4678975" y="1689025"/>
            <a:ext cx="4385700" cy="3087900"/>
          </a:xfrm>
          <a:prstGeom prst="rect">
            <a:avLst/>
          </a:prstGeom>
          <a:solidFill>
            <a:srgbClr val="A2C4C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1"/>
          <p:cNvSpPr/>
          <p:nvPr/>
        </p:nvSpPr>
        <p:spPr>
          <a:xfrm>
            <a:off x="0" y="789488"/>
            <a:ext cx="4520400" cy="3160800"/>
          </a:xfrm>
          <a:prstGeom prst="rect">
            <a:avLst/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1"/>
          <p:cNvSpPr txBox="1"/>
          <p:nvPr>
            <p:ph type="title"/>
          </p:nvPr>
        </p:nvSpPr>
        <p:spPr>
          <a:xfrm>
            <a:off x="311700" y="-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 rotWithShape="1">
          <a:blip r:embed="rId3">
            <a:alphaModFix/>
          </a:blip>
          <a:srcRect b="0" l="5749" r="0" t="0"/>
          <a:stretch/>
        </p:blipFill>
        <p:spPr>
          <a:xfrm>
            <a:off x="0" y="991675"/>
            <a:ext cx="4321950" cy="27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 rotWithShape="1">
          <a:blip r:embed="rId4">
            <a:alphaModFix/>
          </a:blip>
          <a:srcRect b="0" l="8958" r="0" t="0"/>
          <a:stretch/>
        </p:blipFill>
        <p:spPr>
          <a:xfrm>
            <a:off x="4889750" y="1866250"/>
            <a:ext cx="4174925" cy="27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6144000" y="4735750"/>
            <a:ext cx="30000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Kabir, M. A. (2016)</a:t>
            </a:r>
            <a:endParaRPr sz="1500"/>
          </a:p>
        </p:txBody>
      </p:sp>
      <p:sp>
        <p:nvSpPr>
          <p:cNvPr id="143" name="Google Shape;143;p21"/>
          <p:cNvSpPr txBox="1"/>
          <p:nvPr/>
        </p:nvSpPr>
        <p:spPr>
          <a:xfrm>
            <a:off x="0" y="3908500"/>
            <a:ext cx="30000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Haag-Wackernagel, </a:t>
            </a:r>
            <a:r>
              <a:rPr i="1" lang="en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et al.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(2006)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