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Raleway"/>
      <p:regular r:id="rId18"/>
      <p:bold r:id="rId19"/>
      <p:italic r:id="rId20"/>
      <p:boldItalic r:id="rId21"/>
    </p:embeddedFont>
    <p:embeddedFont>
      <p:font typeface="Homemade Apple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italic.fntdata"/><Relationship Id="rId11" Type="http://schemas.openxmlformats.org/officeDocument/2006/relationships/slide" Target="slides/slide7.xml"/><Relationship Id="rId22" Type="http://schemas.openxmlformats.org/officeDocument/2006/relationships/font" Target="fonts/HomemadeApple-regular.fntdata"/><Relationship Id="rId10" Type="http://schemas.openxmlformats.org/officeDocument/2006/relationships/slide" Target="slides/slide6.xml"/><Relationship Id="rId21" Type="http://schemas.openxmlformats.org/officeDocument/2006/relationships/font" Target="fonts/Raleway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Raleway-bold.fntdata"/><Relationship Id="rId6" Type="http://schemas.openxmlformats.org/officeDocument/2006/relationships/slide" Target="slides/slide2.xml"/><Relationship Id="rId18" Type="http://schemas.openxmlformats.org/officeDocument/2006/relationships/font" Target="fonts/Raleway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5e1e9d819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5e1e9d81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5e1e9d819_0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5e1e9d81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ed75ccf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ed75ccf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80482a5b7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80482a5b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80482a5b7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80482a5b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the purpose behind this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5e1e9d819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5e1e9d81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80482a5b7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80482a5b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5e1e9d819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5e1e9d81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800e7eff0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800e7ef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800e7eff0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800e7eff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7bfc75e46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7bfc75e4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03a1eed74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03a1eed7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899300" y="1991813"/>
            <a:ext cx="5345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36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ctrTitle"/>
          </p:nvPr>
        </p:nvSpPr>
        <p:spPr>
          <a:xfrm>
            <a:off x="1501200" y="1297594"/>
            <a:ext cx="6141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1501200" y="2554310"/>
            <a:ext cx="6141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4158725" y="1509350"/>
            <a:ext cx="826550" cy="688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20124D">
                    <a:alpha val="28459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1643400" y="1849275"/>
            <a:ext cx="5857200" cy="29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Homemade Apple"/>
              <a:buChar char="✘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indent="-3810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○"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indent="-3810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■"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indent="-3810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●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indent="-3810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○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indent="-3810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■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indent="-3810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●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indent="-3810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○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indent="-3810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■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1146000" y="1364719"/>
            <a:ext cx="6852000" cy="32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✘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1050525" y="1364748"/>
            <a:ext cx="3418500" cy="29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4674978" y="1364748"/>
            <a:ext cx="3418500" cy="29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706500" y="1364749"/>
            <a:ext cx="2491800" cy="30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3" name="Google Shape;33;p7"/>
          <p:cNvSpPr txBox="1"/>
          <p:nvPr>
            <p:ph idx="2" type="body"/>
          </p:nvPr>
        </p:nvSpPr>
        <p:spPr>
          <a:xfrm>
            <a:off x="3326101" y="1364749"/>
            <a:ext cx="2491800" cy="30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4" name="Google Shape;34;p7"/>
          <p:cNvSpPr txBox="1"/>
          <p:nvPr>
            <p:ph idx="3" type="body"/>
          </p:nvPr>
        </p:nvSpPr>
        <p:spPr>
          <a:xfrm>
            <a:off x="5945701" y="1364749"/>
            <a:ext cx="2491800" cy="30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600"/>
              <a:buFont typeface="Homemade Apple"/>
              <a:buNone/>
              <a:defRPr sz="1600">
                <a:latin typeface="Homemade Apple"/>
                <a:ea typeface="Homemade Apple"/>
                <a:cs typeface="Homemade Apple"/>
                <a:sym typeface="Homemade Apple"/>
              </a:defRPr>
            </a:lvl1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5" y="0"/>
            <a:ext cx="9144000" cy="5154900"/>
          </a:xfrm>
          <a:prstGeom prst="rect">
            <a:avLst/>
          </a:prstGeom>
          <a:solidFill>
            <a:srgbClr val="021526">
              <a:alpha val="3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195250" y="187775"/>
            <a:ext cx="8753400" cy="47679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782850" y="1364719"/>
            <a:ext cx="7578300" cy="3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✘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○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■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●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○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■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●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○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■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-125" y="4929188"/>
            <a:ext cx="91440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type="ctrTitle"/>
          </p:nvPr>
        </p:nvSpPr>
        <p:spPr>
          <a:xfrm>
            <a:off x="1899300" y="1445138"/>
            <a:ext cx="5345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PigeonWatch Lab</a:t>
            </a:r>
            <a:endParaRPr/>
          </a:p>
        </p:txBody>
      </p:sp>
      <p:sp>
        <p:nvSpPr>
          <p:cNvPr id="49" name="Google Shape;49;p11"/>
          <p:cNvSpPr txBox="1"/>
          <p:nvPr/>
        </p:nvSpPr>
        <p:spPr>
          <a:xfrm>
            <a:off x="3127200" y="2761575"/>
            <a:ext cx="2889600" cy="15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Juliet Agtang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Edgar Alvarez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Anas Amer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Dann Angelo Amoyen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ESP 330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Dr. C.M. Rodrigue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ctrTitle"/>
          </p:nvPr>
        </p:nvSpPr>
        <p:spPr>
          <a:xfrm>
            <a:off x="582750" y="307088"/>
            <a:ext cx="5345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113" name="Google Shape;113;p20"/>
          <p:cNvSpPr/>
          <p:nvPr/>
        </p:nvSpPr>
        <p:spPr>
          <a:xfrm>
            <a:off x="764550" y="1869899"/>
            <a:ext cx="530329" cy="289756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/>
          <p:nvPr/>
        </p:nvSpPr>
        <p:spPr>
          <a:xfrm>
            <a:off x="691200" y="3374399"/>
            <a:ext cx="481978" cy="289756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1627650" y="1682525"/>
            <a:ext cx="69495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Blue bars were underrepresented in their natural habitat! 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Char char="●"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Was there enough data collected on pigeons?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Char char="●"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Could this be due to the our current pandemic?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1664225" y="3279650"/>
            <a:ext cx="5224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There is a difference in the distribution of pigeon morphs on the 3 habitats we collected data on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8550" y="335113"/>
            <a:ext cx="2095500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ctrTitle"/>
          </p:nvPr>
        </p:nvSpPr>
        <p:spPr>
          <a:xfrm>
            <a:off x="582750" y="307088"/>
            <a:ext cx="5345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23" name="Google Shape;123;p21"/>
          <p:cNvSpPr/>
          <p:nvPr/>
        </p:nvSpPr>
        <p:spPr>
          <a:xfrm>
            <a:off x="582750" y="1323449"/>
            <a:ext cx="449761" cy="24881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1"/>
          <p:cNvSpPr/>
          <p:nvPr/>
        </p:nvSpPr>
        <p:spPr>
          <a:xfrm>
            <a:off x="582750" y="3815925"/>
            <a:ext cx="449761" cy="289785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1316725" y="1323450"/>
            <a:ext cx="67422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Melanic pigeons are more common in natural areas while blue bars are more common in urban areas 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1207000" y="3587550"/>
            <a:ext cx="6413100" cy="11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We would like to see an emphasis on beaches and parks. 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Separating these two environments may give us a different result.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1990500" y="2868150"/>
            <a:ext cx="25299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Future Studies </a:t>
            </a:r>
            <a:endParaRPr sz="2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400" y="1749375"/>
            <a:ext cx="2687677" cy="17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958700" y="326850"/>
            <a:ext cx="4769400" cy="11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Works Cited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958699" y="1298031"/>
            <a:ext cx="348619" cy="18745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2"/>
          <p:cNvSpPr/>
          <p:nvPr/>
        </p:nvSpPr>
        <p:spPr>
          <a:xfrm>
            <a:off x="958699" y="1986069"/>
            <a:ext cx="348619" cy="18745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2"/>
          <p:cNvSpPr/>
          <p:nvPr/>
        </p:nvSpPr>
        <p:spPr>
          <a:xfrm>
            <a:off x="958699" y="2674131"/>
            <a:ext cx="348619" cy="18745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/>
          <p:nvPr/>
        </p:nvSpPr>
        <p:spPr>
          <a:xfrm>
            <a:off x="958699" y="3362181"/>
            <a:ext cx="348619" cy="18745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2"/>
          <p:cNvSpPr txBox="1"/>
          <p:nvPr/>
        </p:nvSpPr>
        <p:spPr>
          <a:xfrm>
            <a:off x="1453375" y="1002450"/>
            <a:ext cx="6630900" cy="28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Josephs, Molly. “For the Birds: Best-Adapted Beaks.” </a:t>
            </a:r>
            <a:r>
              <a:rPr i="1"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Scientific American</a:t>
            </a:r>
            <a:r>
              <a:rPr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Scientific American, 13 May 2011, www.scientificamerican.com/article/best-adapted-beaks-bring-science-home/.</a:t>
            </a:r>
            <a:endParaRPr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LaBranche, Melinda S. </a:t>
            </a:r>
            <a:r>
              <a:rPr i="1"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Why Study Pigeons?</a:t>
            </a:r>
            <a:r>
              <a:rPr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1999, web.archive.org/web/20090110050641/www.birds.cornell.edu/Publications/birdscope/Summer1999/whypigeons99133.html.</a:t>
            </a:r>
            <a:endParaRPr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Schindler, Susanne, et al. “Male Mating Behaviour Affects Growth of Secondary Sexual Traits: a Mechanism for Rapid Phenotypic Change.” </a:t>
            </a:r>
            <a:r>
              <a:rPr i="1"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Animal Behaviour</a:t>
            </a:r>
            <a:r>
              <a:rPr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Academic Press, 22 Oct. 2020, www.sciencedirect.com/science/article/abs/pii/S0003347220302888.</a:t>
            </a:r>
            <a:endParaRPr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Thompson, Mya. “Natural &amp; Sexual Selection: An Illustrated Introduction: Bird Academy • The Cornell Lab.” </a:t>
            </a:r>
            <a:r>
              <a:rPr i="1"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Bird Academy The Cornell Lab Natural Sexual Selection An Illustrated Introduction Comments</a:t>
            </a:r>
            <a:r>
              <a:rPr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9 Oct. 2013, academy.allaboutbirds.org/natural-selection-sexual-selection-an-illustrated-introduction/.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536" y="476950"/>
            <a:ext cx="6296925" cy="418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type="ctrTitle"/>
          </p:nvPr>
        </p:nvSpPr>
        <p:spPr>
          <a:xfrm>
            <a:off x="582750" y="307088"/>
            <a:ext cx="5345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Intro/Context</a:t>
            </a:r>
            <a:endParaRPr/>
          </a:p>
        </p:txBody>
      </p:sp>
      <p:sp>
        <p:nvSpPr>
          <p:cNvPr id="55" name="Google Shape;55;p12"/>
          <p:cNvSpPr/>
          <p:nvPr/>
        </p:nvSpPr>
        <p:spPr>
          <a:xfrm>
            <a:off x="1169899" y="1466906"/>
            <a:ext cx="348619" cy="18745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2"/>
          <p:cNvSpPr txBox="1"/>
          <p:nvPr/>
        </p:nvSpPr>
        <p:spPr>
          <a:xfrm>
            <a:off x="1657725" y="1351150"/>
            <a:ext cx="6892200" cy="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Pigeons, pigeons, pigeons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What factors contribute to the pigeons looks?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Is it a sign of attractiveness or a sign of survivability?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Do the different colors depend on habitat? Is there a significant difference in morphs </a:t>
            </a: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across</a:t>
            </a: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different habitats?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7" name="Google Shape;5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475" y="2793150"/>
            <a:ext cx="3524500" cy="21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/>
          <p:nvPr/>
        </p:nvSpPr>
        <p:spPr>
          <a:xfrm>
            <a:off x="1169899" y="1959931"/>
            <a:ext cx="348619" cy="18745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582750" y="307088"/>
            <a:ext cx="5345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Intro/Context</a:t>
            </a: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1169899" y="1466906"/>
            <a:ext cx="348619" cy="18745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1657725" y="1351150"/>
            <a:ext cx="6892200" cy="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Natural selection vs. sexual selection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550" y="1946350"/>
            <a:ext cx="4484355" cy="25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750" y="1946350"/>
            <a:ext cx="3342866" cy="252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ctrTitle"/>
          </p:nvPr>
        </p:nvSpPr>
        <p:spPr>
          <a:xfrm>
            <a:off x="582750" y="307088"/>
            <a:ext cx="5345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Intro/Context</a:t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1169899" y="1466906"/>
            <a:ext cx="348619" cy="187452"/>
          </a:xfrm>
          <a:custGeom>
            <a:rect b="b" l="l" r="r" t="t"/>
            <a:pathLst>
              <a:path extrusionOk="0" h="11437" w="19735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657725" y="1351150"/>
            <a:ext cx="6892200" cy="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Question: Is there a significant difference in the distribution of morphs by these three core habitats? (downtown, residential, park)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25" y="2059900"/>
            <a:ext cx="2522450" cy="25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4">
            <a:alphaModFix/>
          </a:blip>
          <a:srcRect b="0" l="21303" r="0" t="0"/>
          <a:stretch/>
        </p:blipFill>
        <p:spPr>
          <a:xfrm>
            <a:off x="2985050" y="2059900"/>
            <a:ext cx="2646796" cy="252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5">
            <a:alphaModFix/>
          </a:blip>
          <a:srcRect b="0" l="23559" r="0" t="0"/>
          <a:stretch/>
        </p:blipFill>
        <p:spPr>
          <a:xfrm>
            <a:off x="5780925" y="2059900"/>
            <a:ext cx="2892447" cy="25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655100" y="4582350"/>
            <a:ext cx="18393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city bois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3388800" y="4582350"/>
            <a:ext cx="18393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home bois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6307500" y="4582350"/>
            <a:ext cx="18393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beach</a:t>
            </a: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boys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0" y="155593"/>
            <a:ext cx="7969100" cy="48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75" y="1596975"/>
            <a:ext cx="8549249" cy="21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463" y="798550"/>
            <a:ext cx="4173075" cy="35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950" y="322688"/>
            <a:ext cx="3460101" cy="449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75" y="104200"/>
            <a:ext cx="3811623" cy="246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725" y="106775"/>
            <a:ext cx="3811623" cy="246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5475" y="2626900"/>
            <a:ext cx="3811623" cy="2468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irand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F3F3F3"/>
      </a:lt2>
      <a:accent1>
        <a:srgbClr val="588A87"/>
      </a:accent1>
      <a:accent2>
        <a:srgbClr val="BBDBDF"/>
      </a:accent2>
      <a:accent3>
        <a:srgbClr val="7E89A0"/>
      </a:accent3>
      <a:accent4>
        <a:srgbClr val="BEC1D6"/>
      </a:accent4>
      <a:accent5>
        <a:srgbClr val="9B7160"/>
      </a:accent5>
      <a:accent6>
        <a:srgbClr val="D8C0AD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