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l.usace.army.mil/Portals/17/siteimages/Operations_Branch/Sepulveda%20Basin%20Homeless%20Encampment%20Clean%20Up%20Story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88c8ea81f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88c8ea81f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8c8ea81f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88c8ea81f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8c8ea81f_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88c8ea81f_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https://www.spl.usace.army.mil/Portals/17/siteimages/Operations_Branch/Sepulveda%20Basin%20Homeless%20Encampment%20Clean%20Up%20Story.pdf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8c8ea81f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8c8ea81f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910e82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910e82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86c43c20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86c43c20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8c8ea81f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8c8ea81f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86c43c20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86c43c2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88c8ea81f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88c8ea81f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88c8ea81f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88c8ea81f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8c8ea81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8c8ea81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88c8ea8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88c8ea8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8fbcda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8fbcda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5" y="170750"/>
            <a:ext cx="8729021" cy="47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1047325" y="307300"/>
            <a:ext cx="7688100" cy="227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Exploratory Study: South Reserve of the Sepulveda Dam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820375" y="3019675"/>
            <a:ext cx="3470700" cy="15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Veronica Allen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Curran Miller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Gonzalez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Zachary Hernandez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</a:t>
            </a:r>
            <a:endParaRPr b="1"/>
          </a:p>
        </p:txBody>
      </p:sp>
      <p:sp>
        <p:nvSpPr>
          <p:cNvPr id="122" name="Google Shape;122;p22"/>
          <p:cNvSpPr txBox="1"/>
          <p:nvPr/>
        </p:nvSpPr>
        <p:spPr>
          <a:xfrm>
            <a:off x="457200" y="1066800"/>
            <a:ext cx="73152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the North Reserve our X</a:t>
            </a:r>
            <a:r>
              <a:rPr baseline="30000" lang="en" sz="1600"/>
              <a:t>2</a:t>
            </a:r>
            <a:r>
              <a:rPr baseline="-25000" lang="en" sz="1600"/>
              <a:t>calc</a:t>
            </a:r>
            <a:r>
              <a:rPr lang="en" sz="1600"/>
              <a:t> of 2.064 was less than our X</a:t>
            </a:r>
            <a:r>
              <a:rPr baseline="30000" lang="en" sz="1600"/>
              <a:t>2</a:t>
            </a:r>
            <a:r>
              <a:rPr baseline="-25000" lang="en" sz="1600"/>
              <a:t>crit</a:t>
            </a:r>
            <a:r>
              <a:rPr lang="en" sz="1600"/>
              <a:t> of 4.605. This prompts us to keep the null hypothesis. Our alpha of 0.10 was less than our p-value of 0.356. Lastly our Cramer’s effect size at a mere 0.081 reinforced that our data is not significant enough.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the South Reserve our X</a:t>
            </a:r>
            <a:r>
              <a:rPr baseline="30000" lang="en" sz="1600"/>
              <a:t>2</a:t>
            </a:r>
            <a:r>
              <a:rPr baseline="-25000" lang="en" sz="1600"/>
              <a:t>calc</a:t>
            </a:r>
            <a:r>
              <a:rPr lang="en" sz="1600"/>
              <a:t> of 4.918 was also less than our X</a:t>
            </a:r>
            <a:r>
              <a:rPr baseline="30000" lang="en" sz="1600"/>
              <a:t>2</a:t>
            </a:r>
            <a:r>
              <a:rPr baseline="-25000" lang="en" sz="1600"/>
              <a:t>crit </a:t>
            </a:r>
            <a:r>
              <a:rPr lang="en" sz="1600"/>
              <a:t>6.251, again failing to reject the null hypothesis. Our standard alpha level of 0.10 was less than our p-value of 0.178. The Cramer’s effect size of 0.097 indicated that our data as had a less than small effect on the Chi-Square analysis.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When comparing native versus exotic species for both the North and South Reserve our X</a:t>
            </a:r>
            <a:r>
              <a:rPr baseline="30000" lang="en" sz="1600"/>
              <a:t>2</a:t>
            </a:r>
            <a:r>
              <a:rPr baseline="-25000" lang="en" sz="1600"/>
              <a:t>calc </a:t>
            </a:r>
            <a:r>
              <a:rPr lang="en" sz="1600"/>
              <a:t>of 0.859 was no match for our X</a:t>
            </a:r>
            <a:r>
              <a:rPr baseline="30000" lang="en" sz="1600"/>
              <a:t>2</a:t>
            </a:r>
            <a:r>
              <a:rPr baseline="-25000" lang="en" sz="1600"/>
              <a:t>crit</a:t>
            </a:r>
            <a:r>
              <a:rPr lang="en" sz="1600"/>
              <a:t> of 2.706, causing us to keep the null hypothesis for another time. Our alpha level of 0.10 fell short of our p-value of 0.354 indicating that the mix of native versus extotic species is not significant. The Cramer’s effect size resulted in 0.027. 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</a:t>
            </a:r>
            <a:endParaRPr b="1"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4746300" cy="35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 significant difference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CSS status in the Sepulveda Dam Basin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North Vs. South Analysis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South Vs. South Analysis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Exotic Vs. Native Analysis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48 native; 14 invasive/exotic; 26 bare ground (Our findings)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287 native; 286 invasive/exotic; 85 bare ground (Historically)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What does this mean?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Overwhelming presence of </a:t>
            </a: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</a:rPr>
              <a:t>Baccharis pilularis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(Coyote Brush)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800" y="1509962"/>
            <a:ext cx="3636504" cy="283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Compounding Factors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102425"/>
            <a:ext cx="416242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750" y="2102425"/>
            <a:ext cx="42100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12225" y="1163150"/>
            <a:ext cx="8376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Vagrancy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Clean up initiatives &amp; effect on environmental </a:t>
            </a:r>
            <a:r>
              <a:rPr lang="en"/>
              <a:t>degradation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</a:t>
            </a:r>
            <a:endParaRPr b="1"/>
          </a:p>
        </p:txBody>
      </p:sp>
      <p:sp>
        <p:nvSpPr>
          <p:cNvPr id="143" name="Google Shape;143;p25"/>
          <p:cNvSpPr txBox="1"/>
          <p:nvPr/>
        </p:nvSpPr>
        <p:spPr>
          <a:xfrm>
            <a:off x="413850" y="1143000"/>
            <a:ext cx="79221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There is no significant data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We failed to reject the null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Majority of the exotic species that we  observed while transecting were found by riparian area, specifically </a:t>
            </a:r>
            <a:r>
              <a:rPr i="1" lang="en" sz="1800">
                <a:latin typeface="Proxima Nova"/>
                <a:ea typeface="Proxima Nova"/>
                <a:cs typeface="Proxima Nova"/>
                <a:sym typeface="Proxima Nova"/>
              </a:rPr>
              <a:t>Silybum mariamum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which is toxic cattle and sheep and is new to the data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other new species observed was </a:t>
            </a:r>
            <a:r>
              <a:rPr i="1" lang="en" sz="1800">
                <a:latin typeface="Proxima Nova"/>
                <a:ea typeface="Proxima Nova"/>
                <a:cs typeface="Proxima Nova"/>
                <a:sym typeface="Proxima Nova"/>
              </a:rPr>
              <a:t>Camissoniopsis robusta</a:t>
            </a:r>
            <a:endParaRPr i="1"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We recommend no further research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0" y="-88900"/>
            <a:ext cx="9334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3137">
            <a:off x="4407189" y="2565734"/>
            <a:ext cx="2824497" cy="219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Field Site: Sepulveda Dam</a:t>
            </a:r>
            <a:endParaRPr b="1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0" y="3301475"/>
            <a:ext cx="5911800" cy="23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Project of the Corps of Engineers in response to 1938 flood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First area of the Sepulveda Basin to be revegetated with California native plants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Original development plan of south reserve: grassland habitat, riparian woodland, coastal sage scrub, aquatic habitat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10917" l="42561" r="4834" t="30067"/>
          <a:stretch/>
        </p:blipFill>
        <p:spPr>
          <a:xfrm>
            <a:off x="4487275" y="109825"/>
            <a:ext cx="4491999" cy="2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284900" y="307425"/>
            <a:ext cx="7688700" cy="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Introduction: California </a:t>
            </a:r>
            <a:br>
              <a:rPr b="1" lang="en"/>
            </a:br>
            <a:r>
              <a:rPr b="1" lang="en"/>
              <a:t>Sage Scrub Restoration</a:t>
            </a:r>
            <a:endParaRPr b="1"/>
          </a:p>
        </p:txBody>
      </p:sp>
      <p:sp>
        <p:nvSpPr>
          <p:cNvPr id="82" name="Google Shape;82;p16"/>
          <p:cNvSpPr txBox="1"/>
          <p:nvPr/>
        </p:nvSpPr>
        <p:spPr>
          <a:xfrm>
            <a:off x="151875" y="1250925"/>
            <a:ext cx="47445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After construction of the dam, natural state of CSS in the area threatened due to plowing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Compare the effect this had on the landscape over time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Hypotheses: 1) There is a significant difference in mix of dominant species between our observations and previously collected data. 2)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There is a significant difference in the mix of native species and exotic species for both the North and South Reserve.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573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Materials &amp; Methods </a:t>
            </a:r>
            <a:r>
              <a:rPr b="1" lang="en"/>
              <a:t> </a:t>
            </a:r>
            <a:endParaRPr b="1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573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400">
                <a:solidFill>
                  <a:srgbClr val="000000"/>
                </a:solidFill>
              </a:rPr>
              <a:t>Garmin GPS and iPhone GPS via GPS Status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Clipboard &amp; data sheet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Species reference list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Pencil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Transect line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8 transects of 10 meters each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5712" l="36761" r="36523" t="25896"/>
          <a:stretch/>
        </p:blipFill>
        <p:spPr>
          <a:xfrm>
            <a:off x="5346700" y="1556275"/>
            <a:ext cx="32913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Data Analysis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Employed a Chi-Square analysis to compare counts and evaluate </a:t>
            </a:r>
            <a:r>
              <a:rPr lang="en" sz="2400">
                <a:solidFill>
                  <a:srgbClr val="000000"/>
                </a:solidFill>
              </a:rPr>
              <a:t>comparison</a:t>
            </a:r>
            <a:r>
              <a:rPr lang="en" sz="2400">
                <a:solidFill>
                  <a:srgbClr val="000000"/>
                </a:solidFill>
              </a:rPr>
              <a:t> and association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Alpha standard of 0.10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Exploratory</a:t>
            </a:r>
            <a:r>
              <a:rPr lang="en" sz="2400">
                <a:solidFill>
                  <a:srgbClr val="000000"/>
                </a:solidFill>
              </a:rPr>
              <a:t> study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219675" y="265000"/>
            <a:ext cx="84162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Data: North Reserve 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50" y="812800"/>
            <a:ext cx="7381251" cy="39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808225" y="359800"/>
            <a:ext cx="51495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) </a:t>
            </a:r>
            <a:r>
              <a:rPr i="1" lang="en"/>
              <a:t>Baccharis pilularis</a:t>
            </a:r>
            <a:r>
              <a:rPr lang="en"/>
              <a:t> c) </a:t>
            </a:r>
            <a:r>
              <a:rPr i="1" lang="en"/>
              <a:t>Bare dirt</a:t>
            </a:r>
            <a:r>
              <a:rPr lang="en"/>
              <a:t> e) </a:t>
            </a:r>
            <a:r>
              <a:rPr i="1" lang="en"/>
              <a:t>Baccharis </a:t>
            </a:r>
            <a:r>
              <a:rPr i="1" lang="en"/>
              <a:t>salicifolia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254000" y="165100"/>
            <a:ext cx="7315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Data: South Reserve</a:t>
            </a:r>
            <a:endParaRPr b="1" sz="24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" y="647789"/>
            <a:ext cx="7962900" cy="412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850150" y="165100"/>
            <a:ext cx="5161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a) </a:t>
            </a:r>
            <a:r>
              <a:rPr i="1" lang="en" sz="1200"/>
              <a:t>Baccharis pilularis</a:t>
            </a:r>
            <a:r>
              <a:rPr lang="en" sz="1200"/>
              <a:t> c) </a:t>
            </a:r>
            <a:r>
              <a:rPr i="1" lang="en" sz="1200"/>
              <a:t>Bare dirt </a:t>
            </a:r>
            <a:r>
              <a:rPr lang="en" sz="1200"/>
              <a:t>e) </a:t>
            </a:r>
            <a:r>
              <a:rPr i="1" lang="en" sz="1200"/>
              <a:t>Brassica nigra</a:t>
            </a:r>
            <a:r>
              <a:rPr lang="en" sz="1200"/>
              <a:t> g) </a:t>
            </a:r>
            <a:r>
              <a:rPr i="1" lang="en" sz="1200"/>
              <a:t>Sorghum halpense</a:t>
            </a:r>
            <a:endParaRPr i="1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2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Data: Native vs Exotic Species</a:t>
            </a:r>
            <a:endParaRPr b="1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4638"/>
            <a:ext cx="7130501" cy="37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