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12466C-A55B-4397-9F59-98B42DF56FC5}">
  <a:tblStyle styleId="{1B12466C-A55B-4397-9F59-98B42DF56F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8f884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8f8845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87f85f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87f85f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88edf95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88edf95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87f85f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87f85f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8f88455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8f88455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88f7267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88f7267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8f8845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8f8845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262626"/>
                </a:solidFill>
              </a:rPr>
              <a:t>Sepulveda Basin Reserve: Bull Creek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Arturo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6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600"/>
              <a:t> Introduction</a:t>
            </a:r>
            <a:r>
              <a:rPr lang="en" i="1"/>
              <a:t> </a:t>
            </a:r>
            <a:endParaRPr i="1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1487125"/>
            <a:ext cx="8520600" cy="2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Sepulveda Basin Reserve:</a:t>
            </a:r>
            <a:r>
              <a:rPr lang="en" sz="1800" b="1">
                <a:solidFill>
                  <a:srgbClr val="000000"/>
                </a:solidFill>
              </a:rPr>
              <a:t> Bull Creek</a:t>
            </a:r>
            <a:r>
              <a:rPr lang="en" sz="1800">
                <a:solidFill>
                  <a:srgbClr val="000000"/>
                </a:solidFill>
              </a:rPr>
              <a:t> - </a:t>
            </a:r>
            <a:r>
              <a:rPr lang="en" sz="1800" i="1" u="sng">
                <a:solidFill>
                  <a:srgbClr val="000000"/>
                </a:solidFill>
              </a:rPr>
              <a:t>breaking new ground</a:t>
            </a:r>
            <a:endParaRPr sz="1800" i="1" u="sng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Special focus on </a:t>
            </a:r>
            <a:r>
              <a:rPr lang="en" sz="1800" b="1" i="1">
                <a:solidFill>
                  <a:srgbClr val="000000"/>
                </a:solidFill>
              </a:rPr>
              <a:t>Riparian Vegetation</a:t>
            </a:r>
            <a:endParaRPr sz="1800" b="1" i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i="1">
                <a:solidFill>
                  <a:srgbClr val="000000"/>
                </a:solidFill>
              </a:rPr>
              <a:t>Collection of </a:t>
            </a:r>
            <a:r>
              <a:rPr lang="en" sz="1800" b="1" i="1">
                <a:solidFill>
                  <a:srgbClr val="000000"/>
                </a:solidFill>
              </a:rPr>
              <a:t>new data</a:t>
            </a:r>
            <a:r>
              <a:rPr lang="en" sz="1800" i="1">
                <a:solidFill>
                  <a:srgbClr val="000000"/>
                </a:solidFill>
              </a:rPr>
              <a:t> vs data collected at </a:t>
            </a:r>
            <a:r>
              <a:rPr lang="en" sz="1800" b="1" i="1">
                <a:solidFill>
                  <a:srgbClr val="000000"/>
                </a:solidFill>
              </a:rPr>
              <a:t>Northern Reserve</a:t>
            </a:r>
            <a:endParaRPr sz="1800" b="1" i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i="1">
                <a:solidFill>
                  <a:srgbClr val="000000"/>
                </a:solidFill>
              </a:rPr>
              <a:t>Chi square testing : 1) species mix</a:t>
            </a:r>
            <a:endParaRPr sz="18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0000"/>
                </a:solidFill>
              </a:rPr>
              <a:t>                         2) native vs exotic</a:t>
            </a:r>
            <a:endParaRPr sz="18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Methods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Bull Creek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3 Main areas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15 parallel transect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10 meters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10 unique species identified; 165 samples total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Common Species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Mule fat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Purple sage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Bare ground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Exotic Species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Johnson grass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while Transecting 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Homeless population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Under bridges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In tents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Litter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Trash around trail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Inside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Alternative paths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Pathways carved from people walking through, but not the actual trail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259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Results</a:t>
            </a:r>
            <a:endParaRPr sz="4800"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Species mix analysis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Alpha level = 0.10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X2calc = 3.859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X2crit = 4.605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Prob-value = 0.145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Effect size = 0.132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Power = 0.528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 b="1">
                <a:solidFill>
                  <a:srgbClr val="000000"/>
                </a:solidFill>
              </a:rPr>
              <a:t>Null Hypothesis Accepted</a:t>
            </a:r>
            <a:endParaRPr sz="1400" b="1">
              <a:solidFill>
                <a:srgbClr val="000000"/>
              </a:solidFill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Natives species vs. exotic species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Alpha level = 0.10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X2calc = 50.118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X2crit = 2.706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Prob-value = 0.0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Effect size = 0.342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Power = 1.0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 b="1">
                <a:solidFill>
                  <a:srgbClr val="000000"/>
                </a:solidFill>
              </a:rPr>
              <a:t>Null Hypothesis Rejected</a:t>
            </a:r>
            <a:endParaRPr sz="1400" b="1">
              <a:solidFill>
                <a:srgbClr val="000000"/>
              </a:solidFill>
            </a:endParaRPr>
          </a:p>
        </p:txBody>
      </p:sp>
      <p:graphicFrame>
        <p:nvGraphicFramePr>
          <p:cNvPr id="86" name="Google Shape;86;p18"/>
          <p:cNvGraphicFramePr/>
          <p:nvPr/>
        </p:nvGraphicFramePr>
        <p:xfrm>
          <a:off x="687638" y="327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{1B12466C-A55B-4397-9F59-98B42DF56FC5}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X2calc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3.859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(effect size measure) Cramér's V</a:t>
                      </a:r>
                      <a:endParaRPr sz="1000" b="1"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0.132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alpha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0.1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Corrected power (Rodrigue)</a:t>
                      </a:r>
                      <a:endParaRPr sz="1100" b="1"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0.528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df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X2crit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4.605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prob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0.145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7" name="Google Shape;87;p18"/>
          <p:cNvGraphicFramePr/>
          <p:nvPr/>
        </p:nvGraphicFramePr>
        <p:xfrm>
          <a:off x="5213600" y="327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{1B12466C-A55B-4397-9F59-98B42DF56FC5}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X2calc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50.118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(effect size measure) Cramér's V</a:t>
                      </a:r>
                      <a:endParaRPr sz="1000" b="1"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0.342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alpha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0.1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Corrected Power (Rodrigue)</a:t>
                      </a:r>
                      <a:endParaRPr sz="1100" b="1"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df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1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X2crit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2.706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prob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</a:t>
                      </a: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318200" y="472275"/>
            <a:ext cx="53088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Discussion </a:t>
            </a:r>
            <a:endParaRPr sz="3000"/>
          </a:p>
        </p:txBody>
      </p:sp>
      <p:sp>
        <p:nvSpPr>
          <p:cNvPr id="93" name="Google Shape;93;p19"/>
          <p:cNvSpPr txBox="1"/>
          <p:nvPr/>
        </p:nvSpPr>
        <p:spPr>
          <a:xfrm>
            <a:off x="467025" y="1225900"/>
            <a:ext cx="82731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Importance of species diversity and richness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susceptibility to disease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successful ecosystem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Natives &gt; exotics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strength and resilience of natives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Further research advised 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422950" y="218300"/>
            <a:ext cx="83634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Conclusion 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1st test : Null accepted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2nd  test : Null rejected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Recommendations :</a:t>
            </a:r>
            <a:endParaRPr sz="1800"/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Further data collection by successors </a:t>
            </a:r>
            <a:endParaRPr sz="1800"/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Better maintenance, Trash problem and potential risks to plants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(16:9)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Sepulveda Basin Reserve: Bull Creek</vt:lpstr>
      <vt:lpstr>  Introduction </vt:lpstr>
      <vt:lpstr>Data and Methods</vt:lpstr>
      <vt:lpstr>Problems while Transecting </vt:lpstr>
      <vt:lpstr>PowerPoint Presentation</vt:lpstr>
      <vt:lpstr>Results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Sepulveda Basin Reserve: Bull Creek</dc:title>
  <dc:creator>Geography Lab 201</dc:creator>
  <cp:lastModifiedBy>Geography Lab 201</cp:lastModifiedBy>
  <cp:revision>1</cp:revision>
  <dcterms:modified xsi:type="dcterms:W3CDTF">2018-12-04T20:52:25Z</dcterms:modified>
</cp:coreProperties>
</file>