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Nunito"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E7CFC7-2A14-4615-AB6B-9A1E37325702}">
  <a:tblStyle styleId="{14E7CFC7-2A14-4615-AB6B-9A1E3732570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9" d="100"/>
          <a:sy n="49" d="100"/>
        </p:scale>
        <p:origin x="964"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88e948f93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88e948f93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488e948f93_3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488e948f93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88b23cfe1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88b23cfe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88bff712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88bff712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488e948f93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488e948f9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488bff7122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488bff712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488e948f93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488e948f9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488bff7122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488bff712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48965178db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48965178db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49930ef11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49930ef1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88bff7122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488bff712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88e948f93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488e948f93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88b23cfe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88b23cfe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488b23cfe1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488b23cfe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488bff7122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488bff712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488bff712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488bff71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488b23cfe1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488b23cfe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Sepulveda Dam</a:t>
            </a:r>
            <a:endParaRPr/>
          </a:p>
        </p:txBody>
      </p:sp>
      <p:sp>
        <p:nvSpPr>
          <p:cNvPr id="129" name="Google Shape;129;p13"/>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Laureen Carroll, Collette Bradley, Noah Norcross, Megan Honey</a:t>
            </a:r>
            <a:endParaRPr/>
          </a:p>
          <a:p>
            <a:pPr marL="0" lvl="0" indent="0" algn="ctr"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2"/>
          <p:cNvSpPr txBox="1">
            <a:spLocks noGrp="1"/>
          </p:cNvSpPr>
          <p:nvPr>
            <p:ph type="title"/>
          </p:nvPr>
        </p:nvSpPr>
        <p:spPr>
          <a:xfrm>
            <a:off x="459650" y="339225"/>
            <a:ext cx="7505700" cy="7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Species Mix</a:t>
            </a:r>
            <a:endParaRPr/>
          </a:p>
        </p:txBody>
      </p:sp>
      <p:pic>
        <p:nvPicPr>
          <p:cNvPr id="190" name="Google Shape;190;p22" title="Chart"/>
          <p:cNvPicPr preferRelativeResize="0"/>
          <p:nvPr/>
        </p:nvPicPr>
        <p:blipFill>
          <a:blip r:embed="rId3">
            <a:alphaModFix/>
          </a:blip>
          <a:stretch>
            <a:fillRect/>
          </a:stretch>
        </p:blipFill>
        <p:spPr>
          <a:xfrm>
            <a:off x="459650" y="1673271"/>
            <a:ext cx="3994299" cy="2465754"/>
          </a:xfrm>
          <a:prstGeom prst="rect">
            <a:avLst/>
          </a:prstGeom>
          <a:noFill/>
          <a:ln>
            <a:noFill/>
          </a:ln>
          <a:effectLst>
            <a:outerShdw blurRad="57150" dist="19050" dir="5400000" algn="bl" rotWithShape="0">
              <a:srgbClr val="000000">
                <a:alpha val="50000"/>
              </a:srgbClr>
            </a:outerShdw>
          </a:effectLst>
        </p:spPr>
      </p:pic>
      <p:pic>
        <p:nvPicPr>
          <p:cNvPr id="191" name="Google Shape;191;p22" title="Chart"/>
          <p:cNvPicPr preferRelativeResize="0"/>
          <p:nvPr/>
        </p:nvPicPr>
        <p:blipFill>
          <a:blip r:embed="rId4">
            <a:alphaModFix/>
          </a:blip>
          <a:stretch>
            <a:fillRect/>
          </a:stretch>
        </p:blipFill>
        <p:spPr>
          <a:xfrm>
            <a:off x="4732600" y="1673275"/>
            <a:ext cx="3991001" cy="24657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3"/>
          <p:cNvSpPr txBox="1">
            <a:spLocks noGrp="1"/>
          </p:cNvSpPr>
          <p:nvPr>
            <p:ph type="title"/>
          </p:nvPr>
        </p:nvSpPr>
        <p:spPr>
          <a:xfrm>
            <a:off x="391650" y="3125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Native and Exotic Species  </a:t>
            </a:r>
            <a:endParaRPr/>
          </a:p>
        </p:txBody>
      </p:sp>
      <p:pic>
        <p:nvPicPr>
          <p:cNvPr id="197" name="Google Shape;197;p23" title="Chart"/>
          <p:cNvPicPr preferRelativeResize="0"/>
          <p:nvPr/>
        </p:nvPicPr>
        <p:blipFill>
          <a:blip r:embed="rId3">
            <a:alphaModFix/>
          </a:blip>
          <a:stretch>
            <a:fillRect/>
          </a:stretch>
        </p:blipFill>
        <p:spPr>
          <a:xfrm>
            <a:off x="684800" y="1619888"/>
            <a:ext cx="3604575" cy="2225231"/>
          </a:xfrm>
          <a:prstGeom prst="rect">
            <a:avLst/>
          </a:prstGeom>
          <a:noFill/>
          <a:ln>
            <a:noFill/>
          </a:ln>
          <a:effectLst>
            <a:outerShdw blurRad="57150" dist="19050" dir="5400000" algn="bl" rotWithShape="0">
              <a:srgbClr val="000000">
                <a:alpha val="50000"/>
              </a:srgbClr>
            </a:outerShdw>
          </a:effectLst>
        </p:spPr>
      </p:pic>
      <p:pic>
        <p:nvPicPr>
          <p:cNvPr id="198" name="Google Shape;198;p23" title="Chart"/>
          <p:cNvPicPr preferRelativeResize="0"/>
          <p:nvPr/>
        </p:nvPicPr>
        <p:blipFill>
          <a:blip r:embed="rId4">
            <a:alphaModFix/>
          </a:blip>
          <a:stretch>
            <a:fillRect/>
          </a:stretch>
        </p:blipFill>
        <p:spPr>
          <a:xfrm>
            <a:off x="4941400" y="1619900"/>
            <a:ext cx="3604575" cy="222480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4"/>
          <p:cNvSpPr txBox="1">
            <a:spLocks noGrp="1"/>
          </p:cNvSpPr>
          <p:nvPr>
            <p:ph type="title"/>
          </p:nvPr>
        </p:nvSpPr>
        <p:spPr>
          <a:xfrm>
            <a:off x="579300" y="339225"/>
            <a:ext cx="7505700" cy="6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Results-Species Mix</a:t>
            </a:r>
            <a:endParaRPr/>
          </a:p>
        </p:txBody>
      </p:sp>
      <p:graphicFrame>
        <p:nvGraphicFramePr>
          <p:cNvPr id="204" name="Google Shape;204;p24"/>
          <p:cNvGraphicFramePr/>
          <p:nvPr/>
        </p:nvGraphicFramePr>
        <p:xfrm>
          <a:off x="952500" y="1238250"/>
          <a:ext cx="3000000" cy="3000000"/>
        </p:xfrm>
        <a:graphic>
          <a:graphicData uri="http://schemas.openxmlformats.org/drawingml/2006/table">
            <a:tbl>
              <a:tblPr>
                <a:noFill/>
                <a:tableStyleId>{14E7CFC7-2A14-4615-AB6B-9A1E37325702}</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407800">
                <a:tc>
                  <a:txBody>
                    <a:bodyPr/>
                    <a:lstStyle/>
                    <a:p>
                      <a:pPr marL="0" lvl="0" indent="0" algn="l" rtl="0">
                        <a:spcBef>
                          <a:spcPts val="0"/>
                        </a:spcBef>
                        <a:spcAft>
                          <a:spcPts val="0"/>
                        </a:spcAft>
                        <a:buNone/>
                      </a:pPr>
                      <a:r>
                        <a:rPr lang="en"/>
                        <a:t>X^2 Calculated</a:t>
                      </a:r>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a:t>92.882</a:t>
                      </a:r>
                      <a:endParaRPr/>
                    </a:p>
                  </a:txBody>
                  <a:tcPr marL="91425" marR="91425" marT="91425" marB="91425"/>
                </a:tc>
                <a:extLst>
                  <a:ext uri="{0D108BD9-81ED-4DB2-BD59-A6C34878D82A}">
                    <a16:rowId xmlns:a16="http://schemas.microsoft.com/office/drawing/2014/main" val="10000"/>
                  </a:ext>
                </a:extLst>
              </a:tr>
              <a:tr h="407800">
                <a:tc>
                  <a:txBody>
                    <a:bodyPr/>
                    <a:lstStyle/>
                    <a:p>
                      <a:pPr marL="0" lvl="0" indent="0" algn="l" rtl="0">
                        <a:spcBef>
                          <a:spcPts val="0"/>
                        </a:spcBef>
                        <a:spcAft>
                          <a:spcPts val="0"/>
                        </a:spcAft>
                        <a:buNone/>
                      </a:pPr>
                      <a:r>
                        <a:rPr lang="en"/>
                        <a:t>X^2 Critical</a:t>
                      </a:r>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a:t>6.251</a:t>
                      </a:r>
                      <a:endParaRPr/>
                    </a:p>
                  </a:txBody>
                  <a:tcPr marL="91425" marR="91425" marT="91425" marB="91425"/>
                </a:tc>
                <a:extLst>
                  <a:ext uri="{0D108BD9-81ED-4DB2-BD59-A6C34878D82A}">
                    <a16:rowId xmlns:a16="http://schemas.microsoft.com/office/drawing/2014/main" val="10001"/>
                  </a:ext>
                </a:extLst>
              </a:tr>
              <a:tr h="371700">
                <a:tc>
                  <a:txBody>
                    <a:bodyPr/>
                    <a:lstStyle/>
                    <a:p>
                      <a:pPr marL="0" lvl="0" indent="0" algn="l" rtl="0">
                        <a:spcBef>
                          <a:spcPts val="0"/>
                        </a:spcBef>
                        <a:spcAft>
                          <a:spcPts val="0"/>
                        </a:spcAft>
                        <a:buNone/>
                      </a:pPr>
                      <a:r>
                        <a:rPr lang="en"/>
                        <a:t>Alpha</a:t>
                      </a:r>
                      <a:endParaRPr/>
                    </a:p>
                  </a:txBody>
                  <a:tcPr marL="91425" marR="91425" marT="91425" marB="91425"/>
                </a:tc>
                <a:tc>
                  <a:txBody>
                    <a:bodyPr/>
                    <a:lstStyle/>
                    <a:p>
                      <a:pPr marL="0" lvl="0" indent="0" algn="l" rtl="0">
                        <a:spcBef>
                          <a:spcPts val="0"/>
                        </a:spcBef>
                        <a:spcAft>
                          <a:spcPts val="0"/>
                        </a:spcAft>
                        <a:buNone/>
                      </a:pPr>
                      <a:r>
                        <a:rPr lang="en"/>
                        <a:t>0.10</a:t>
                      </a:r>
                      <a:endParaRPr/>
                    </a:p>
                  </a:txBody>
                  <a:tcPr marL="91425" marR="91425" marT="91425" marB="91425"/>
                </a:tc>
                <a:extLst>
                  <a:ext uri="{0D108BD9-81ED-4DB2-BD59-A6C34878D82A}">
                    <a16:rowId xmlns:a16="http://schemas.microsoft.com/office/drawing/2014/main" val="10002"/>
                  </a:ext>
                </a:extLst>
              </a:tr>
              <a:tr h="371700">
                <a:tc>
                  <a:txBody>
                    <a:bodyPr/>
                    <a:lstStyle/>
                    <a:p>
                      <a:pPr marL="0" lvl="0" indent="0" algn="l" rtl="0">
                        <a:spcBef>
                          <a:spcPts val="0"/>
                        </a:spcBef>
                        <a:spcAft>
                          <a:spcPts val="0"/>
                        </a:spcAft>
                        <a:buNone/>
                      </a:pPr>
                      <a:r>
                        <a:rPr lang="en"/>
                        <a:t>Degrees of freedom</a:t>
                      </a:r>
                      <a:endParaRPr/>
                    </a:p>
                  </a:txBody>
                  <a:tcPr marL="91425" marR="91425" marT="91425" marB="91425"/>
                </a:tc>
                <a:tc>
                  <a:txBody>
                    <a:bodyPr/>
                    <a:lstStyle/>
                    <a:p>
                      <a:pPr marL="0" lvl="0" indent="0" algn="l" rtl="0">
                        <a:spcBef>
                          <a:spcPts val="0"/>
                        </a:spcBef>
                        <a:spcAft>
                          <a:spcPts val="0"/>
                        </a:spcAft>
                        <a:buNone/>
                      </a:pPr>
                      <a:r>
                        <a:rPr lang="en"/>
                        <a:t>3</a:t>
                      </a:r>
                      <a:endParaRPr/>
                    </a:p>
                  </a:txBody>
                  <a:tcPr marL="91425" marR="91425" marT="91425" marB="91425"/>
                </a:tc>
                <a:extLst>
                  <a:ext uri="{0D108BD9-81ED-4DB2-BD59-A6C34878D82A}">
                    <a16:rowId xmlns:a16="http://schemas.microsoft.com/office/drawing/2014/main" val="10003"/>
                  </a:ext>
                </a:extLst>
              </a:tr>
              <a:tr h="371700">
                <a:tc>
                  <a:txBody>
                    <a:bodyPr/>
                    <a:lstStyle/>
                    <a:p>
                      <a:pPr marL="0" lvl="0" indent="0" algn="l" rtl="0">
                        <a:spcBef>
                          <a:spcPts val="0"/>
                        </a:spcBef>
                        <a:spcAft>
                          <a:spcPts val="0"/>
                        </a:spcAft>
                        <a:buNone/>
                      </a:pPr>
                      <a:r>
                        <a:rPr lang="en"/>
                        <a:t>Probability value</a:t>
                      </a:r>
                      <a:endParaRPr/>
                    </a:p>
                  </a:txBody>
                  <a:tcPr marL="91425" marR="91425" marT="91425" marB="91425"/>
                </a:tc>
                <a:tc>
                  <a:txBody>
                    <a:bodyPr/>
                    <a:lstStyle/>
                    <a:p>
                      <a:pPr marL="0" lvl="0" indent="0" algn="l" rtl="0">
                        <a:spcBef>
                          <a:spcPts val="0"/>
                        </a:spcBef>
                        <a:spcAft>
                          <a:spcPts val="0"/>
                        </a:spcAft>
                        <a:buNone/>
                      </a:pPr>
                      <a:r>
                        <a:rPr lang="en"/>
                        <a:t>0.000</a:t>
                      </a:r>
                      <a:endParaRPr/>
                    </a:p>
                  </a:txBody>
                  <a:tcPr marL="91425" marR="91425" marT="91425" marB="91425"/>
                </a:tc>
                <a:extLst>
                  <a:ext uri="{0D108BD9-81ED-4DB2-BD59-A6C34878D82A}">
                    <a16:rowId xmlns:a16="http://schemas.microsoft.com/office/drawing/2014/main" val="10004"/>
                  </a:ext>
                </a:extLst>
              </a:tr>
              <a:tr h="371700">
                <a:tc>
                  <a:txBody>
                    <a:bodyPr/>
                    <a:lstStyle/>
                    <a:p>
                      <a:pPr marL="0" lvl="0" indent="0" algn="l" rtl="0">
                        <a:spcBef>
                          <a:spcPts val="0"/>
                        </a:spcBef>
                        <a:spcAft>
                          <a:spcPts val="0"/>
                        </a:spcAft>
                        <a:buNone/>
                      </a:pPr>
                      <a:r>
                        <a:rPr lang="en"/>
                        <a:t>Estimated power </a:t>
                      </a:r>
                      <a:endParaRPr/>
                    </a:p>
                  </a:txBody>
                  <a:tcPr marL="91425" marR="91425" marT="91425" marB="91425"/>
                </a:tc>
                <a:tc>
                  <a:txBody>
                    <a:bodyPr/>
                    <a:lstStyle/>
                    <a:p>
                      <a:pPr marL="0" lvl="0" indent="0" algn="l" rtl="0">
                        <a:spcBef>
                          <a:spcPts val="0"/>
                        </a:spcBef>
                        <a:spcAft>
                          <a:spcPts val="0"/>
                        </a:spcAft>
                        <a:buNone/>
                      </a:pPr>
                      <a:r>
                        <a:rPr lang="en"/>
                        <a:t>1</a:t>
                      </a:r>
                      <a:endParaRPr/>
                    </a:p>
                  </a:txBody>
                  <a:tcPr marL="91425" marR="91425" marT="91425" marB="91425"/>
                </a:tc>
                <a:extLst>
                  <a:ext uri="{0D108BD9-81ED-4DB2-BD59-A6C34878D82A}">
                    <a16:rowId xmlns:a16="http://schemas.microsoft.com/office/drawing/2014/main" val="10005"/>
                  </a:ext>
                </a:extLst>
              </a:tr>
              <a:tr h="768700">
                <a:tc>
                  <a:txBody>
                    <a:bodyPr/>
                    <a:lstStyle/>
                    <a:p>
                      <a:pPr marL="0" lvl="0" indent="0" algn="l" rtl="0">
                        <a:spcBef>
                          <a:spcPts val="0"/>
                        </a:spcBef>
                        <a:spcAft>
                          <a:spcPts val="0"/>
                        </a:spcAft>
                        <a:buNone/>
                      </a:pPr>
                      <a:r>
                        <a:rPr lang="en"/>
                        <a:t>Effect size</a:t>
                      </a:r>
                      <a:endParaRPr/>
                    </a:p>
                  </a:txBody>
                  <a:tcPr marL="91425" marR="91425" marT="91425" marB="91425"/>
                </a:tc>
                <a:tc>
                  <a:txBody>
                    <a:bodyPr/>
                    <a:lstStyle/>
                    <a:p>
                      <a:pPr marL="0" lvl="0" indent="0" algn="l" rtl="0">
                        <a:spcBef>
                          <a:spcPts val="0"/>
                        </a:spcBef>
                        <a:spcAft>
                          <a:spcPts val="0"/>
                        </a:spcAft>
                        <a:buNone/>
                      </a:pPr>
                      <a:br>
                        <a:rPr lang="en"/>
                      </a:br>
                      <a:r>
                        <a:rPr lang="en"/>
                        <a:t>0.833</a:t>
                      </a:r>
                      <a:br>
                        <a:rPr lang="en"/>
                      </a:br>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5"/>
          <p:cNvSpPr txBox="1">
            <a:spLocks noGrp="1"/>
          </p:cNvSpPr>
          <p:nvPr>
            <p:ph type="title"/>
          </p:nvPr>
        </p:nvSpPr>
        <p:spPr>
          <a:xfrm>
            <a:off x="819150" y="3658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Analyzing Results - Species Mix</a:t>
            </a:r>
            <a:endParaRPr/>
          </a:p>
          <a:p>
            <a:pPr marL="0" lvl="0" indent="0" algn="l" rtl="0">
              <a:spcBef>
                <a:spcPts val="0"/>
              </a:spcBef>
              <a:spcAft>
                <a:spcPts val="0"/>
              </a:spcAft>
              <a:buNone/>
            </a:pPr>
            <a:endParaRPr/>
          </a:p>
        </p:txBody>
      </p:sp>
      <p:sp>
        <p:nvSpPr>
          <p:cNvPr id="210" name="Google Shape;210;p25"/>
          <p:cNvSpPr txBox="1">
            <a:spLocks noGrp="1"/>
          </p:cNvSpPr>
          <p:nvPr>
            <p:ph type="body" idx="2"/>
          </p:nvPr>
        </p:nvSpPr>
        <p:spPr>
          <a:xfrm>
            <a:off x="519675" y="981625"/>
            <a:ext cx="7937400" cy="3664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Arial"/>
              <a:buChar char="●"/>
            </a:pPr>
            <a:r>
              <a:rPr lang="en" sz="1400" dirty="0">
                <a:latin typeface="Arial"/>
                <a:ea typeface="Arial"/>
                <a:cs typeface="Arial"/>
                <a:sym typeface="Arial"/>
              </a:rPr>
              <a:t>Our X2 calculated value was greater than or X2 critical value, which indicates there is a significant difference between the species mix </a:t>
            </a:r>
            <a:endParaRPr sz="1400" dirty="0">
              <a:latin typeface="Arial"/>
              <a:ea typeface="Arial"/>
              <a:cs typeface="Arial"/>
              <a:sym typeface="Arial"/>
            </a:endParaRPr>
          </a:p>
          <a:p>
            <a:pPr marL="457200" lvl="0" indent="-317500" algn="l" rtl="0">
              <a:spcBef>
                <a:spcPts val="0"/>
              </a:spcBef>
              <a:spcAft>
                <a:spcPts val="0"/>
              </a:spcAft>
              <a:buSzPts val="1400"/>
              <a:buFont typeface="Arial"/>
              <a:buChar char="●"/>
            </a:pPr>
            <a:r>
              <a:rPr lang="en" sz="1400" dirty="0">
                <a:latin typeface="Arial"/>
                <a:ea typeface="Arial"/>
                <a:cs typeface="Arial"/>
                <a:sym typeface="Arial"/>
              </a:rPr>
              <a:t>Our prob value is less than our alpha, which indicates a significant difference</a:t>
            </a:r>
            <a:endParaRPr sz="1400" dirty="0">
              <a:latin typeface="Arial"/>
              <a:ea typeface="Arial"/>
              <a:cs typeface="Arial"/>
              <a:sym typeface="Arial"/>
            </a:endParaRPr>
          </a:p>
          <a:p>
            <a:pPr marL="914400" lvl="1" indent="-317500" algn="l" rtl="0">
              <a:spcBef>
                <a:spcPts val="0"/>
              </a:spcBef>
              <a:spcAft>
                <a:spcPts val="0"/>
              </a:spcAft>
              <a:buSzPts val="1400"/>
              <a:buFont typeface="Arial"/>
              <a:buChar char="○"/>
            </a:pPr>
            <a:r>
              <a:rPr lang="en" sz="1400" dirty="0">
                <a:latin typeface="Arial"/>
                <a:ea typeface="Arial"/>
                <a:cs typeface="Arial"/>
                <a:sym typeface="Arial"/>
              </a:rPr>
              <a:t>Prob value=0%: there is almost no chance the null is correct.</a:t>
            </a:r>
            <a:endParaRPr sz="1400" dirty="0">
              <a:latin typeface="Arial"/>
              <a:ea typeface="Arial"/>
              <a:cs typeface="Arial"/>
              <a:sym typeface="Arial"/>
            </a:endParaRPr>
          </a:p>
          <a:p>
            <a:pPr marL="457200" lvl="0" indent="-317500" algn="l" rtl="0">
              <a:spcBef>
                <a:spcPts val="0"/>
              </a:spcBef>
              <a:spcAft>
                <a:spcPts val="0"/>
              </a:spcAft>
              <a:buSzPts val="1400"/>
              <a:buFont typeface="Arial"/>
              <a:buChar char="●"/>
            </a:pPr>
            <a:r>
              <a:rPr lang="en" sz="1400" dirty="0">
                <a:latin typeface="Arial"/>
                <a:ea typeface="Arial"/>
                <a:cs typeface="Arial"/>
                <a:sym typeface="Arial"/>
              </a:rPr>
              <a:t>We calculated a strong effect size  which emphasizes the size of the difference between the species mix of Bull Creek and North Reserve</a:t>
            </a:r>
            <a:endParaRPr sz="1400" dirty="0">
              <a:latin typeface="Arial"/>
              <a:ea typeface="Arial"/>
              <a:cs typeface="Arial"/>
              <a:sym typeface="Arial"/>
            </a:endParaRPr>
          </a:p>
          <a:p>
            <a:pPr marL="457200" lvl="0" indent="-317500" algn="l" rtl="0">
              <a:spcBef>
                <a:spcPts val="0"/>
              </a:spcBef>
              <a:spcAft>
                <a:spcPts val="0"/>
              </a:spcAft>
              <a:buSzPts val="1400"/>
              <a:buFont typeface="Arial"/>
              <a:buChar char="●"/>
            </a:pPr>
            <a:r>
              <a:rPr lang="en" sz="1400" dirty="0">
                <a:latin typeface="Arial"/>
                <a:ea typeface="Arial"/>
                <a:cs typeface="Arial"/>
                <a:sym typeface="Arial"/>
              </a:rPr>
              <a:t>The power level calculated is strong, which indicates that there is a high probability that we avoided a false negative.</a:t>
            </a:r>
            <a:endParaRPr sz="1400" dirty="0">
              <a:latin typeface="Arial"/>
              <a:ea typeface="Arial"/>
              <a:cs typeface="Arial"/>
              <a:sym typeface="Arial"/>
            </a:endParaRPr>
          </a:p>
          <a:p>
            <a:pPr marL="457200" lvl="0" indent="-317500" algn="l" rtl="0">
              <a:spcBef>
                <a:spcPts val="0"/>
              </a:spcBef>
              <a:spcAft>
                <a:spcPts val="0"/>
              </a:spcAft>
              <a:buSzPts val="1400"/>
              <a:buFont typeface="Arial"/>
              <a:buChar char="●"/>
            </a:pPr>
            <a:r>
              <a:rPr lang="en" sz="1400" dirty="0">
                <a:latin typeface="Arial"/>
                <a:ea typeface="Arial"/>
                <a:cs typeface="Arial"/>
                <a:sym typeface="Arial"/>
              </a:rPr>
              <a:t>With these results, we reject the null hypothesis. There is a significant difference between the species mix of Bull Creek and North Reserve</a:t>
            </a:r>
            <a:endParaRPr sz="1400" dirty="0">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6"/>
          <p:cNvSpPr txBox="1">
            <a:spLocks noGrp="1"/>
          </p:cNvSpPr>
          <p:nvPr>
            <p:ph type="title"/>
          </p:nvPr>
        </p:nvSpPr>
        <p:spPr>
          <a:xfrm>
            <a:off x="685800" y="2193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Results-Native/Exotic Comparison</a:t>
            </a:r>
            <a:endParaRPr/>
          </a:p>
        </p:txBody>
      </p:sp>
      <p:graphicFrame>
        <p:nvGraphicFramePr>
          <p:cNvPr id="216" name="Google Shape;216;p26"/>
          <p:cNvGraphicFramePr/>
          <p:nvPr/>
        </p:nvGraphicFramePr>
        <p:xfrm>
          <a:off x="892500" y="1173900"/>
          <a:ext cx="7618800" cy="3348625"/>
        </p:xfrm>
        <a:graphic>
          <a:graphicData uri="http://schemas.openxmlformats.org/drawingml/2006/table">
            <a:tbl>
              <a:tblPr>
                <a:noFill/>
                <a:tableStyleId>{14E7CFC7-2A14-4615-AB6B-9A1E37325702}</a:tableStyleId>
              </a:tblPr>
              <a:tblGrid>
                <a:gridCol w="3809400">
                  <a:extLst>
                    <a:ext uri="{9D8B030D-6E8A-4147-A177-3AD203B41FA5}">
                      <a16:colId xmlns:a16="http://schemas.microsoft.com/office/drawing/2014/main" val="20000"/>
                    </a:ext>
                  </a:extLst>
                </a:gridCol>
                <a:gridCol w="3809400">
                  <a:extLst>
                    <a:ext uri="{9D8B030D-6E8A-4147-A177-3AD203B41FA5}">
                      <a16:colId xmlns:a16="http://schemas.microsoft.com/office/drawing/2014/main" val="20001"/>
                    </a:ext>
                  </a:extLst>
                </a:gridCol>
              </a:tblGrid>
              <a:tr h="478375">
                <a:tc>
                  <a:txBody>
                    <a:bodyPr/>
                    <a:lstStyle/>
                    <a:p>
                      <a:pPr marL="0" lvl="0" indent="0" algn="l" rtl="0">
                        <a:spcBef>
                          <a:spcPts val="0"/>
                        </a:spcBef>
                        <a:spcAft>
                          <a:spcPts val="0"/>
                        </a:spcAft>
                        <a:buNone/>
                      </a:pPr>
                      <a:r>
                        <a:rPr lang="en"/>
                        <a:t>X^2 Calculated</a:t>
                      </a:r>
                      <a:endParaRPr/>
                    </a:p>
                  </a:txBody>
                  <a:tcPr marL="91425" marR="91425" marT="91425" marB="91425"/>
                </a:tc>
                <a:tc>
                  <a:txBody>
                    <a:bodyPr/>
                    <a:lstStyle/>
                    <a:p>
                      <a:pPr marL="0" lvl="0" indent="0" algn="l" rtl="0">
                        <a:spcBef>
                          <a:spcPts val="0"/>
                        </a:spcBef>
                        <a:spcAft>
                          <a:spcPts val="0"/>
                        </a:spcAft>
                        <a:buNone/>
                      </a:pPr>
                      <a:r>
                        <a:rPr lang="en"/>
                        <a:t>13.963</a:t>
                      </a:r>
                      <a:endParaRPr/>
                    </a:p>
                  </a:txBody>
                  <a:tcPr marL="91425" marR="91425" marT="91425" marB="91425"/>
                </a:tc>
                <a:extLst>
                  <a:ext uri="{0D108BD9-81ED-4DB2-BD59-A6C34878D82A}">
                    <a16:rowId xmlns:a16="http://schemas.microsoft.com/office/drawing/2014/main" val="10000"/>
                  </a:ext>
                </a:extLst>
              </a:tr>
              <a:tr h="478375">
                <a:tc>
                  <a:txBody>
                    <a:bodyPr/>
                    <a:lstStyle/>
                    <a:p>
                      <a:pPr marL="0" lvl="0" indent="0" algn="l" rtl="0">
                        <a:spcBef>
                          <a:spcPts val="0"/>
                        </a:spcBef>
                        <a:spcAft>
                          <a:spcPts val="0"/>
                        </a:spcAft>
                        <a:buNone/>
                      </a:pPr>
                      <a:r>
                        <a:rPr lang="en"/>
                        <a:t>X^2 Critical </a:t>
                      </a:r>
                      <a:endParaRPr/>
                    </a:p>
                  </a:txBody>
                  <a:tcPr marL="91425" marR="91425" marT="91425" marB="91425"/>
                </a:tc>
                <a:tc>
                  <a:txBody>
                    <a:bodyPr/>
                    <a:lstStyle/>
                    <a:p>
                      <a:pPr marL="0" lvl="0" indent="0" algn="l" rtl="0">
                        <a:spcBef>
                          <a:spcPts val="0"/>
                        </a:spcBef>
                        <a:spcAft>
                          <a:spcPts val="0"/>
                        </a:spcAft>
                        <a:buNone/>
                      </a:pPr>
                      <a:r>
                        <a:rPr lang="en"/>
                        <a:t>2.706</a:t>
                      </a:r>
                      <a:endParaRPr/>
                    </a:p>
                  </a:txBody>
                  <a:tcPr marL="91425" marR="91425" marT="91425" marB="91425"/>
                </a:tc>
                <a:extLst>
                  <a:ext uri="{0D108BD9-81ED-4DB2-BD59-A6C34878D82A}">
                    <a16:rowId xmlns:a16="http://schemas.microsoft.com/office/drawing/2014/main" val="10001"/>
                  </a:ext>
                </a:extLst>
              </a:tr>
              <a:tr h="478375">
                <a:tc>
                  <a:txBody>
                    <a:bodyPr/>
                    <a:lstStyle/>
                    <a:p>
                      <a:pPr marL="0" lvl="0" indent="0" algn="l" rtl="0">
                        <a:spcBef>
                          <a:spcPts val="0"/>
                        </a:spcBef>
                        <a:spcAft>
                          <a:spcPts val="0"/>
                        </a:spcAft>
                        <a:buNone/>
                      </a:pPr>
                      <a:r>
                        <a:rPr lang="en"/>
                        <a:t>Alpha</a:t>
                      </a:r>
                      <a:endParaRPr/>
                    </a:p>
                  </a:txBody>
                  <a:tcPr marL="91425" marR="91425" marT="91425" marB="91425"/>
                </a:tc>
                <a:tc>
                  <a:txBody>
                    <a:bodyPr/>
                    <a:lstStyle/>
                    <a:p>
                      <a:pPr marL="0" lvl="0" indent="0" algn="l" rtl="0">
                        <a:spcBef>
                          <a:spcPts val="0"/>
                        </a:spcBef>
                        <a:spcAft>
                          <a:spcPts val="0"/>
                        </a:spcAft>
                        <a:buNone/>
                      </a:pPr>
                      <a:r>
                        <a:rPr lang="en"/>
                        <a:t>0.1</a:t>
                      </a:r>
                      <a:endParaRPr/>
                    </a:p>
                  </a:txBody>
                  <a:tcPr marL="91425" marR="91425" marT="91425" marB="91425"/>
                </a:tc>
                <a:extLst>
                  <a:ext uri="{0D108BD9-81ED-4DB2-BD59-A6C34878D82A}">
                    <a16:rowId xmlns:a16="http://schemas.microsoft.com/office/drawing/2014/main" val="10002"/>
                  </a:ext>
                </a:extLst>
              </a:tr>
              <a:tr h="478375">
                <a:tc>
                  <a:txBody>
                    <a:bodyPr/>
                    <a:lstStyle/>
                    <a:p>
                      <a:pPr marL="0" lvl="0" indent="0" algn="l" rtl="0">
                        <a:spcBef>
                          <a:spcPts val="0"/>
                        </a:spcBef>
                        <a:spcAft>
                          <a:spcPts val="0"/>
                        </a:spcAft>
                        <a:buNone/>
                      </a:pPr>
                      <a:r>
                        <a:rPr lang="en"/>
                        <a:t>Degrees of Freedom</a:t>
                      </a:r>
                      <a:endParaRPr/>
                    </a:p>
                  </a:txBody>
                  <a:tcPr marL="91425" marR="91425" marT="91425" marB="91425"/>
                </a:tc>
                <a:tc>
                  <a:txBody>
                    <a:bodyPr/>
                    <a:lstStyle/>
                    <a:p>
                      <a:pPr marL="0" lvl="0" indent="0" algn="l" rtl="0">
                        <a:spcBef>
                          <a:spcPts val="0"/>
                        </a:spcBef>
                        <a:spcAft>
                          <a:spcPts val="0"/>
                        </a:spcAft>
                        <a:buNone/>
                      </a:pPr>
                      <a:r>
                        <a:rPr lang="en"/>
                        <a:t>3</a:t>
                      </a:r>
                      <a:endParaRPr/>
                    </a:p>
                  </a:txBody>
                  <a:tcPr marL="91425" marR="91425" marT="91425" marB="91425"/>
                </a:tc>
                <a:extLst>
                  <a:ext uri="{0D108BD9-81ED-4DB2-BD59-A6C34878D82A}">
                    <a16:rowId xmlns:a16="http://schemas.microsoft.com/office/drawing/2014/main" val="10003"/>
                  </a:ext>
                </a:extLst>
              </a:tr>
              <a:tr h="478375">
                <a:tc>
                  <a:txBody>
                    <a:bodyPr/>
                    <a:lstStyle/>
                    <a:p>
                      <a:pPr marL="0" lvl="0" indent="0" algn="l" rtl="0">
                        <a:spcBef>
                          <a:spcPts val="0"/>
                        </a:spcBef>
                        <a:spcAft>
                          <a:spcPts val="0"/>
                        </a:spcAft>
                        <a:buNone/>
                      </a:pPr>
                      <a:r>
                        <a:rPr lang="en"/>
                        <a:t>Probability Value</a:t>
                      </a:r>
                      <a:endParaRPr/>
                    </a:p>
                  </a:txBody>
                  <a:tcPr marL="91425" marR="91425" marT="91425" marB="91425"/>
                </a:tc>
                <a:tc>
                  <a:txBody>
                    <a:bodyPr/>
                    <a:lstStyle/>
                    <a:p>
                      <a:pPr marL="0" lvl="0" indent="0" algn="l" rtl="0">
                        <a:spcBef>
                          <a:spcPts val="0"/>
                        </a:spcBef>
                        <a:spcAft>
                          <a:spcPts val="0"/>
                        </a:spcAft>
                        <a:buNone/>
                      </a:pPr>
                      <a:r>
                        <a:rPr lang="en"/>
                        <a:t>0.000</a:t>
                      </a:r>
                      <a:endParaRPr/>
                    </a:p>
                  </a:txBody>
                  <a:tcPr marL="91425" marR="91425" marT="91425" marB="91425"/>
                </a:tc>
                <a:extLst>
                  <a:ext uri="{0D108BD9-81ED-4DB2-BD59-A6C34878D82A}">
                    <a16:rowId xmlns:a16="http://schemas.microsoft.com/office/drawing/2014/main" val="10004"/>
                  </a:ext>
                </a:extLst>
              </a:tr>
              <a:tr h="478375">
                <a:tc>
                  <a:txBody>
                    <a:bodyPr/>
                    <a:lstStyle/>
                    <a:p>
                      <a:pPr marL="0" lvl="0" indent="0" algn="l" rtl="0">
                        <a:spcBef>
                          <a:spcPts val="0"/>
                        </a:spcBef>
                        <a:spcAft>
                          <a:spcPts val="0"/>
                        </a:spcAft>
                        <a:buNone/>
                      </a:pPr>
                      <a:r>
                        <a:rPr lang="en"/>
                        <a:t>Estimated Power</a:t>
                      </a:r>
                      <a:endParaRPr/>
                    </a:p>
                  </a:txBody>
                  <a:tcPr marL="91425" marR="91425" marT="91425" marB="91425"/>
                </a:tc>
                <a:tc>
                  <a:txBody>
                    <a:bodyPr/>
                    <a:lstStyle/>
                    <a:p>
                      <a:pPr marL="0" lvl="0" indent="0" algn="l" rtl="0">
                        <a:spcBef>
                          <a:spcPts val="0"/>
                        </a:spcBef>
                        <a:spcAft>
                          <a:spcPts val="0"/>
                        </a:spcAft>
                        <a:buNone/>
                      </a:pPr>
                      <a:r>
                        <a:rPr lang="en"/>
                        <a:t>0.982</a:t>
                      </a:r>
                      <a:endParaRPr/>
                    </a:p>
                  </a:txBody>
                  <a:tcPr marL="91425" marR="91425" marT="91425" marB="91425"/>
                </a:tc>
                <a:extLst>
                  <a:ext uri="{0D108BD9-81ED-4DB2-BD59-A6C34878D82A}">
                    <a16:rowId xmlns:a16="http://schemas.microsoft.com/office/drawing/2014/main" val="10005"/>
                  </a:ext>
                </a:extLst>
              </a:tr>
              <a:tr h="478375">
                <a:tc>
                  <a:txBody>
                    <a:bodyPr/>
                    <a:lstStyle/>
                    <a:p>
                      <a:pPr marL="0" lvl="0" indent="0" algn="l" rtl="0">
                        <a:spcBef>
                          <a:spcPts val="0"/>
                        </a:spcBef>
                        <a:spcAft>
                          <a:spcPts val="0"/>
                        </a:spcAft>
                        <a:buNone/>
                      </a:pPr>
                      <a:r>
                        <a:rPr lang="en"/>
                        <a:t>Effect Size</a:t>
                      </a:r>
                      <a:endParaRPr/>
                    </a:p>
                  </a:txBody>
                  <a:tcPr marL="91425" marR="91425" marT="91425" marB="91425"/>
                </a:tc>
                <a:tc>
                  <a:txBody>
                    <a:bodyPr/>
                    <a:lstStyle/>
                    <a:p>
                      <a:pPr marL="0" lvl="0" indent="0" algn="l" rtl="0">
                        <a:spcBef>
                          <a:spcPts val="0"/>
                        </a:spcBef>
                        <a:spcAft>
                          <a:spcPts val="0"/>
                        </a:spcAft>
                        <a:buNone/>
                      </a:pPr>
                      <a:r>
                        <a:rPr lang="en"/>
                        <a:t>0.304</a:t>
                      </a:r>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7"/>
          <p:cNvSpPr txBox="1">
            <a:spLocks noGrp="1"/>
          </p:cNvSpPr>
          <p:nvPr>
            <p:ph type="title"/>
          </p:nvPr>
        </p:nvSpPr>
        <p:spPr>
          <a:xfrm>
            <a:off x="539325" y="43252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Analyzing Results - Native/Exotic Species</a:t>
            </a:r>
            <a:endParaRPr/>
          </a:p>
        </p:txBody>
      </p:sp>
      <p:sp>
        <p:nvSpPr>
          <p:cNvPr id="222" name="Google Shape;222;p27"/>
          <p:cNvSpPr txBox="1">
            <a:spLocks noGrp="1"/>
          </p:cNvSpPr>
          <p:nvPr>
            <p:ph type="body" idx="1"/>
          </p:nvPr>
        </p:nvSpPr>
        <p:spPr>
          <a:xfrm>
            <a:off x="672575" y="981625"/>
            <a:ext cx="7975500" cy="3691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Arial"/>
              <a:buChar char="●"/>
            </a:pPr>
            <a:r>
              <a:rPr lang="en" sz="1400">
                <a:latin typeface="Arial"/>
                <a:ea typeface="Arial"/>
                <a:cs typeface="Arial"/>
                <a:sym typeface="Arial"/>
              </a:rPr>
              <a:t>Our X2 calculated value was greater than or X2 critical value, which indicates there is a significant difference between the presence of native and exotic species between Bull Creek and North Reserve</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Our prob value is less than our alpha, indicating significant results</a:t>
            </a:r>
            <a:endParaRPr sz="1400">
              <a:latin typeface="Arial"/>
              <a:ea typeface="Arial"/>
              <a:cs typeface="Arial"/>
              <a:sym typeface="Arial"/>
            </a:endParaRPr>
          </a:p>
          <a:p>
            <a:pPr marL="914400" lvl="1" indent="-317500" algn="l" rtl="0">
              <a:spcBef>
                <a:spcPts val="0"/>
              </a:spcBef>
              <a:spcAft>
                <a:spcPts val="0"/>
              </a:spcAft>
              <a:buSzPts val="1400"/>
              <a:buFont typeface="Arial"/>
              <a:buChar char="○"/>
            </a:pPr>
            <a:r>
              <a:rPr lang="en" sz="1400">
                <a:latin typeface="Arial"/>
                <a:ea typeface="Arial"/>
                <a:cs typeface="Arial"/>
                <a:sym typeface="Arial"/>
              </a:rPr>
              <a:t>Prob=0%</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Our effect size is moderate, which indicates an average difference between each site’s native species frequency</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Similar to our species mix results, we calculated a large power between native and exotic species, which describes a high probability that we avoided a false null hypothesis</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We reject the null hypothesis. There is a significant difference between the presence of native and exotic species between Bull Creek and North Reserve, with the presence of native species significantly higher in the North Reserve </a:t>
            </a:r>
            <a:endParaRPr sz="1400">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8"/>
          <p:cNvSpPr txBox="1">
            <a:spLocks noGrp="1"/>
          </p:cNvSpPr>
          <p:nvPr>
            <p:ph type="title"/>
          </p:nvPr>
        </p:nvSpPr>
        <p:spPr>
          <a:xfrm>
            <a:off x="605950" y="379200"/>
            <a:ext cx="7505700" cy="81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Discussion 	</a:t>
            </a:r>
            <a:endParaRPr/>
          </a:p>
        </p:txBody>
      </p:sp>
      <p:sp>
        <p:nvSpPr>
          <p:cNvPr id="228" name="Google Shape;228;p28"/>
          <p:cNvSpPr txBox="1"/>
          <p:nvPr/>
        </p:nvSpPr>
        <p:spPr>
          <a:xfrm>
            <a:off x="533000" y="954975"/>
            <a:ext cx="8181600" cy="38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Since there was a significant different in the species mix of the North Reserve and Bull Creek, we can conclude that the restoration efforts had varying successes in the sites</a:t>
            </a:r>
            <a:endParaRPr/>
          </a:p>
          <a:p>
            <a:pPr marL="457200" lvl="0" indent="-317500" algn="l" rtl="0">
              <a:spcBef>
                <a:spcPts val="0"/>
              </a:spcBef>
              <a:spcAft>
                <a:spcPts val="0"/>
              </a:spcAft>
              <a:buSzPts val="1400"/>
              <a:buChar char="●"/>
            </a:pPr>
            <a:r>
              <a:rPr lang="en"/>
              <a:t>To compare which restoration site was more successful, we compared the frequency of native/exotic species in each site. </a:t>
            </a:r>
            <a:endParaRPr/>
          </a:p>
          <a:p>
            <a:pPr marL="457200" lvl="0" indent="-317500" algn="l" rtl="0">
              <a:spcBef>
                <a:spcPts val="0"/>
              </a:spcBef>
              <a:spcAft>
                <a:spcPts val="0"/>
              </a:spcAft>
              <a:buSzPts val="1400"/>
              <a:buChar char="●"/>
            </a:pPr>
            <a:r>
              <a:rPr lang="en"/>
              <a:t>The results of our native/exotic species chi-squared comparison show that the North Reserve had significantly more native species than Bull Creek. This likely means that the restoration at the North Reserve was more successful.</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29" name="Google Shape;229;p28"/>
          <p:cNvPicPr preferRelativeResize="0"/>
          <p:nvPr/>
        </p:nvPicPr>
        <p:blipFill>
          <a:blip r:embed="rId3">
            <a:alphaModFix/>
          </a:blip>
          <a:stretch>
            <a:fillRect/>
          </a:stretch>
        </p:blipFill>
        <p:spPr>
          <a:xfrm>
            <a:off x="4572000" y="2699350"/>
            <a:ext cx="3369774" cy="21334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9"/>
          <p:cNvSpPr txBox="1">
            <a:spLocks noGrp="1"/>
          </p:cNvSpPr>
          <p:nvPr>
            <p:ph type="title"/>
          </p:nvPr>
        </p:nvSpPr>
        <p:spPr>
          <a:xfrm>
            <a:off x="366100" y="3201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Conclusion-Future Research </a:t>
            </a:r>
            <a:endParaRPr/>
          </a:p>
        </p:txBody>
      </p:sp>
      <p:sp>
        <p:nvSpPr>
          <p:cNvPr id="235" name="Google Shape;235;p29"/>
          <p:cNvSpPr txBox="1"/>
          <p:nvPr/>
        </p:nvSpPr>
        <p:spPr>
          <a:xfrm>
            <a:off x="279825" y="901675"/>
            <a:ext cx="8661300" cy="40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We do not need to collect more data because we already have a strong effect size and power </a:t>
            </a:r>
            <a:endParaRPr/>
          </a:p>
          <a:p>
            <a:pPr marL="457200" lvl="0" indent="-317500" algn="l" rtl="0">
              <a:spcBef>
                <a:spcPts val="0"/>
              </a:spcBef>
              <a:spcAft>
                <a:spcPts val="0"/>
              </a:spcAft>
              <a:buSzPts val="1400"/>
              <a:buChar char="●"/>
            </a:pPr>
            <a:r>
              <a:rPr lang="en"/>
              <a:t>Collect recent data on the North Reserve</a:t>
            </a:r>
            <a:endParaRPr/>
          </a:p>
          <a:p>
            <a:pPr marL="914400" lvl="1" indent="-317500" algn="l" rtl="0">
              <a:spcBef>
                <a:spcPts val="0"/>
              </a:spcBef>
              <a:spcAft>
                <a:spcPts val="0"/>
              </a:spcAft>
              <a:buSzPts val="1400"/>
              <a:buChar char="○"/>
            </a:pPr>
            <a:r>
              <a:rPr lang="en"/>
              <a:t>Our current study uses data collected in November of this year for Bull Creek and compares it with data from Sepulveda Dam North Reserve, which was last collected in Spring of 2017.  This might not be as accurate, because the North could have gone through different stages of restoration within the gap. So, we could collect transects/data from the North Reserve and compare it with our Bull Creek data. </a:t>
            </a:r>
            <a:endParaRPr/>
          </a:p>
          <a:p>
            <a:pPr marL="457200" lvl="0" indent="-317500" algn="l" rtl="0">
              <a:spcBef>
                <a:spcPts val="0"/>
              </a:spcBef>
              <a:spcAft>
                <a:spcPts val="0"/>
              </a:spcAft>
              <a:buSzPts val="1400"/>
              <a:buChar char="●"/>
            </a:pPr>
            <a:r>
              <a:rPr lang="en"/>
              <a:t>Conduct research during bloom period</a:t>
            </a:r>
            <a:endParaRPr/>
          </a:p>
          <a:p>
            <a:pPr marL="914400" lvl="1" indent="-317500" algn="l" rtl="0">
              <a:spcBef>
                <a:spcPts val="0"/>
              </a:spcBef>
              <a:spcAft>
                <a:spcPts val="0"/>
              </a:spcAft>
              <a:buSzPts val="1400"/>
              <a:buChar char="○"/>
            </a:pPr>
            <a:r>
              <a:rPr lang="en"/>
              <a:t>Many of the plants sampled were not flowering or dead. This made identification much more difficult. Collecting data from both sites during bloom period (typically in winter/spring), may give us more accurate results.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0"/>
          <p:cNvSpPr txBox="1">
            <a:spLocks noGrp="1"/>
          </p:cNvSpPr>
          <p:nvPr>
            <p:ph type="title"/>
          </p:nvPr>
        </p:nvSpPr>
        <p:spPr>
          <a:xfrm>
            <a:off x="561975" y="34412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Sources </a:t>
            </a:r>
            <a:endParaRPr/>
          </a:p>
        </p:txBody>
      </p:sp>
      <p:sp>
        <p:nvSpPr>
          <p:cNvPr id="241" name="Google Shape;241;p30"/>
          <p:cNvSpPr txBox="1">
            <a:spLocks noGrp="1"/>
          </p:cNvSpPr>
          <p:nvPr>
            <p:ph type="body" idx="1"/>
          </p:nvPr>
        </p:nvSpPr>
        <p:spPr>
          <a:xfrm>
            <a:off x="716275" y="1412075"/>
            <a:ext cx="7294800" cy="321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Calflora (2018). Retrieved from https://www.calflora.org/</a:t>
            </a:r>
            <a:endParaRPr/>
          </a:p>
          <a:p>
            <a:pPr marL="0" lvl="0" indent="0" algn="l" rtl="0">
              <a:spcBef>
                <a:spcPts val="1600"/>
              </a:spcBef>
              <a:spcAft>
                <a:spcPts val="1600"/>
              </a:spcAft>
              <a:buNone/>
            </a:pPr>
            <a:r>
              <a:rPr lang="en"/>
              <a:t>US Army Corps of Engineers (2012). Finding of no significant impact and environmental assessment: Sepulveda Dam Basin.  </a:t>
            </a:r>
            <a:r>
              <a:rPr lang="en" i="1"/>
              <a:t>US Department of Defense. </a:t>
            </a:r>
            <a:r>
              <a:rPr lang="en"/>
              <a:t>Retrieved from https://www.spl.usace.army.mil/Portals/17/docs/publicnotices/sepulveda_dam_vegetation_management.pdf</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38985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a:t>
            </a:r>
            <a:endParaRPr/>
          </a:p>
        </p:txBody>
      </p:sp>
      <p:sp>
        <p:nvSpPr>
          <p:cNvPr id="135" name="Google Shape;135;p14"/>
          <p:cNvSpPr txBox="1">
            <a:spLocks noGrp="1"/>
          </p:cNvSpPr>
          <p:nvPr>
            <p:ph type="body" idx="1"/>
          </p:nvPr>
        </p:nvSpPr>
        <p:spPr>
          <a:xfrm>
            <a:off x="819150" y="1288100"/>
            <a:ext cx="7505700" cy="315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Arial"/>
                <a:ea typeface="Arial"/>
                <a:cs typeface="Arial"/>
                <a:sym typeface="Arial"/>
              </a:rPr>
              <a:t>Purpose: To compare CSS restoration efforts between Bull Creek and the North Reserve of Sepulveda dam. </a:t>
            </a:r>
            <a:endParaRPr sz="1400">
              <a:latin typeface="Arial"/>
              <a:ea typeface="Arial"/>
              <a:cs typeface="Arial"/>
              <a:sym typeface="Arial"/>
            </a:endParaRPr>
          </a:p>
          <a:p>
            <a:pPr marL="0" lvl="0" indent="0" algn="l" rtl="0">
              <a:spcBef>
                <a:spcPts val="1600"/>
              </a:spcBef>
              <a:spcAft>
                <a:spcPts val="0"/>
              </a:spcAft>
              <a:buNone/>
            </a:pPr>
            <a:r>
              <a:rPr lang="en" sz="1400">
                <a:latin typeface="Arial"/>
                <a:ea typeface="Arial"/>
                <a:cs typeface="Arial"/>
                <a:sym typeface="Arial"/>
              </a:rPr>
              <a:t>Bull Creek</a:t>
            </a:r>
            <a:endParaRPr sz="1400">
              <a:latin typeface="Arial"/>
              <a:ea typeface="Arial"/>
              <a:cs typeface="Arial"/>
              <a:sym typeface="Arial"/>
            </a:endParaRPr>
          </a:p>
          <a:p>
            <a:pPr marL="457200" lvl="0" indent="-317500" algn="l" rtl="0">
              <a:spcBef>
                <a:spcPts val="1600"/>
              </a:spcBef>
              <a:spcAft>
                <a:spcPts val="0"/>
              </a:spcAft>
              <a:buSzPts val="1400"/>
              <a:buFont typeface="Arial"/>
              <a:buChar char="●"/>
            </a:pPr>
            <a:r>
              <a:rPr lang="en" sz="1400">
                <a:latin typeface="Arial"/>
                <a:ea typeface="Arial"/>
                <a:cs typeface="Arial"/>
                <a:sym typeface="Arial"/>
              </a:rPr>
              <a:t>Emerges from drainage channels traveling 3,000 feet before flowing into the LA river</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1970s it was one of few undisturbed riparian habitats in San Fernando Valley</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Channel has straightened throughout the years resulting in little support to maintain a sustainable riparian habitat</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Restoration plan began in 2008 to restore native riparian and upland habitat</a:t>
            </a:r>
            <a:endParaRPr sz="1400">
              <a:latin typeface="Arial"/>
              <a:ea typeface="Arial"/>
              <a:cs typeface="Arial"/>
              <a:sym typeface="Arial"/>
            </a:endParaRPr>
          </a:p>
          <a:p>
            <a:pPr marL="0" lvl="0" indent="0" algn="l" rtl="0">
              <a:spcBef>
                <a:spcPts val="1600"/>
              </a:spcBef>
              <a:spcAft>
                <a:spcPts val="16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Background</a:t>
            </a:r>
            <a:endParaRPr/>
          </a:p>
          <a:p>
            <a:pPr marL="0" lvl="0" indent="0" algn="l" rtl="0">
              <a:spcBef>
                <a:spcPts val="0"/>
              </a:spcBef>
              <a:spcAft>
                <a:spcPts val="0"/>
              </a:spcAft>
              <a:buNone/>
            </a:pPr>
            <a:endParaRPr/>
          </a:p>
        </p:txBody>
      </p:sp>
      <p:sp>
        <p:nvSpPr>
          <p:cNvPr id="141" name="Google Shape;141;p15"/>
          <p:cNvSpPr txBox="1">
            <a:spLocks noGrp="1"/>
          </p:cNvSpPr>
          <p:nvPr>
            <p:ph type="body" idx="1"/>
          </p:nvPr>
        </p:nvSpPr>
        <p:spPr>
          <a:xfrm>
            <a:off x="819150" y="1554600"/>
            <a:ext cx="7505700" cy="2884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Arial"/>
              <a:buChar char="●"/>
            </a:pPr>
            <a:r>
              <a:rPr lang="en" sz="1400">
                <a:latin typeface="Arial"/>
                <a:ea typeface="Arial"/>
                <a:cs typeface="Arial"/>
                <a:sym typeface="Arial"/>
              </a:rPr>
              <a:t>The US Army Corps of Engineers conducted the restoration for the purpose of flood control after the Los Angeles flood of 1938</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Plan to reduce non-native invasive plants through mowing and mulching, then using herbicide to limit their regrowth</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After getting rid of invasive plants, they would restore native, “suitable sustainable habitats,” such as oak woodland grasslands and CSS</a:t>
            </a:r>
            <a:endParaRPr sz="1400">
              <a:latin typeface="Arial"/>
              <a:ea typeface="Arial"/>
              <a:cs typeface="Arial"/>
              <a:sym typeface="Arial"/>
            </a:endParaRPr>
          </a:p>
          <a:p>
            <a:pPr marL="0" lvl="0" indent="0" algn="l" rtl="0">
              <a:spcBef>
                <a:spcPts val="1600"/>
              </a:spcBef>
              <a:spcAft>
                <a:spcPts val="16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title"/>
          </p:nvPr>
        </p:nvSpPr>
        <p:spPr>
          <a:xfrm>
            <a:off x="659250" y="352550"/>
            <a:ext cx="7505700" cy="6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Questions </a:t>
            </a:r>
            <a:endParaRPr/>
          </a:p>
        </p:txBody>
      </p:sp>
      <p:sp>
        <p:nvSpPr>
          <p:cNvPr id="147" name="Google Shape;147;p16"/>
          <p:cNvSpPr txBox="1">
            <a:spLocks noGrp="1"/>
          </p:cNvSpPr>
          <p:nvPr>
            <p:ph type="body" idx="1"/>
          </p:nvPr>
        </p:nvSpPr>
        <p:spPr>
          <a:xfrm>
            <a:off x="819150" y="968150"/>
            <a:ext cx="7505700" cy="3851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Arial"/>
              <a:buAutoNum type="arabicPeriod"/>
            </a:pPr>
            <a:r>
              <a:rPr lang="en" sz="1400">
                <a:latin typeface="Arial"/>
                <a:ea typeface="Arial"/>
                <a:cs typeface="Arial"/>
                <a:sym typeface="Arial"/>
              </a:rPr>
              <a:t>Is there a significant difference between the species mix of Bull Creek and the North Reserve?</a:t>
            </a:r>
            <a:endParaRPr sz="1400">
              <a:latin typeface="Arial"/>
              <a:ea typeface="Arial"/>
              <a:cs typeface="Arial"/>
              <a:sym typeface="Arial"/>
            </a:endParaRPr>
          </a:p>
          <a:p>
            <a:pPr marL="457200" lvl="0" indent="-317500" algn="l" rtl="0">
              <a:spcBef>
                <a:spcPts val="0"/>
              </a:spcBef>
              <a:spcAft>
                <a:spcPts val="0"/>
              </a:spcAft>
              <a:buSzPts val="1400"/>
              <a:buFont typeface="Arial"/>
              <a:buAutoNum type="arabicPeriod"/>
            </a:pPr>
            <a:r>
              <a:rPr lang="en" sz="1400">
                <a:latin typeface="Arial"/>
                <a:ea typeface="Arial"/>
                <a:cs typeface="Arial"/>
                <a:sym typeface="Arial"/>
              </a:rPr>
              <a:t>Is there a significant difference between the presence of native and exotic species in Bull Creek and the North Reserve?</a:t>
            </a:r>
            <a:endParaRPr sz="1400">
              <a:latin typeface="Arial"/>
              <a:ea typeface="Arial"/>
              <a:cs typeface="Arial"/>
              <a:sym typeface="Arial"/>
            </a:endParaRPr>
          </a:p>
          <a:p>
            <a:pPr marL="457200" lvl="0" indent="0" algn="l" rtl="0">
              <a:spcBef>
                <a:spcPts val="1600"/>
              </a:spcBef>
              <a:spcAft>
                <a:spcPts val="0"/>
              </a:spcAft>
              <a:buNone/>
            </a:pPr>
            <a:endParaRPr sz="1400"/>
          </a:p>
          <a:p>
            <a:pPr marL="457200" lvl="0" indent="0" algn="l" rtl="0">
              <a:spcBef>
                <a:spcPts val="1600"/>
              </a:spcBef>
              <a:spcAft>
                <a:spcPts val="1600"/>
              </a:spcAft>
              <a:buNone/>
            </a:pPr>
            <a:endParaRPr sz="1400"/>
          </a:p>
        </p:txBody>
      </p:sp>
      <p:pic>
        <p:nvPicPr>
          <p:cNvPr id="148" name="Google Shape;148;p16"/>
          <p:cNvPicPr preferRelativeResize="0"/>
          <p:nvPr/>
        </p:nvPicPr>
        <p:blipFill>
          <a:blip r:embed="rId3">
            <a:alphaModFix/>
          </a:blip>
          <a:stretch>
            <a:fillRect/>
          </a:stretch>
        </p:blipFill>
        <p:spPr>
          <a:xfrm>
            <a:off x="1186725" y="2422649"/>
            <a:ext cx="3183924" cy="2093600"/>
          </a:xfrm>
          <a:prstGeom prst="rect">
            <a:avLst/>
          </a:prstGeom>
          <a:noFill/>
          <a:ln>
            <a:noFill/>
          </a:ln>
        </p:spPr>
      </p:pic>
      <p:pic>
        <p:nvPicPr>
          <p:cNvPr id="149" name="Google Shape;149;p16"/>
          <p:cNvPicPr preferRelativeResize="0"/>
          <p:nvPr/>
        </p:nvPicPr>
        <p:blipFill>
          <a:blip r:embed="rId4">
            <a:alphaModFix/>
          </a:blip>
          <a:stretch>
            <a:fillRect/>
          </a:stretch>
        </p:blipFill>
        <p:spPr>
          <a:xfrm>
            <a:off x="4571998" y="2390311"/>
            <a:ext cx="3237402" cy="2158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7"/>
          <p:cNvSpPr txBox="1">
            <a:spLocks noGrp="1"/>
          </p:cNvSpPr>
          <p:nvPr>
            <p:ph type="title"/>
          </p:nvPr>
        </p:nvSpPr>
        <p:spPr>
          <a:xfrm>
            <a:off x="539325" y="3125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Hypothesis</a:t>
            </a:r>
            <a:endParaRPr/>
          </a:p>
        </p:txBody>
      </p:sp>
      <p:sp>
        <p:nvSpPr>
          <p:cNvPr id="155" name="Google Shape;155;p17"/>
          <p:cNvSpPr txBox="1">
            <a:spLocks noGrp="1"/>
          </p:cNvSpPr>
          <p:nvPr>
            <p:ph type="body" idx="1"/>
          </p:nvPr>
        </p:nvSpPr>
        <p:spPr>
          <a:xfrm>
            <a:off x="819150" y="981625"/>
            <a:ext cx="3686100" cy="3775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Arial"/>
              <a:buChar char="●"/>
            </a:pPr>
            <a:r>
              <a:rPr lang="en" sz="1400">
                <a:latin typeface="Arial"/>
                <a:ea typeface="Arial"/>
                <a:cs typeface="Arial"/>
                <a:sym typeface="Arial"/>
              </a:rPr>
              <a:t>Null Hypothesis:</a:t>
            </a:r>
            <a:endParaRPr sz="1400">
              <a:latin typeface="Arial"/>
              <a:ea typeface="Arial"/>
              <a:cs typeface="Arial"/>
              <a:sym typeface="Arial"/>
            </a:endParaRPr>
          </a:p>
          <a:p>
            <a:pPr marL="457200" lvl="0" indent="-317500" algn="l" rtl="0">
              <a:spcBef>
                <a:spcPts val="0"/>
              </a:spcBef>
              <a:spcAft>
                <a:spcPts val="0"/>
              </a:spcAft>
              <a:buSzPts val="1400"/>
              <a:buFont typeface="Arial"/>
              <a:buAutoNum type="arabicPeriod"/>
            </a:pPr>
            <a:r>
              <a:rPr lang="en" sz="1400">
                <a:latin typeface="Arial"/>
                <a:ea typeface="Arial"/>
                <a:cs typeface="Arial"/>
                <a:sym typeface="Arial"/>
              </a:rPr>
              <a:t>There is no significant difference between the species mix of Bull Creek and North Reserve</a:t>
            </a:r>
            <a:endParaRPr sz="1400">
              <a:latin typeface="Arial"/>
              <a:ea typeface="Arial"/>
              <a:cs typeface="Arial"/>
              <a:sym typeface="Arial"/>
            </a:endParaRPr>
          </a:p>
          <a:p>
            <a:pPr marL="457200" lvl="0" indent="-317500" algn="l" rtl="0">
              <a:spcBef>
                <a:spcPts val="0"/>
              </a:spcBef>
              <a:spcAft>
                <a:spcPts val="0"/>
              </a:spcAft>
              <a:buSzPts val="1400"/>
              <a:buFont typeface="Arial"/>
              <a:buAutoNum type="arabicPeriod"/>
            </a:pPr>
            <a:r>
              <a:rPr lang="en" sz="1400">
                <a:latin typeface="Arial"/>
                <a:ea typeface="Arial"/>
                <a:cs typeface="Arial"/>
                <a:sym typeface="Arial"/>
              </a:rPr>
              <a:t>There is no significant difference between the presence of native and exotic species in Bull Creek and the North Reserve</a:t>
            </a:r>
            <a:endParaRPr sz="1400">
              <a:latin typeface="Arial"/>
              <a:ea typeface="Arial"/>
              <a:cs typeface="Arial"/>
              <a:sym typeface="Arial"/>
            </a:endParaRPr>
          </a:p>
        </p:txBody>
      </p:sp>
      <p:sp>
        <p:nvSpPr>
          <p:cNvPr id="156" name="Google Shape;156;p17"/>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7" name="Google Shape;157;p17"/>
          <p:cNvPicPr preferRelativeResize="0"/>
          <p:nvPr/>
        </p:nvPicPr>
        <p:blipFill>
          <a:blip r:embed="rId3">
            <a:alphaModFix/>
          </a:blip>
          <a:stretch>
            <a:fillRect/>
          </a:stretch>
        </p:blipFill>
        <p:spPr>
          <a:xfrm>
            <a:off x="4725825" y="812925"/>
            <a:ext cx="3879100" cy="3944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8"/>
          <p:cNvSpPr txBox="1">
            <a:spLocks noGrp="1"/>
          </p:cNvSpPr>
          <p:nvPr>
            <p:ph type="title"/>
          </p:nvPr>
        </p:nvSpPr>
        <p:spPr>
          <a:xfrm>
            <a:off x="623400" y="3905825"/>
            <a:ext cx="8520600" cy="572700"/>
          </a:xfrm>
          <a:prstGeom prst="rect">
            <a:avLst/>
          </a:prstGeom>
        </p:spPr>
        <p:txBody>
          <a:bodyPr spcFirstLastPara="1" wrap="square" lIns="91425" tIns="91425" rIns="91425" bIns="91425" anchor="t" anchorCtr="0">
            <a:noAutofit/>
          </a:bodyPr>
          <a:lstStyle/>
          <a:p>
            <a:pPr marL="914400" lvl="0" indent="457200" algn="l" rtl="0">
              <a:spcBef>
                <a:spcPts val="0"/>
              </a:spcBef>
              <a:spcAft>
                <a:spcPts val="0"/>
              </a:spcAft>
              <a:buNone/>
            </a:pPr>
            <a:r>
              <a:rPr lang="en" sz="1400"/>
              <a:t>Bull Creek restoration project showing recontoured creek bed</a:t>
            </a:r>
            <a:endParaRPr sz="1400"/>
          </a:p>
        </p:txBody>
      </p:sp>
      <p:sp>
        <p:nvSpPr>
          <p:cNvPr id="163" name="Google Shape;163;p18"/>
          <p:cNvSpPr txBox="1">
            <a:spLocks noGrp="1"/>
          </p:cNvSpPr>
          <p:nvPr>
            <p:ph type="body" idx="1"/>
          </p:nvPr>
        </p:nvSpPr>
        <p:spPr>
          <a:xfrm>
            <a:off x="311700" y="545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64" name="Google Shape;164;p18"/>
          <p:cNvPicPr preferRelativeResize="0"/>
          <p:nvPr/>
        </p:nvPicPr>
        <p:blipFill>
          <a:blip r:embed="rId3">
            <a:alphaModFix/>
          </a:blip>
          <a:stretch>
            <a:fillRect/>
          </a:stretch>
        </p:blipFill>
        <p:spPr>
          <a:xfrm>
            <a:off x="1647063" y="417825"/>
            <a:ext cx="5494675" cy="3416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9"/>
          <p:cNvSpPr txBox="1">
            <a:spLocks noGrp="1"/>
          </p:cNvSpPr>
          <p:nvPr>
            <p:ph type="title"/>
          </p:nvPr>
        </p:nvSpPr>
        <p:spPr>
          <a:xfrm>
            <a:off x="682475" y="332350"/>
            <a:ext cx="7505700" cy="31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Sepulveda Basin Master Plan</a:t>
            </a:r>
            <a:endParaRPr/>
          </a:p>
        </p:txBody>
      </p:sp>
      <p:pic>
        <p:nvPicPr>
          <p:cNvPr id="170" name="Google Shape;170;p19"/>
          <p:cNvPicPr preferRelativeResize="0"/>
          <p:nvPr/>
        </p:nvPicPr>
        <p:blipFill>
          <a:blip r:embed="rId3">
            <a:alphaModFix/>
          </a:blip>
          <a:stretch>
            <a:fillRect/>
          </a:stretch>
        </p:blipFill>
        <p:spPr>
          <a:xfrm>
            <a:off x="1718950" y="1181375"/>
            <a:ext cx="5522801" cy="3599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0"/>
          <p:cNvSpPr txBox="1">
            <a:spLocks noGrp="1"/>
          </p:cNvSpPr>
          <p:nvPr>
            <p:ph type="title"/>
          </p:nvPr>
        </p:nvSpPr>
        <p:spPr>
          <a:xfrm>
            <a:off x="311700" y="3182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69138"/>
                </a:solidFill>
              </a:rPr>
              <a:t>Data and Methods</a:t>
            </a:r>
            <a:endParaRPr>
              <a:solidFill>
                <a:srgbClr val="E69138"/>
              </a:solidFill>
            </a:endParaRPr>
          </a:p>
        </p:txBody>
      </p:sp>
      <p:sp>
        <p:nvSpPr>
          <p:cNvPr id="176" name="Google Shape;176;p20"/>
          <p:cNvSpPr txBox="1">
            <a:spLocks noGrp="1"/>
          </p:cNvSpPr>
          <p:nvPr>
            <p:ph type="body" idx="1"/>
          </p:nvPr>
        </p:nvSpPr>
        <p:spPr>
          <a:xfrm>
            <a:off x="311700" y="1152475"/>
            <a:ext cx="5028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Arial"/>
              <a:buChar char="●"/>
            </a:pPr>
            <a:r>
              <a:rPr lang="en" sz="1400">
                <a:latin typeface="Arial"/>
                <a:ea typeface="Arial"/>
                <a:cs typeface="Arial"/>
                <a:sym typeface="Arial"/>
              </a:rPr>
              <a:t>Ten 10m transverse transects </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We chose sample site locations based on a few parameters:</a:t>
            </a:r>
            <a:endParaRPr sz="1400">
              <a:latin typeface="Arial"/>
              <a:ea typeface="Arial"/>
              <a:cs typeface="Arial"/>
              <a:sym typeface="Arial"/>
            </a:endParaRPr>
          </a:p>
          <a:p>
            <a:pPr marL="914400" lvl="1" indent="-317500" algn="l" rtl="0">
              <a:spcBef>
                <a:spcPts val="0"/>
              </a:spcBef>
              <a:spcAft>
                <a:spcPts val="0"/>
              </a:spcAft>
              <a:buSzPts val="1400"/>
              <a:buFont typeface="Arial"/>
              <a:buChar char="●"/>
            </a:pPr>
            <a:r>
              <a:rPr lang="en" sz="1400">
                <a:latin typeface="Arial"/>
                <a:ea typeface="Arial"/>
                <a:cs typeface="Arial"/>
                <a:sym typeface="Arial"/>
              </a:rPr>
              <a:t>Presence of vegetation</a:t>
            </a:r>
            <a:endParaRPr sz="1400">
              <a:latin typeface="Arial"/>
              <a:ea typeface="Arial"/>
              <a:cs typeface="Arial"/>
              <a:sym typeface="Arial"/>
            </a:endParaRPr>
          </a:p>
          <a:p>
            <a:pPr marL="914400" lvl="1" indent="-317500" algn="l" rtl="0">
              <a:spcBef>
                <a:spcPts val="0"/>
              </a:spcBef>
              <a:spcAft>
                <a:spcPts val="0"/>
              </a:spcAft>
              <a:buSzPts val="1400"/>
              <a:buFont typeface="Arial"/>
              <a:buChar char="●"/>
            </a:pPr>
            <a:r>
              <a:rPr lang="en" sz="1400">
                <a:latin typeface="Arial"/>
                <a:ea typeface="Arial"/>
                <a:cs typeface="Arial"/>
                <a:sym typeface="Arial"/>
              </a:rPr>
              <a:t>Attempted to transect between equal distances along trail</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Recorded elevation (m) and coordinates (in decimal degrees) using GPS at 0m and 10m marks</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Each meter of the transect tape, we identified the species underneath</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Physical samples and pictures were taken for any species that could not be identified on site</a:t>
            </a:r>
            <a:endParaRPr sz="1400">
              <a:latin typeface="Arial"/>
              <a:ea typeface="Arial"/>
              <a:cs typeface="Arial"/>
              <a:sym typeface="Arial"/>
            </a:endParaRPr>
          </a:p>
          <a:p>
            <a:pPr marL="914400" lvl="0" indent="0" algn="l" rtl="0">
              <a:spcBef>
                <a:spcPts val="1600"/>
              </a:spcBef>
              <a:spcAft>
                <a:spcPts val="1600"/>
              </a:spcAft>
              <a:buNone/>
            </a:pPr>
            <a:endParaRPr/>
          </a:p>
        </p:txBody>
      </p:sp>
      <p:pic>
        <p:nvPicPr>
          <p:cNvPr id="177" name="Google Shape;177;p20"/>
          <p:cNvPicPr preferRelativeResize="0"/>
          <p:nvPr/>
        </p:nvPicPr>
        <p:blipFill>
          <a:blip r:embed="rId3">
            <a:alphaModFix/>
          </a:blip>
          <a:stretch>
            <a:fillRect/>
          </a:stretch>
        </p:blipFill>
        <p:spPr>
          <a:xfrm>
            <a:off x="5492700" y="950188"/>
            <a:ext cx="2865732" cy="38209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1"/>
          <p:cNvSpPr txBox="1">
            <a:spLocks noGrp="1"/>
          </p:cNvSpPr>
          <p:nvPr>
            <p:ph type="title"/>
          </p:nvPr>
        </p:nvSpPr>
        <p:spPr>
          <a:xfrm>
            <a:off x="432725" y="286525"/>
            <a:ext cx="7505700" cy="6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Processing Methods </a:t>
            </a:r>
            <a:endParaRPr/>
          </a:p>
        </p:txBody>
      </p:sp>
      <p:sp>
        <p:nvSpPr>
          <p:cNvPr id="183" name="Google Shape;183;p21"/>
          <p:cNvSpPr txBox="1">
            <a:spLocks noGrp="1"/>
          </p:cNvSpPr>
          <p:nvPr>
            <p:ph type="body" idx="1"/>
          </p:nvPr>
        </p:nvSpPr>
        <p:spPr>
          <a:xfrm>
            <a:off x="311700" y="941725"/>
            <a:ext cx="4418700" cy="379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Arial"/>
                <a:ea typeface="Arial"/>
                <a:cs typeface="Arial"/>
                <a:sym typeface="Arial"/>
              </a:rPr>
              <a:t>Species Mix Comparison </a:t>
            </a:r>
            <a:endParaRPr sz="1400">
              <a:latin typeface="Arial"/>
              <a:ea typeface="Arial"/>
              <a:cs typeface="Arial"/>
              <a:sym typeface="Arial"/>
            </a:endParaRPr>
          </a:p>
          <a:p>
            <a:pPr marL="457200" lvl="0" indent="-317500" algn="l" rtl="0">
              <a:spcBef>
                <a:spcPts val="1600"/>
              </a:spcBef>
              <a:spcAft>
                <a:spcPts val="0"/>
              </a:spcAft>
              <a:buSzPts val="1400"/>
              <a:buFont typeface="Arial"/>
              <a:buAutoNum type="arabicPeriod"/>
            </a:pPr>
            <a:r>
              <a:rPr lang="en" sz="1400">
                <a:latin typeface="Arial"/>
                <a:ea typeface="Arial"/>
                <a:cs typeface="Arial"/>
                <a:sym typeface="Arial"/>
              </a:rPr>
              <a:t>Raw data: transferred field data into Excel</a:t>
            </a:r>
            <a:endParaRPr sz="1400">
              <a:latin typeface="Arial"/>
              <a:ea typeface="Arial"/>
              <a:cs typeface="Arial"/>
              <a:sym typeface="Arial"/>
            </a:endParaRPr>
          </a:p>
          <a:p>
            <a:pPr marL="457200" lvl="0" indent="-317500" algn="l" rtl="0">
              <a:spcBef>
                <a:spcPts val="0"/>
              </a:spcBef>
              <a:spcAft>
                <a:spcPts val="0"/>
              </a:spcAft>
              <a:buSzPts val="1400"/>
              <a:buFont typeface="Arial"/>
              <a:buAutoNum type="arabicPeriod"/>
            </a:pPr>
            <a:r>
              <a:rPr lang="en" sz="1400">
                <a:latin typeface="Arial"/>
                <a:ea typeface="Arial"/>
                <a:cs typeface="Arial"/>
                <a:sym typeface="Arial"/>
              </a:rPr>
              <a:t>Aggregate data: Summed up number of each species </a:t>
            </a:r>
            <a:endParaRPr sz="1400">
              <a:latin typeface="Arial"/>
              <a:ea typeface="Arial"/>
              <a:cs typeface="Arial"/>
              <a:sym typeface="Arial"/>
            </a:endParaRPr>
          </a:p>
          <a:p>
            <a:pPr marL="457200" lvl="0" indent="-317500" algn="l" rtl="0">
              <a:spcBef>
                <a:spcPts val="0"/>
              </a:spcBef>
              <a:spcAft>
                <a:spcPts val="0"/>
              </a:spcAft>
              <a:buSzPts val="1400"/>
              <a:buFont typeface="Arial"/>
              <a:buAutoNum type="arabicPeriod"/>
            </a:pPr>
            <a:r>
              <a:rPr lang="en" sz="1400">
                <a:latin typeface="Arial"/>
                <a:ea typeface="Arial"/>
                <a:cs typeface="Arial"/>
                <a:sym typeface="Arial"/>
              </a:rPr>
              <a:t>Comparison: Using predecessor’s data, we entered the North Reserve’s species frequency for each species found in Bull Creek. </a:t>
            </a:r>
            <a:endParaRPr sz="1400">
              <a:latin typeface="Arial"/>
              <a:ea typeface="Arial"/>
              <a:cs typeface="Arial"/>
              <a:sym typeface="Arial"/>
            </a:endParaRPr>
          </a:p>
          <a:p>
            <a:pPr marL="457200" lvl="0" indent="-317500" algn="l" rtl="0">
              <a:spcBef>
                <a:spcPts val="0"/>
              </a:spcBef>
              <a:spcAft>
                <a:spcPts val="0"/>
              </a:spcAft>
              <a:buSzPts val="1400"/>
              <a:buFont typeface="Arial"/>
              <a:buAutoNum type="arabicPeriod"/>
            </a:pPr>
            <a:r>
              <a:rPr lang="en" sz="1400">
                <a:latin typeface="Arial"/>
                <a:ea typeface="Arial"/>
                <a:cs typeface="Arial"/>
                <a:sym typeface="Arial"/>
              </a:rPr>
              <a:t> Added the species frequency of North Reserve and Bull Creek and used the 4 most frequent species for a X2 analysis</a:t>
            </a:r>
            <a:endParaRPr sz="1400">
              <a:latin typeface="Arial"/>
              <a:ea typeface="Arial"/>
              <a:cs typeface="Arial"/>
              <a:sym typeface="Arial"/>
            </a:endParaRPr>
          </a:p>
          <a:p>
            <a:pPr marL="457200" lvl="0" indent="-317500" algn="l" rtl="0">
              <a:spcBef>
                <a:spcPts val="0"/>
              </a:spcBef>
              <a:spcAft>
                <a:spcPts val="0"/>
              </a:spcAft>
              <a:buSzPts val="1400"/>
              <a:buFont typeface="Arial"/>
              <a:buAutoNum type="arabicPeriod"/>
            </a:pPr>
            <a:r>
              <a:rPr lang="en" sz="1400">
                <a:latin typeface="Arial"/>
                <a:ea typeface="Arial"/>
                <a:cs typeface="Arial"/>
                <a:sym typeface="Arial"/>
              </a:rPr>
              <a:t>Used an alpha of 0.10 for both studies </a:t>
            </a:r>
            <a:endParaRPr sz="1400">
              <a:latin typeface="Arial"/>
              <a:ea typeface="Arial"/>
              <a:cs typeface="Arial"/>
              <a:sym typeface="Arial"/>
            </a:endParaRPr>
          </a:p>
        </p:txBody>
      </p:sp>
      <p:sp>
        <p:nvSpPr>
          <p:cNvPr id="184" name="Google Shape;184;p21"/>
          <p:cNvSpPr txBox="1"/>
          <p:nvPr/>
        </p:nvSpPr>
        <p:spPr>
          <a:xfrm>
            <a:off x="4845150" y="1008275"/>
            <a:ext cx="3987300" cy="329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Native/Exotic Comparison</a:t>
            </a:r>
            <a:endParaRPr/>
          </a:p>
          <a:p>
            <a:pPr marL="0" lvl="0" indent="0" algn="l" rtl="0">
              <a:spcBef>
                <a:spcPts val="0"/>
              </a:spcBef>
              <a:spcAft>
                <a:spcPts val="0"/>
              </a:spcAft>
              <a:buNone/>
            </a:pPr>
            <a:endParaRPr/>
          </a:p>
          <a:p>
            <a:pPr marL="457200" lvl="0" indent="-317500" algn="l" rtl="0">
              <a:spcBef>
                <a:spcPts val="0"/>
              </a:spcBef>
              <a:spcAft>
                <a:spcPts val="0"/>
              </a:spcAft>
              <a:buSzPts val="1400"/>
              <a:buAutoNum type="arabicPeriod"/>
            </a:pPr>
            <a:r>
              <a:rPr lang="en"/>
              <a:t>Labeled each species found in Bull Creek and North Reserve as exotic or native</a:t>
            </a:r>
            <a:endParaRPr/>
          </a:p>
          <a:p>
            <a:pPr marL="457200" lvl="0" indent="-317500" algn="l" rtl="0">
              <a:spcBef>
                <a:spcPts val="0"/>
              </a:spcBef>
              <a:spcAft>
                <a:spcPts val="0"/>
              </a:spcAft>
              <a:buSzPts val="1400"/>
              <a:buAutoNum type="arabicPeriod"/>
            </a:pPr>
            <a:r>
              <a:rPr lang="en"/>
              <a:t>Summed the total of exotic and native at each site</a:t>
            </a:r>
            <a:endParaRPr/>
          </a:p>
          <a:p>
            <a:pPr marL="457200" lvl="0" indent="-317500" algn="l" rtl="0">
              <a:spcBef>
                <a:spcPts val="0"/>
              </a:spcBef>
              <a:spcAft>
                <a:spcPts val="0"/>
              </a:spcAft>
              <a:buSzPts val="1400"/>
              <a:buAutoNum type="arabicPeriod"/>
            </a:pPr>
            <a:r>
              <a:rPr lang="en"/>
              <a:t>Inputted data into the 2X2 X2 table </a:t>
            </a:r>
            <a:endParaRPr/>
          </a:p>
          <a:p>
            <a:pPr marL="45720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1070</Words>
  <Application>Microsoft Office PowerPoint</Application>
  <PresentationFormat>On-screen Show (16:9)</PresentationFormat>
  <Paragraphs>110</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Nunito</vt:lpstr>
      <vt:lpstr>Arial</vt:lpstr>
      <vt:lpstr>Calibri</vt:lpstr>
      <vt:lpstr>Shift</vt:lpstr>
      <vt:lpstr>Sepulveda Dam</vt:lpstr>
      <vt:lpstr>Introduction</vt:lpstr>
      <vt:lpstr>Background </vt:lpstr>
      <vt:lpstr>Questions </vt:lpstr>
      <vt:lpstr>Hypothesis</vt:lpstr>
      <vt:lpstr>Bull Creek restoration project showing recontoured creek bed</vt:lpstr>
      <vt:lpstr>Sepulveda Basin Master Plan</vt:lpstr>
      <vt:lpstr>Data and Methods</vt:lpstr>
      <vt:lpstr>Data Processing Methods </vt:lpstr>
      <vt:lpstr>Species Mix</vt:lpstr>
      <vt:lpstr>Native and Exotic Species  </vt:lpstr>
      <vt:lpstr>Results-Species Mix</vt:lpstr>
      <vt:lpstr>Analyzing Results - Species Mix </vt:lpstr>
      <vt:lpstr>Results-Native/Exotic Comparison</vt:lpstr>
      <vt:lpstr>Analyzing Results - Native/Exotic Species</vt:lpstr>
      <vt:lpstr>Discussion  </vt:lpstr>
      <vt:lpstr>Conclusion-Future Research </vt:lpstr>
      <vt:lpstr>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Sepulveda Dam</dc:title>
  <dc:creator>Megan Honey</dc:creator>
  <cp:lastModifiedBy>Megan Honey</cp:lastModifiedBy>
  <cp:revision>2</cp:revision>
  <dcterms:modified xsi:type="dcterms:W3CDTF">2018-12-04T20:48:07Z</dcterms:modified>
</cp:coreProperties>
</file>