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Proxima Nova" panose="020B0604020202020204" charset="0"/>
      <p:regular r:id="rId14"/>
      <p:bold r:id="rId15"/>
      <p:italic r:id="rId16"/>
      <p:boldItalic r:id="rId17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C4A8A5-71B6-467E-B2F6-52ABD4DBE112}">
  <a:tblStyle styleId="{EFC4A8A5-71B6-467E-B2F6-52ABD4DBE112}" styleName="Table_0">
    <a:wholeTbl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3633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4177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9123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3324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4371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518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7925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2750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6955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7423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0875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7891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hape 9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29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991475"/>
            <a:ext cx="8520599" cy="1917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14000" b="1"/>
            </a:lvl1pPr>
            <a:lvl2pPr algn="ctr">
              <a:spcBef>
                <a:spcPts val="0"/>
              </a:spcBef>
              <a:buSzPct val="100000"/>
              <a:defRPr sz="14000" b="1"/>
            </a:lvl2pPr>
            <a:lvl3pPr algn="ctr">
              <a:spcBef>
                <a:spcPts val="0"/>
              </a:spcBef>
              <a:buSzPct val="100000"/>
              <a:defRPr sz="14000" b="1"/>
            </a:lvl3pPr>
            <a:lvl4pPr algn="ctr">
              <a:spcBef>
                <a:spcPts val="0"/>
              </a:spcBef>
              <a:buSzPct val="100000"/>
              <a:defRPr sz="14000" b="1"/>
            </a:lvl4pPr>
            <a:lvl5pPr algn="ctr">
              <a:spcBef>
                <a:spcPts val="0"/>
              </a:spcBef>
              <a:buSzPct val="100000"/>
              <a:defRPr sz="14000" b="1"/>
            </a:lvl5pPr>
            <a:lvl6pPr algn="ctr">
              <a:spcBef>
                <a:spcPts val="0"/>
              </a:spcBef>
              <a:buSzPct val="100000"/>
              <a:defRPr sz="14000" b="1"/>
            </a:lvl6pPr>
            <a:lvl7pPr algn="ctr">
              <a:spcBef>
                <a:spcPts val="0"/>
              </a:spcBef>
              <a:buSzPct val="100000"/>
              <a:defRPr sz="14000" b="1"/>
            </a:lvl7pPr>
            <a:lvl8pPr algn="ctr">
              <a:spcBef>
                <a:spcPts val="0"/>
              </a:spcBef>
              <a:buSzPct val="100000"/>
              <a:defRPr sz="14000" b="1"/>
            </a:lvl8pPr>
            <a:lvl9pPr algn="ctr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599" cy="901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hape 14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572000" y="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199" cy="1509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434900" y="531850"/>
            <a:ext cx="4002900" cy="1750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Willow Springs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434900" y="2967925"/>
            <a:ext cx="3842399" cy="189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Emily Critchfield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Erin Junowich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Alexis Butterworth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Allen Ly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Nick Daddow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075" y="662572"/>
            <a:ext cx="4880075" cy="366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Discussion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34600" cy="36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600">
                <a:solidFill>
                  <a:srgbClr val="000000"/>
                </a:solidFill>
              </a:rPr>
              <a:t>Willow Springs is an active restoration zone that is maintained, more or less guaranteeing the success of the various CSS species.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600">
                <a:solidFill>
                  <a:srgbClr val="000000"/>
                </a:solidFill>
              </a:rPr>
              <a:t>Most vegetation species present are deliberate and systematic plantings.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600">
                <a:solidFill>
                  <a:srgbClr val="000000"/>
                </a:solidFill>
              </a:rPr>
              <a:t>The current ecosystem is dependant on rainfall for its water supply.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600">
                <a:solidFill>
                  <a:srgbClr val="000000"/>
                </a:solidFill>
              </a:rPr>
              <a:t>Removal of non-native and invasive species is being implemented, providing a changing population.</a:t>
            </a:r>
          </a:p>
          <a:p>
            <a:pPr marL="457200" lvl="0" indent="-2286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600">
                <a:solidFill>
                  <a:srgbClr val="000000"/>
                </a:solidFill>
              </a:rPr>
              <a:t>This restoration project is expanding.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5850" y="1461650"/>
            <a:ext cx="3326449" cy="222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283075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 b="1">
                <a:solidFill>
                  <a:srgbClr val="000000"/>
                </a:solidFill>
              </a:rPr>
              <a:t>Conclusion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271825" y="1170300"/>
            <a:ext cx="5273699" cy="358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600">
                <a:solidFill>
                  <a:srgbClr val="000000"/>
                </a:solidFill>
              </a:rPr>
              <a:t>By performing a baseline study we are providing data that can be referenced by future geographers.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600">
                <a:solidFill>
                  <a:srgbClr val="000000"/>
                </a:solidFill>
              </a:rPr>
              <a:t>Successful restoration so far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600">
                <a:solidFill>
                  <a:srgbClr val="000000"/>
                </a:solidFill>
              </a:rPr>
              <a:t>As the restoration zone expands, additional studies need to be conducted so eventually beta and gamma tests can be done.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600">
                <a:solidFill>
                  <a:srgbClr val="000000"/>
                </a:solidFill>
              </a:rPr>
              <a:t>By documenting the progress and success of the restoration project we can hopefully spread awareness.</a:t>
            </a:r>
          </a:p>
          <a:p>
            <a:pPr marL="457200" lvl="0" indent="-2286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600">
                <a:solidFill>
                  <a:srgbClr val="000000"/>
                </a:solidFill>
              </a:rPr>
              <a:t>Need to perform multiple transects throughout the year as some species are more easily identified while their flowers are in bloom.  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1700" y="1683150"/>
            <a:ext cx="2910575" cy="21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7821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b="1"/>
              <a:t>Park History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264925" y="1017725"/>
            <a:ext cx="5708399" cy="3804000"/>
          </a:xfrm>
          <a:prstGeom prst="rect">
            <a:avLst/>
          </a:prstGeom>
          <a:ln w="9525" cap="flat" cmpd="sng">
            <a:solidFill>
              <a:srgbClr val="D9EAD3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History of Artesian Flowing Springs​</a:t>
            </a:r>
          </a:p>
          <a:p>
            <a: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​</a:t>
            </a:r>
          </a:p>
          <a:p>
            <a: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90 Years of Oil Production​</a:t>
            </a:r>
          </a:p>
          <a:p>
            <a: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​</a:t>
            </a:r>
          </a:p>
          <a:p>
            <a: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Longview Point</a:t>
            </a:r>
          </a:p>
          <a:p>
            <a: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​</a:t>
            </a:r>
          </a:p>
          <a:p>
            <a:pPr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Coastal Sage Scrub (CSS)​</a:t>
            </a:r>
          </a:p>
          <a:p>
            <a:pPr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Willow Springs Wetland Restoration Project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3900" y="445012"/>
            <a:ext cx="2738399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Introduction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67499" cy="3416400"/>
          </a:xfrm>
          <a:prstGeom prst="rect">
            <a:avLst/>
          </a:prstGeom>
          <a:ln w="28575" cap="flat" cmpd="sng">
            <a:solidFill>
              <a:srgbClr val="D9EAD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>
                <a:solidFill>
                  <a:srgbClr val="000000"/>
                </a:solidFill>
              </a:rPr>
              <a:t>Current Land Use: Oil extraction, concrete recycling, agriculture, stormwater detention, and recreation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>
                <a:solidFill>
                  <a:srgbClr val="000000"/>
                </a:solidFill>
              </a:rPr>
              <a:t>Restoration: Coastal Sage Scrub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>
                <a:solidFill>
                  <a:srgbClr val="000000"/>
                </a:solidFill>
              </a:rPr>
              <a:t>Threats: Human development and invasive species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>
                <a:solidFill>
                  <a:srgbClr val="000000"/>
                </a:solidFill>
              </a:rPr>
              <a:t>Purpose: To determine if restoration efforts have been successful so far</a:t>
            </a:r>
          </a:p>
          <a:p>
            <a:pPr lvl="0">
              <a:spcBef>
                <a:spcPts val="0"/>
              </a:spcBef>
              <a:buNone/>
            </a:pPr>
            <a:endParaRPr sz="2000"/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5174" y="194975"/>
            <a:ext cx="1842700" cy="245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6325" y="2779700"/>
            <a:ext cx="2783498" cy="2087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Significance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23999" cy="3464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>
                <a:solidFill>
                  <a:srgbClr val="000000"/>
                </a:solidFill>
              </a:rPr>
              <a:t>Threatened species depend upon CSS habitat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>
                <a:solidFill>
                  <a:srgbClr val="000000"/>
                </a:solidFill>
              </a:rPr>
              <a:t>CSS is disappearing all over the CA coast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>
                <a:solidFill>
                  <a:srgbClr val="000000"/>
                </a:solidFill>
              </a:rPr>
              <a:t>Largest Park to open since El Dorado Park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>
                <a:solidFill>
                  <a:srgbClr val="000000"/>
                </a:solidFill>
              </a:rPr>
              <a:t>This park is also an asset to the community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9449" y="818250"/>
            <a:ext cx="2849400" cy="379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4278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Baseline Study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86399" cy="354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Willow Springs Wetland Restoration Project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Comprised of 12 acres, improve accessibility from east and west side of 47 acre park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Outdoor Classroom Site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Restore CSS and determine what CSS are effectively growing 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Create system of bioswales and ponding area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Increase water quality 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">
                <a:solidFill>
                  <a:srgbClr val="000000"/>
                </a:solidFill>
              </a:rPr>
              <a:t>Species Present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">
                <a:solidFill>
                  <a:srgbClr val="000000"/>
                </a:solidFill>
              </a:rPr>
              <a:t>Monitor change and compare/contrast it to future studies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">
                <a:solidFill>
                  <a:srgbClr val="000000"/>
                </a:solidFill>
              </a:rPr>
              <a:t>Soil, water quality, vegetation, etc. 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4624" y="278949"/>
            <a:ext cx="2723024" cy="204227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6106162" y="2812500"/>
            <a:ext cx="2331000" cy="233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		 	 	 		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				 		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1548" y="2559100"/>
            <a:ext cx="3400252" cy="220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Methods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37700" cy="3650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Transecting Longview Point</a:t>
            </a:r>
          </a:p>
          <a:p>
            <a:pPr marL="29210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2286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Field collection​</a:t>
            </a:r>
          </a:p>
          <a:p>
            <a:pPr marL="1371600" lvl="1" indent="-2286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800">
                <a:solidFill>
                  <a:srgbClr val="000000"/>
                </a:solidFill>
              </a:rPr>
              <a:t>Ten 10m Transects of CSS​</a:t>
            </a:r>
          </a:p>
          <a:p>
            <a:pPr marL="1371600" lvl="1" indent="-2286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800">
                <a:solidFill>
                  <a:srgbClr val="000000"/>
                </a:solidFill>
              </a:rPr>
              <a:t>GPS Coordinates ​</a:t>
            </a:r>
          </a:p>
          <a:p>
            <a:pPr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2286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Data analysis​</a:t>
            </a:r>
          </a:p>
          <a:p>
            <a:pPr marL="914400" lvl="1" indent="-2286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800">
                <a:solidFill>
                  <a:srgbClr val="000000"/>
                </a:solidFill>
              </a:rPr>
              <a:t>Alpha Diversity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4912" y="311800"/>
            <a:ext cx="2397950" cy="2895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5750" y="2102650"/>
            <a:ext cx="2101026" cy="2801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69875" y="53475"/>
            <a:ext cx="3296699" cy="58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Results - Diversity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274475" y="799825"/>
            <a:ext cx="2887499" cy="130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Longview Point</a:t>
            </a:r>
          </a:p>
          <a:p>
            <a:pPr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α:15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106" name="Shape 106"/>
          <p:cNvGraphicFramePr/>
          <p:nvPr/>
        </p:nvGraphicFramePr>
        <p:xfrm>
          <a:off x="3366575" y="57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{EFC4A8A5-71B6-467E-B2F6-52ABD4DBE112}</a:tableStyleId>
              </a:tblPr>
              <a:tblGrid>
                <a:gridCol w="2825600"/>
                <a:gridCol w="2837400"/>
              </a:tblGrid>
              <a:tr h="2787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Species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Count</a:t>
                      </a:r>
                    </a:p>
                  </a:txBody>
                  <a:tcPr marL="63500" marR="63500" marT="63500" marB="63500"/>
                </a:tc>
              </a:tr>
              <a:tr h="2787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Asclepias fascicularis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63500" marR="63500" marT="63500" marB="63500"/>
                </a:tc>
              </a:tr>
              <a:tr h="2787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Ceanothus cuneatus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63500" marR="63500" marT="63500" marB="63500"/>
                </a:tc>
              </a:tr>
              <a:tr h="2787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Dirt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36</a:t>
                      </a:r>
                    </a:p>
                  </a:txBody>
                  <a:tcPr marL="63500" marR="63500" marT="63500" marB="63500"/>
                </a:tc>
              </a:tr>
              <a:tr h="2787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Encelia californica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</a:t>
                      </a:r>
                    </a:p>
                  </a:txBody>
                  <a:tcPr marL="63500" marR="63500" marT="63500" marB="63500"/>
                </a:tc>
              </a:tr>
              <a:tr h="2787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Eriogonum fasciculatum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</a:p>
                  </a:txBody>
                  <a:tcPr marL="63500" marR="63500" marT="63500" marB="63500"/>
                </a:tc>
              </a:tr>
              <a:tr h="2787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Heteromeles arbutifolia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</a:p>
                  </a:txBody>
                  <a:tcPr marL="63500" marR="63500" marT="63500" marB="63500"/>
                </a:tc>
              </a:tr>
              <a:tr h="2787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Hirschfeldia incana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63500" marR="63500" marT="63500" marB="63500"/>
                </a:tc>
              </a:tr>
              <a:tr h="2787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Keckiella cordifolia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63500" marR="63500" marT="63500" marB="63500"/>
                </a:tc>
              </a:tr>
              <a:tr h="2787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Malosma laurina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63500" marR="63500" marT="63500" marB="63500"/>
                </a:tc>
              </a:tr>
              <a:tr h="2787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Mirabilis laevis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63500" marR="63500" marT="63500" marB="63500"/>
                </a:tc>
              </a:tr>
              <a:tr h="2787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Ribes ayreum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63500" marR="63500" marT="63500" marB="63500"/>
                </a:tc>
              </a:tr>
              <a:tr h="2787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Salix lasiolepis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63500" marR="63500" marT="63500" marB="63500"/>
                </a:tc>
              </a:tr>
              <a:tr h="2787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Salvia apiana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63500" marR="63500" marT="63500" marB="63500"/>
                </a:tc>
              </a:tr>
              <a:tr h="2787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Salvia leucophylla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</a:p>
                  </a:txBody>
                  <a:tcPr marL="63500" marR="63500" marT="63500" marB="63500"/>
                </a:tc>
              </a:tr>
              <a:tr h="2787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Sambucus nigra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</a:p>
                  </a:txBody>
                  <a:tcPr marL="63500" marR="63500" marT="63500" marB="63500"/>
                </a:tc>
              </a:tr>
              <a:tr h="2787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Schinus molle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</a:p>
                  </a:txBody>
                  <a:tcPr marL="63500" marR="63500" marT="63500" marB="63500"/>
                </a:tc>
              </a:tr>
              <a:tr h="2787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 baseline="30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𝞪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</a:t>
                      </a: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  <p:sp>
        <p:nvSpPr>
          <p:cNvPr id="107" name="Shape 107"/>
          <p:cNvSpPr txBox="1"/>
          <p:nvPr/>
        </p:nvSpPr>
        <p:spPr>
          <a:xfrm>
            <a:off x="69875" y="2422500"/>
            <a:ext cx="3000000" cy="227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75" y="2261965"/>
            <a:ext cx="2999999" cy="2594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37937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Common Species in Longview Point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246625" y="942075"/>
            <a:ext cx="1716900" cy="43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Asclepias fascicularis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400" y="1299750"/>
            <a:ext cx="1331359" cy="1133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1829500" y="960075"/>
            <a:ext cx="1823999" cy="400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200"/>
              <a:t>Ceanothus cuneatus *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8225" y="1291075"/>
            <a:ext cx="1560375" cy="113386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3502500" y="942075"/>
            <a:ext cx="1771800" cy="43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200"/>
              <a:t>Encelia californica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2700" y="1272884"/>
            <a:ext cx="1560375" cy="117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5101287" y="942075"/>
            <a:ext cx="2132099" cy="30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200"/>
              <a:t>Eriogonum fasciculatum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7011450" y="942075"/>
            <a:ext cx="1771800" cy="30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200"/>
              <a:t>Heteromeles arbutifolia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17162" y="1281550"/>
            <a:ext cx="1560375" cy="117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192324" y="2715650"/>
            <a:ext cx="1716900" cy="400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200"/>
              <a:t>Salvia leucophylla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4887" y="3116148"/>
            <a:ext cx="1560375" cy="111500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6674850" y="4068050"/>
            <a:ext cx="6733200" cy="78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 txBox="1"/>
          <p:nvPr/>
        </p:nvSpPr>
        <p:spPr>
          <a:xfrm>
            <a:off x="1936625" y="2763950"/>
            <a:ext cx="1626300" cy="30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200"/>
              <a:t>Sambucus nigra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15725" y="3116150"/>
            <a:ext cx="1147524" cy="139092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3401650" y="2763950"/>
            <a:ext cx="1398900" cy="30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200"/>
              <a:t>Schinus molle *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5049400" y="2789900"/>
            <a:ext cx="1266599" cy="2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200"/>
              <a:t>Salvia apiana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01299" y="3147187"/>
            <a:ext cx="1771800" cy="132883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7012400" y="2781300"/>
            <a:ext cx="1503600" cy="2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200"/>
              <a:t>Malosma laurina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73000" y="3147187"/>
            <a:ext cx="1771800" cy="13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909300" y="1299750"/>
            <a:ext cx="1560375" cy="1116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502497" y="3116137"/>
            <a:ext cx="1398899" cy="104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City Contribution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311700" y="953750"/>
            <a:ext cx="4775699" cy="385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600">
                <a:solidFill>
                  <a:srgbClr val="000000"/>
                </a:solidFill>
              </a:rPr>
              <a:t>City was awarded a $924,000 state grant</a:t>
            </a:r>
          </a:p>
          <a:p>
            <a:pPr marL="457200" lvl="0" indent="-228600" rtl="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ct val="100000"/>
            </a:pPr>
            <a:r>
              <a:rPr lang="en" sz="1600">
                <a:solidFill>
                  <a:srgbClr val="000000"/>
                </a:solidFill>
              </a:rPr>
              <a:t>Urban Greening for Sustainable Communities Program Grant </a:t>
            </a:r>
          </a:p>
          <a:p>
            <a:pPr marL="457200" lvl="0" indent="-228600" rtl="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ct val="100000"/>
            </a:pPr>
            <a:r>
              <a:rPr lang="en" sz="1600">
                <a:solidFill>
                  <a:srgbClr val="000000"/>
                </a:solidFill>
              </a:rPr>
              <a:t>The city’s budget designates $350,000 in one-time revenues as matching funds</a:t>
            </a:r>
          </a:p>
          <a:p>
            <a:pPr marL="457200" lvl="0" indent="-228600" rtl="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ct val="100000"/>
            </a:pPr>
            <a:r>
              <a:rPr lang="en" sz="1600">
                <a:solidFill>
                  <a:srgbClr val="000000"/>
                </a:solidFill>
              </a:rPr>
              <a:t>$50,000 technical assistant grant from the Southern California Association of Governments to create a Habitat Creation Plan</a:t>
            </a:r>
          </a:p>
          <a:p>
            <a:pPr marL="457200" lvl="0" indent="-228600" rtl="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ct val="100000"/>
            </a:pPr>
            <a:r>
              <a:rPr lang="en" sz="1600">
                <a:solidFill>
                  <a:srgbClr val="000000"/>
                </a:solidFill>
              </a:rPr>
              <a:t>$15,000 grant from the Long Beach Navy Memorial Heritage Association for a signage program to interpret the history of Willow Springs Park.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9548" y="211250"/>
            <a:ext cx="1968950" cy="262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650" y="211250"/>
            <a:ext cx="1772925" cy="2625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2075" y="2946699"/>
            <a:ext cx="2712875" cy="181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</Words>
  <Application>Microsoft Office PowerPoint</Application>
  <PresentationFormat>On-screen Show (16:9)</PresentationFormat>
  <Paragraphs>117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Proxima Nova</vt:lpstr>
      <vt:lpstr>Times New Roman</vt:lpstr>
      <vt:lpstr>Arial</vt:lpstr>
      <vt:lpstr>spearmint</vt:lpstr>
      <vt:lpstr>Willow Springs</vt:lpstr>
      <vt:lpstr>Park History </vt:lpstr>
      <vt:lpstr>Introduction</vt:lpstr>
      <vt:lpstr>Significance</vt:lpstr>
      <vt:lpstr>Baseline Study</vt:lpstr>
      <vt:lpstr>Methods</vt:lpstr>
      <vt:lpstr>Results - Diversity</vt:lpstr>
      <vt:lpstr>Common Species in Longview Point</vt:lpstr>
      <vt:lpstr>City Contribution</vt:lpstr>
      <vt:lpstr>Discussion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Willow Springs</dc:title>
  <dc:creator>Geography Lab 201 Instructor</dc:creator>
  <cp:lastModifiedBy>Geography 352 Instructor</cp:lastModifiedBy>
  <cp:revision>2</cp:revision>
  <dcterms:modified xsi:type="dcterms:W3CDTF">2015-12-08T20:00:10Z</dcterms:modified>
</cp:coreProperties>
</file>