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Oswald" panose="020B0604020202020204" charset="0"/>
      <p:regular r:id="rId12"/>
      <p:bold r:id="rId13"/>
    </p:embeddedFont>
    <p:embeddedFont>
      <p:font typeface="Average" panose="020B0604020202020204" charset="0"/>
      <p:regular r:id="rId14"/>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5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35163188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909027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lnSpc>
                <a:spcPct val="115000"/>
              </a:lnSpc>
              <a:spcBef>
                <a:spcPts val="0"/>
              </a:spcBef>
              <a:buNone/>
            </a:pPr>
            <a:r>
              <a:rPr lang="en" sz="1000">
                <a:solidFill>
                  <a:schemeClr val="dk1"/>
                </a:solidFill>
              </a:rPr>
              <a:t>The park is part of the Natural Community Conservation Planning program, which is designed to protect rare and endangered species, from California Gnatcatcher to Orange-Throated Whiptail, by preserving large tracts of Orange County’s rapidly disappearing Coastal Sage Scrub community. Other species benefit from this preservation, including Mule Deer, Long-tailed Weasel, Bobcat, Red-tailed Hawk, and many more.</a:t>
            </a:r>
          </a:p>
        </p:txBody>
      </p:sp>
    </p:spTree>
    <p:extLst>
      <p:ext uri="{BB962C8B-B14F-4D97-AF65-F5344CB8AC3E}">
        <p14:creationId xmlns:p14="http://schemas.microsoft.com/office/powerpoint/2010/main" val="2142619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 name="Shape 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8474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285436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2" name="Shape 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149396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9" name="Shape 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203061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3408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001549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645502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grpSp>
        <p:nvGrpSpPr>
          <p:cNvPr id="9" name="Shape 9"/>
          <p:cNvGrpSpPr/>
          <p:nvPr/>
        </p:nvGrpSpPr>
        <p:grpSpPr>
          <a:xfrm>
            <a:off x="4350278" y="2855377"/>
            <a:ext cx="443588" cy="105632"/>
            <a:chOff x="4137525" y="2915950"/>
            <a:chExt cx="869099" cy="206999"/>
          </a:xfrm>
        </p:grpSpPr>
        <p:sp>
          <p:nvSpPr>
            <p:cNvPr id="10" name="Shape 10"/>
            <p:cNvSpPr/>
            <p:nvPr/>
          </p:nvSpPr>
          <p:spPr>
            <a:xfrm>
              <a:off x="4468575" y="2915950"/>
              <a:ext cx="206999" cy="206999"/>
            </a:xfrm>
            <a:prstGeom prst="ellipse">
              <a:avLst/>
            </a:prstGeom>
            <a:solidFill>
              <a:schemeClr val="dk1"/>
            </a:solidFill>
            <a:ln>
              <a:noFill/>
            </a:ln>
          </p:spPr>
          <p:txBody>
            <a:bodyPr lIns="91425" tIns="91425" rIns="91425" bIns="91425" anchor="ctr" anchorCtr="0">
              <a:noAutofit/>
            </a:bodyPr>
            <a:lstStyle/>
            <a:p>
              <a:pPr>
                <a:spcBef>
                  <a:spcPts val="0"/>
                </a:spcBef>
                <a:buNone/>
              </a:pPr>
              <a:endParaRPr/>
            </a:p>
          </p:txBody>
        </p:sp>
        <p:sp>
          <p:nvSpPr>
            <p:cNvPr id="11" name="Shape 11"/>
            <p:cNvSpPr/>
            <p:nvPr/>
          </p:nvSpPr>
          <p:spPr>
            <a:xfrm>
              <a:off x="4799625" y="2915950"/>
              <a:ext cx="206999" cy="206999"/>
            </a:xfrm>
            <a:prstGeom prst="ellipse">
              <a:avLst/>
            </a:prstGeom>
            <a:solidFill>
              <a:schemeClr val="dk1"/>
            </a:solidFill>
            <a:ln>
              <a:noFill/>
            </a:ln>
          </p:spPr>
          <p:txBody>
            <a:bodyPr lIns="91425" tIns="91425" rIns="91425" bIns="91425" anchor="ctr" anchorCtr="0">
              <a:noAutofit/>
            </a:bodyPr>
            <a:lstStyle/>
            <a:p>
              <a:pPr>
                <a:spcBef>
                  <a:spcPts val="0"/>
                </a:spcBef>
                <a:buNone/>
              </a:pPr>
              <a:endParaRPr/>
            </a:p>
          </p:txBody>
        </p:sp>
        <p:sp>
          <p:nvSpPr>
            <p:cNvPr id="12" name="Shape 12"/>
            <p:cNvSpPr/>
            <p:nvPr/>
          </p:nvSpPr>
          <p:spPr>
            <a:xfrm>
              <a:off x="4137525" y="2915950"/>
              <a:ext cx="206999" cy="206999"/>
            </a:xfrm>
            <a:prstGeom prst="ellipse">
              <a:avLst/>
            </a:prstGeom>
            <a:solidFill>
              <a:schemeClr val="dk1"/>
            </a:solidFill>
            <a:ln>
              <a:noFill/>
            </a:ln>
          </p:spPr>
          <p:txBody>
            <a:bodyPr lIns="91425" tIns="91425" rIns="91425" bIns="91425" anchor="ctr" anchorCtr="0">
              <a:noAutofit/>
            </a:bodyPr>
            <a:lstStyle/>
            <a:p>
              <a:pPr>
                <a:spcBef>
                  <a:spcPts val="0"/>
                </a:spcBef>
                <a:buNone/>
              </a:pPr>
              <a:endParaRPr/>
            </a:p>
          </p:txBody>
        </p:sp>
      </p:grpSp>
      <p:sp>
        <p:nvSpPr>
          <p:cNvPr id="13" name="Shape 13"/>
          <p:cNvSpPr txBox="1">
            <a:spLocks noGrp="1"/>
          </p:cNvSpPr>
          <p:nvPr>
            <p:ph type="ctrTitle"/>
          </p:nvPr>
        </p:nvSpPr>
        <p:spPr>
          <a:xfrm>
            <a:off x="671257" y="990800"/>
            <a:ext cx="7801500" cy="1730099"/>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4" name="Shape 14"/>
          <p:cNvSpPr txBox="1">
            <a:spLocks noGrp="1"/>
          </p:cNvSpPr>
          <p:nvPr>
            <p:ph type="subTitle" idx="1"/>
          </p:nvPr>
        </p:nvSpPr>
        <p:spPr>
          <a:xfrm>
            <a:off x="671250" y="3174875"/>
            <a:ext cx="7801500" cy="7926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15" name="Shape 15"/>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1255275"/>
            <a:ext cx="8520599" cy="18906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50" name="Shape 50"/>
          <p:cNvSpPr txBox="1">
            <a:spLocks noGrp="1"/>
          </p:cNvSpPr>
          <p:nvPr>
            <p:ph type="body" idx="1"/>
          </p:nvPr>
        </p:nvSpPr>
        <p:spPr>
          <a:xfrm>
            <a:off x="311700" y="3228425"/>
            <a:ext cx="8520599"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51" name="Shape 51"/>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671250" y="2141250"/>
            <a:ext cx="7852199" cy="8610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8" name="Shape 18"/>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 name="Shape 22"/>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5" name="Shape 25"/>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6" name="Shape 26"/>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7" name="Shape 27"/>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0" name="Shape 30"/>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33" name="Shape 33"/>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4" name="Shape 34"/>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6227100" cy="4090800"/>
          </a:xfrm>
          <a:prstGeom prst="rect">
            <a:avLst/>
          </a:prstGeom>
        </p:spPr>
        <p:txBody>
          <a:bodyPr lIns="91425" tIns="91425" rIns="91425" bIns="91425" anchor="ctr" anchorCtr="0"/>
          <a:lstStyle>
            <a:lvl1pPr>
              <a:spcBef>
                <a:spcPts val="0"/>
              </a:spcBef>
              <a:buClr>
                <a:schemeClr val="lt1"/>
              </a:buClr>
              <a:buSzPct val="100000"/>
              <a:defRPr sz="4800">
                <a:solidFill>
                  <a:schemeClr val="lt1"/>
                </a:solidFill>
              </a:defRPr>
            </a:lvl1pPr>
            <a:lvl2pPr>
              <a:spcBef>
                <a:spcPts val="0"/>
              </a:spcBef>
              <a:buClr>
                <a:schemeClr val="lt1"/>
              </a:buClr>
              <a:buSzPct val="100000"/>
              <a:defRPr sz="4800">
                <a:solidFill>
                  <a:schemeClr val="lt1"/>
                </a:solidFill>
              </a:defRPr>
            </a:lvl2pPr>
            <a:lvl3pPr>
              <a:spcBef>
                <a:spcPts val="0"/>
              </a:spcBef>
              <a:buClr>
                <a:schemeClr val="lt1"/>
              </a:buClr>
              <a:buSzPct val="100000"/>
              <a:defRPr sz="4800">
                <a:solidFill>
                  <a:schemeClr val="lt1"/>
                </a:solidFill>
              </a:defRPr>
            </a:lvl3pPr>
            <a:lvl4pPr>
              <a:spcBef>
                <a:spcPts val="0"/>
              </a:spcBef>
              <a:buClr>
                <a:schemeClr val="lt1"/>
              </a:buClr>
              <a:buSzPct val="100000"/>
              <a:defRPr sz="4800">
                <a:solidFill>
                  <a:schemeClr val="lt1"/>
                </a:solidFill>
              </a:defRPr>
            </a:lvl4pPr>
            <a:lvl5pPr>
              <a:spcBef>
                <a:spcPts val="0"/>
              </a:spcBef>
              <a:buClr>
                <a:schemeClr val="lt1"/>
              </a:buClr>
              <a:buSzPct val="100000"/>
              <a:defRPr sz="4800">
                <a:solidFill>
                  <a:schemeClr val="lt1"/>
                </a:solidFill>
              </a:defRPr>
            </a:lvl5pPr>
            <a:lvl6pPr>
              <a:spcBef>
                <a:spcPts val="0"/>
              </a:spcBef>
              <a:buClr>
                <a:schemeClr val="lt1"/>
              </a:buClr>
              <a:buSzPct val="100000"/>
              <a:defRPr sz="4800">
                <a:solidFill>
                  <a:schemeClr val="lt1"/>
                </a:solidFill>
              </a:defRPr>
            </a:lvl6pPr>
            <a:lvl7pPr>
              <a:spcBef>
                <a:spcPts val="0"/>
              </a:spcBef>
              <a:buClr>
                <a:schemeClr val="lt1"/>
              </a:buClr>
              <a:buSzPct val="100000"/>
              <a:defRPr sz="4800">
                <a:solidFill>
                  <a:schemeClr val="lt1"/>
                </a:solidFill>
              </a:defRPr>
            </a:lvl7pPr>
            <a:lvl8pPr>
              <a:spcBef>
                <a:spcPts val="0"/>
              </a:spcBef>
              <a:buClr>
                <a:schemeClr val="lt1"/>
              </a:buClr>
              <a:buSzPct val="100000"/>
              <a:defRPr sz="4800">
                <a:solidFill>
                  <a:schemeClr val="lt1"/>
                </a:solidFill>
              </a:defRPr>
            </a:lvl8pPr>
            <a:lvl9pPr>
              <a:spcBef>
                <a:spcPts val="0"/>
              </a:spcBef>
              <a:buClr>
                <a:schemeClr val="lt1"/>
              </a:buClr>
              <a:buSzPct val="100000"/>
              <a:defRPr sz="4800">
                <a:solidFill>
                  <a:schemeClr val="lt1"/>
                </a:solidFill>
              </a:defRPr>
            </a:lvl9pPr>
          </a:lstStyle>
          <a:p>
            <a:endParaRPr/>
          </a:p>
        </p:txBody>
      </p:sp>
      <p:sp>
        <p:nvSpPr>
          <p:cNvPr id="37" name="Shape 37"/>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
        <p:cNvGrpSpPr/>
        <p:nvPr/>
      </p:nvGrpSpPr>
      <p:grpSpPr>
        <a:xfrm>
          <a:off x="0" y="0"/>
          <a:ext cx="0" cy="0"/>
          <a:chOff x="0" y="0"/>
          <a:chExt cx="0" cy="0"/>
        </a:xfrm>
      </p:grpSpPr>
      <p:sp>
        <p:nvSpPr>
          <p:cNvPr id="39" name="Shape 39"/>
          <p:cNvSpPr/>
          <p:nvPr/>
        </p:nvSpPr>
        <p:spPr>
          <a:xfrm>
            <a:off x="4572000" y="0"/>
            <a:ext cx="4572000" cy="5143499"/>
          </a:xfrm>
          <a:prstGeom prst="rect">
            <a:avLst/>
          </a:prstGeom>
          <a:solidFill>
            <a:schemeClr val="dk1"/>
          </a:solidFill>
          <a:ln>
            <a:noFill/>
          </a:ln>
        </p:spPr>
        <p:txBody>
          <a:bodyPr lIns="91425" tIns="91425" rIns="91425" bIns="91425" anchor="ctr" anchorCtr="0">
            <a:noAutofit/>
          </a:bodyPr>
          <a:lstStyle/>
          <a:p>
            <a:pPr>
              <a:spcBef>
                <a:spcPts val="0"/>
              </a:spcBef>
              <a:buNone/>
            </a:pPr>
            <a:endParaRPr/>
          </a:p>
        </p:txBody>
      </p:sp>
      <p:cxnSp>
        <p:nvCxnSpPr>
          <p:cNvPr id="40" name="Shape 40"/>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1" name="Shape 41"/>
          <p:cNvSpPr txBox="1">
            <a:spLocks noGrp="1"/>
          </p:cNvSpPr>
          <p:nvPr>
            <p:ph type="title"/>
          </p:nvPr>
        </p:nvSpPr>
        <p:spPr>
          <a:xfrm>
            <a:off x="265500" y="1081400"/>
            <a:ext cx="4045199" cy="17103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42" name="Shape 42"/>
          <p:cNvSpPr txBox="1">
            <a:spLocks noGrp="1"/>
          </p:cNvSpPr>
          <p:nvPr>
            <p:ph type="subTitle" idx="1"/>
          </p:nvPr>
        </p:nvSpPr>
        <p:spPr>
          <a:xfrm>
            <a:off x="265500" y="2845200"/>
            <a:ext cx="4045199" cy="1345500"/>
          </a:xfrm>
          <a:prstGeom prst="rect">
            <a:avLst/>
          </a:prstGeom>
        </p:spPr>
        <p:txBody>
          <a:bodyPr lIns="91425" tIns="91425" rIns="91425" bIns="91425" anchor="t" anchorCtr="0"/>
          <a:lstStyle>
            <a:lvl1pPr algn="ctr">
              <a:lnSpc>
                <a:spcPct val="100000"/>
              </a:lnSpc>
              <a:spcBef>
                <a:spcPts val="0"/>
              </a:spcBef>
              <a:spcAft>
                <a:spcPts val="0"/>
              </a:spcAft>
              <a:buClr>
                <a:schemeClr val="dk1"/>
              </a:buClr>
              <a:buSzPct val="100000"/>
              <a:buNone/>
              <a:defRPr sz="2100">
                <a:solidFill>
                  <a:schemeClr val="dk1"/>
                </a:solidFill>
              </a:defRPr>
            </a:lvl1pPr>
            <a:lvl2pPr algn="ctr">
              <a:lnSpc>
                <a:spcPct val="100000"/>
              </a:lnSpc>
              <a:spcBef>
                <a:spcPts val="0"/>
              </a:spcBef>
              <a:spcAft>
                <a:spcPts val="0"/>
              </a:spcAft>
              <a:buClr>
                <a:schemeClr val="dk1"/>
              </a:buClr>
              <a:buSzPct val="100000"/>
              <a:buNone/>
              <a:defRPr sz="2100">
                <a:solidFill>
                  <a:schemeClr val="dk1"/>
                </a:solidFill>
              </a:defRPr>
            </a:lvl2pPr>
            <a:lvl3pPr algn="ctr">
              <a:lnSpc>
                <a:spcPct val="100000"/>
              </a:lnSpc>
              <a:spcBef>
                <a:spcPts val="0"/>
              </a:spcBef>
              <a:spcAft>
                <a:spcPts val="0"/>
              </a:spcAft>
              <a:buClr>
                <a:schemeClr val="dk1"/>
              </a:buClr>
              <a:buSzPct val="100000"/>
              <a:buNone/>
              <a:defRPr sz="2100">
                <a:solidFill>
                  <a:schemeClr val="dk1"/>
                </a:solidFill>
              </a:defRPr>
            </a:lvl3pPr>
            <a:lvl4pPr algn="ctr">
              <a:lnSpc>
                <a:spcPct val="100000"/>
              </a:lnSpc>
              <a:spcBef>
                <a:spcPts val="0"/>
              </a:spcBef>
              <a:spcAft>
                <a:spcPts val="0"/>
              </a:spcAft>
              <a:buClr>
                <a:schemeClr val="dk1"/>
              </a:buClr>
              <a:buSzPct val="100000"/>
              <a:buNone/>
              <a:defRPr sz="2100">
                <a:solidFill>
                  <a:schemeClr val="dk1"/>
                </a:solidFill>
              </a:defRPr>
            </a:lvl4pPr>
            <a:lvl5pPr algn="ctr">
              <a:lnSpc>
                <a:spcPct val="100000"/>
              </a:lnSpc>
              <a:spcBef>
                <a:spcPts val="0"/>
              </a:spcBef>
              <a:spcAft>
                <a:spcPts val="0"/>
              </a:spcAft>
              <a:buClr>
                <a:schemeClr val="dk1"/>
              </a:buClr>
              <a:buSzPct val="100000"/>
              <a:buNone/>
              <a:defRPr sz="2100">
                <a:solidFill>
                  <a:schemeClr val="dk1"/>
                </a:solidFill>
              </a:defRPr>
            </a:lvl5pPr>
            <a:lvl6pPr algn="ctr">
              <a:lnSpc>
                <a:spcPct val="100000"/>
              </a:lnSpc>
              <a:spcBef>
                <a:spcPts val="0"/>
              </a:spcBef>
              <a:spcAft>
                <a:spcPts val="0"/>
              </a:spcAft>
              <a:buClr>
                <a:schemeClr val="dk1"/>
              </a:buClr>
              <a:buSzPct val="100000"/>
              <a:buNone/>
              <a:defRPr sz="2100">
                <a:solidFill>
                  <a:schemeClr val="dk1"/>
                </a:solidFill>
              </a:defRPr>
            </a:lvl6pPr>
            <a:lvl7pPr algn="ctr">
              <a:lnSpc>
                <a:spcPct val="100000"/>
              </a:lnSpc>
              <a:spcBef>
                <a:spcPts val="0"/>
              </a:spcBef>
              <a:spcAft>
                <a:spcPts val="0"/>
              </a:spcAft>
              <a:buClr>
                <a:schemeClr val="dk1"/>
              </a:buClr>
              <a:buSzPct val="100000"/>
              <a:buNone/>
              <a:defRPr sz="2100">
                <a:solidFill>
                  <a:schemeClr val="dk1"/>
                </a:solidFill>
              </a:defRPr>
            </a:lvl7pPr>
            <a:lvl8pPr algn="ctr">
              <a:lnSpc>
                <a:spcPct val="100000"/>
              </a:lnSpc>
              <a:spcBef>
                <a:spcPts val="0"/>
              </a:spcBef>
              <a:spcAft>
                <a:spcPts val="0"/>
              </a:spcAft>
              <a:buClr>
                <a:schemeClr val="dk1"/>
              </a:buClr>
              <a:buSzPct val="100000"/>
              <a:buNone/>
              <a:defRPr sz="2100">
                <a:solidFill>
                  <a:schemeClr val="dk1"/>
                </a:solidFill>
              </a:defRPr>
            </a:lvl8pPr>
            <a:lvl9pPr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3" name="Shape 43"/>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a:spcBef>
                <a:spcPts val="0"/>
              </a:spcBef>
              <a:buClr>
                <a:schemeClr val="lt1"/>
              </a:buClr>
              <a:defRPr>
                <a:solidFill>
                  <a:schemeClr val="lt1"/>
                </a:solidFill>
              </a:defRPr>
            </a:lvl1pPr>
            <a:lvl2pPr>
              <a:spcBef>
                <a:spcPts val="0"/>
              </a:spcBef>
              <a:buClr>
                <a:schemeClr val="lt1"/>
              </a:buClr>
              <a:defRPr>
                <a:solidFill>
                  <a:schemeClr val="lt1"/>
                </a:solidFill>
              </a:defRPr>
            </a:lvl2pPr>
            <a:lvl3pPr>
              <a:spcBef>
                <a:spcPts val="0"/>
              </a:spcBef>
              <a:buClr>
                <a:schemeClr val="lt1"/>
              </a:buClr>
              <a:defRPr>
                <a:solidFill>
                  <a:schemeClr val="lt1"/>
                </a:solidFill>
              </a:defRPr>
            </a:lvl3pPr>
            <a:lvl4pPr>
              <a:spcBef>
                <a:spcPts val="0"/>
              </a:spcBef>
              <a:buClr>
                <a:schemeClr val="lt1"/>
              </a:buClr>
              <a:defRPr>
                <a:solidFill>
                  <a:schemeClr val="lt1"/>
                </a:solidFill>
              </a:defRPr>
            </a:lvl4pPr>
            <a:lvl5pPr>
              <a:spcBef>
                <a:spcPts val="0"/>
              </a:spcBef>
              <a:buClr>
                <a:schemeClr val="lt1"/>
              </a:buClr>
              <a:defRPr>
                <a:solidFill>
                  <a:schemeClr val="lt1"/>
                </a:solidFill>
              </a:defRPr>
            </a:lvl5pPr>
            <a:lvl6pPr>
              <a:spcBef>
                <a:spcPts val="0"/>
              </a:spcBef>
              <a:buClr>
                <a:schemeClr val="lt1"/>
              </a:buClr>
              <a:defRPr>
                <a:solidFill>
                  <a:schemeClr val="lt1"/>
                </a:solidFill>
              </a:defRPr>
            </a:lvl6pPr>
            <a:lvl7pPr>
              <a:spcBef>
                <a:spcPts val="0"/>
              </a:spcBef>
              <a:buClr>
                <a:schemeClr val="lt1"/>
              </a:buClr>
              <a:defRPr>
                <a:solidFill>
                  <a:schemeClr val="lt1"/>
                </a:solidFill>
              </a:defRPr>
            </a:lvl7pPr>
            <a:lvl8pPr>
              <a:spcBef>
                <a:spcPts val="0"/>
              </a:spcBef>
              <a:buClr>
                <a:schemeClr val="lt1"/>
              </a:buClr>
              <a:defRPr>
                <a:solidFill>
                  <a:schemeClr val="lt1"/>
                </a:solidFill>
              </a:defRPr>
            </a:lvl8pPr>
            <a:lvl9pPr>
              <a:spcBef>
                <a:spcPts val="0"/>
              </a:spcBef>
              <a:buClr>
                <a:schemeClr val="lt1"/>
              </a:buClr>
              <a:defRPr>
                <a:solidFill>
                  <a:schemeClr val="lt1"/>
                </a:solidFill>
              </a:defRPr>
            </a:lvl9pPr>
          </a:lstStyle>
          <a:p>
            <a:endParaRPr/>
          </a:p>
        </p:txBody>
      </p:sp>
      <p:sp>
        <p:nvSpPr>
          <p:cNvPr id="44" name="Shape 44"/>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7" name="Shape 47"/>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Font typeface="Oswald"/>
              <a:buNone/>
              <a:defRPr sz="3000">
                <a:solidFill>
                  <a:schemeClr val="dk1"/>
                </a:solidFill>
                <a:latin typeface="Oswald"/>
                <a:ea typeface="Oswald"/>
                <a:cs typeface="Oswald"/>
                <a:sym typeface="Oswald"/>
              </a:defRPr>
            </a:lvl1pPr>
            <a:lvl2pPr>
              <a:spcBef>
                <a:spcPts val="0"/>
              </a:spcBef>
              <a:buClr>
                <a:schemeClr val="dk1"/>
              </a:buClr>
              <a:buSzPct val="100000"/>
              <a:buFont typeface="Oswald"/>
              <a:buNone/>
              <a:defRPr sz="3000">
                <a:solidFill>
                  <a:schemeClr val="dk1"/>
                </a:solidFill>
                <a:latin typeface="Oswald"/>
                <a:ea typeface="Oswald"/>
                <a:cs typeface="Oswald"/>
                <a:sym typeface="Oswald"/>
              </a:defRPr>
            </a:lvl2pPr>
            <a:lvl3pPr>
              <a:spcBef>
                <a:spcPts val="0"/>
              </a:spcBef>
              <a:buClr>
                <a:schemeClr val="dk1"/>
              </a:buClr>
              <a:buSzPct val="100000"/>
              <a:buFont typeface="Oswald"/>
              <a:buNone/>
              <a:defRPr sz="3000">
                <a:solidFill>
                  <a:schemeClr val="dk1"/>
                </a:solidFill>
                <a:latin typeface="Oswald"/>
                <a:ea typeface="Oswald"/>
                <a:cs typeface="Oswald"/>
                <a:sym typeface="Oswald"/>
              </a:defRPr>
            </a:lvl3pPr>
            <a:lvl4pPr>
              <a:spcBef>
                <a:spcPts val="0"/>
              </a:spcBef>
              <a:buClr>
                <a:schemeClr val="dk1"/>
              </a:buClr>
              <a:buSzPct val="100000"/>
              <a:buFont typeface="Oswald"/>
              <a:buNone/>
              <a:defRPr sz="3000">
                <a:solidFill>
                  <a:schemeClr val="dk1"/>
                </a:solidFill>
                <a:latin typeface="Oswald"/>
                <a:ea typeface="Oswald"/>
                <a:cs typeface="Oswald"/>
                <a:sym typeface="Oswald"/>
              </a:defRPr>
            </a:lvl4pPr>
            <a:lvl5pPr>
              <a:spcBef>
                <a:spcPts val="0"/>
              </a:spcBef>
              <a:buClr>
                <a:schemeClr val="dk1"/>
              </a:buClr>
              <a:buSzPct val="100000"/>
              <a:buFont typeface="Oswald"/>
              <a:buNone/>
              <a:defRPr sz="3000">
                <a:solidFill>
                  <a:schemeClr val="dk1"/>
                </a:solidFill>
                <a:latin typeface="Oswald"/>
                <a:ea typeface="Oswald"/>
                <a:cs typeface="Oswald"/>
                <a:sym typeface="Oswald"/>
              </a:defRPr>
            </a:lvl5pPr>
            <a:lvl6pPr>
              <a:spcBef>
                <a:spcPts val="0"/>
              </a:spcBef>
              <a:buClr>
                <a:schemeClr val="dk1"/>
              </a:buClr>
              <a:buSzPct val="100000"/>
              <a:buFont typeface="Oswald"/>
              <a:buNone/>
              <a:defRPr sz="3000">
                <a:solidFill>
                  <a:schemeClr val="dk1"/>
                </a:solidFill>
                <a:latin typeface="Oswald"/>
                <a:ea typeface="Oswald"/>
                <a:cs typeface="Oswald"/>
                <a:sym typeface="Oswald"/>
              </a:defRPr>
            </a:lvl6pPr>
            <a:lvl7pPr>
              <a:spcBef>
                <a:spcPts val="0"/>
              </a:spcBef>
              <a:buClr>
                <a:schemeClr val="dk1"/>
              </a:buClr>
              <a:buSzPct val="100000"/>
              <a:buFont typeface="Oswald"/>
              <a:buNone/>
              <a:defRPr sz="3000">
                <a:solidFill>
                  <a:schemeClr val="dk1"/>
                </a:solidFill>
                <a:latin typeface="Oswald"/>
                <a:ea typeface="Oswald"/>
                <a:cs typeface="Oswald"/>
                <a:sym typeface="Oswald"/>
              </a:defRPr>
            </a:lvl7pPr>
            <a:lvl8pPr>
              <a:spcBef>
                <a:spcPts val="0"/>
              </a:spcBef>
              <a:buClr>
                <a:schemeClr val="dk1"/>
              </a:buClr>
              <a:buSzPct val="100000"/>
              <a:buFont typeface="Oswald"/>
              <a:buNone/>
              <a:defRPr sz="3000">
                <a:solidFill>
                  <a:schemeClr val="dk1"/>
                </a:solidFill>
                <a:latin typeface="Oswald"/>
                <a:ea typeface="Oswald"/>
                <a:cs typeface="Oswald"/>
                <a:sym typeface="Oswald"/>
              </a:defRPr>
            </a:lvl8pPr>
            <a:lvl9pPr>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6" name="Shape 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7" name="Shape 7"/>
          <p:cNvSpPr txBox="1">
            <a:spLocks noGrp="1"/>
          </p:cNvSpPr>
          <p:nvPr>
            <p:ph type="sldNum" idx="12"/>
          </p:nvPr>
        </p:nvSpPr>
        <p:spPr>
          <a:xfrm>
            <a:off x="8490250" y="4681009"/>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accent3"/>
                </a:solidFill>
                <a:latin typeface="Average"/>
                <a:ea typeface="Average"/>
                <a:cs typeface="Average"/>
                <a:sym typeface="Average"/>
              </a:rPr>
              <a:t>‹#›</a:t>
            </a:fld>
            <a:endParaRPr lang="en"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Shape 58"/>
          <p:cNvPicPr preferRelativeResize="0"/>
          <p:nvPr/>
        </p:nvPicPr>
        <p:blipFill rotWithShape="1">
          <a:blip r:embed="rId3">
            <a:alphaModFix/>
          </a:blip>
          <a:srcRect t="17654"/>
          <a:stretch/>
        </p:blipFill>
        <p:spPr>
          <a:xfrm>
            <a:off x="0" y="0"/>
            <a:ext cx="9144000" cy="5143499"/>
          </a:xfrm>
          <a:prstGeom prst="rect">
            <a:avLst/>
          </a:prstGeom>
          <a:noFill/>
          <a:ln>
            <a:noFill/>
          </a:ln>
        </p:spPr>
      </p:pic>
      <p:sp>
        <p:nvSpPr>
          <p:cNvPr id="59" name="Shape 59"/>
          <p:cNvSpPr txBox="1">
            <a:spLocks noGrp="1"/>
          </p:cNvSpPr>
          <p:nvPr>
            <p:ph type="ctrTitle"/>
          </p:nvPr>
        </p:nvSpPr>
        <p:spPr>
          <a:xfrm>
            <a:off x="311700" y="668375"/>
            <a:ext cx="8520599" cy="792600"/>
          </a:xfrm>
          <a:prstGeom prst="rect">
            <a:avLst/>
          </a:prstGeom>
        </p:spPr>
        <p:txBody>
          <a:bodyPr lIns="91425" tIns="91425" rIns="91425" bIns="91425" anchor="b" anchorCtr="0">
            <a:noAutofit/>
          </a:bodyPr>
          <a:lstStyle/>
          <a:p>
            <a:pPr>
              <a:spcBef>
                <a:spcPts val="0"/>
              </a:spcBef>
              <a:buNone/>
            </a:pPr>
            <a:r>
              <a:rPr lang="en" sz="3600"/>
              <a:t>Laguna Coast Wilderness Park </a:t>
            </a:r>
          </a:p>
        </p:txBody>
      </p:sp>
      <p:sp>
        <p:nvSpPr>
          <p:cNvPr id="60" name="Shape 60"/>
          <p:cNvSpPr txBox="1">
            <a:spLocks noGrp="1"/>
          </p:cNvSpPr>
          <p:nvPr>
            <p:ph type="subTitle" idx="1"/>
          </p:nvPr>
        </p:nvSpPr>
        <p:spPr>
          <a:xfrm>
            <a:off x="424700" y="3800750"/>
            <a:ext cx="8276699" cy="852000"/>
          </a:xfrm>
          <a:prstGeom prst="rect">
            <a:avLst/>
          </a:prstGeom>
          <a:solidFill>
            <a:srgbClr val="76A5AF">
              <a:alpha val="37310"/>
            </a:srgbClr>
          </a:solidFill>
          <a:ln>
            <a:noFill/>
          </a:ln>
        </p:spPr>
        <p:txBody>
          <a:bodyPr lIns="91425" tIns="91425" rIns="91425" bIns="91425" anchor="t" anchorCtr="0">
            <a:noAutofit/>
          </a:bodyPr>
          <a:lstStyle/>
          <a:p>
            <a:pPr>
              <a:spcBef>
                <a:spcPts val="0"/>
              </a:spcBef>
              <a:buNone/>
            </a:pPr>
            <a:r>
              <a:rPr lang="en" sz="2400" b="1">
                <a:solidFill>
                  <a:schemeClr val="dk1"/>
                </a:solidFill>
                <a:latin typeface="Times New Roman"/>
                <a:ea typeface="Times New Roman"/>
                <a:cs typeface="Times New Roman"/>
                <a:sym typeface="Times New Roman"/>
              </a:rPr>
              <a:t>By: Lorena Barahona, Christopher Castro, Sandra Gonzalez, Aubrey Stack</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Shape 65"/>
          <p:cNvPicPr preferRelativeResize="0"/>
          <p:nvPr/>
        </p:nvPicPr>
        <p:blipFill rotWithShape="1">
          <a:blip r:embed="rId3">
            <a:alphaModFix/>
          </a:blip>
          <a:srcRect t="13119" b="8925"/>
          <a:stretch/>
        </p:blipFill>
        <p:spPr>
          <a:xfrm>
            <a:off x="0" y="0"/>
            <a:ext cx="9143998" cy="5143498"/>
          </a:xfrm>
          <a:prstGeom prst="rect">
            <a:avLst/>
          </a:prstGeom>
          <a:noFill/>
          <a:ln>
            <a:noFill/>
          </a:ln>
        </p:spPr>
      </p:pic>
      <p:sp>
        <p:nvSpPr>
          <p:cNvPr id="66" name="Shape 66"/>
          <p:cNvSpPr txBox="1">
            <a:spLocks noGrp="1"/>
          </p:cNvSpPr>
          <p:nvPr>
            <p:ph type="title"/>
          </p:nvPr>
        </p:nvSpPr>
        <p:spPr>
          <a:xfrm>
            <a:off x="3293025" y="445025"/>
            <a:ext cx="2652000" cy="572699"/>
          </a:xfrm>
          <a:prstGeom prst="rect">
            <a:avLst/>
          </a:prstGeom>
          <a:solidFill>
            <a:srgbClr val="89A37F">
              <a:alpha val="67310"/>
            </a:srgbClr>
          </a:solidFill>
        </p:spPr>
        <p:txBody>
          <a:bodyPr lIns="91425" tIns="91425" rIns="91425" bIns="91425" anchor="t" anchorCtr="0">
            <a:noAutofit/>
          </a:bodyPr>
          <a:lstStyle/>
          <a:p>
            <a:pPr algn="ctr">
              <a:spcBef>
                <a:spcPts val="0"/>
              </a:spcBef>
              <a:buNone/>
            </a:pPr>
            <a:r>
              <a:rPr lang="en">
                <a:solidFill>
                  <a:srgbClr val="000000"/>
                </a:solidFill>
              </a:rPr>
              <a:t>Introduction </a:t>
            </a:r>
          </a:p>
        </p:txBody>
      </p:sp>
      <p:sp>
        <p:nvSpPr>
          <p:cNvPr id="67" name="Shape 67"/>
          <p:cNvSpPr txBox="1">
            <a:spLocks noGrp="1"/>
          </p:cNvSpPr>
          <p:nvPr>
            <p:ph type="body" idx="1"/>
          </p:nvPr>
        </p:nvSpPr>
        <p:spPr>
          <a:xfrm>
            <a:off x="792750" y="1237225"/>
            <a:ext cx="7560300" cy="3800699"/>
          </a:xfrm>
          <a:prstGeom prst="rect">
            <a:avLst/>
          </a:prstGeom>
          <a:solidFill>
            <a:srgbClr val="89A37F">
              <a:alpha val="67310"/>
            </a:srgbClr>
          </a:solidFill>
        </p:spPr>
        <p:txBody>
          <a:bodyPr lIns="91425" tIns="91425" rIns="91425" bIns="91425" anchor="t" anchorCtr="0">
            <a:noAutofit/>
          </a:bodyPr>
          <a:lstStyle/>
          <a:p>
            <a:pPr lvl="0" rtl="0">
              <a:spcBef>
                <a:spcPts val="0"/>
              </a:spcBef>
              <a:spcAft>
                <a:spcPts val="0"/>
              </a:spcAft>
              <a:buNone/>
            </a:pPr>
            <a:r>
              <a:rPr lang="en">
                <a:solidFill>
                  <a:srgbClr val="000000"/>
                </a:solidFill>
                <a:latin typeface="Oswald"/>
                <a:ea typeface="Oswald"/>
                <a:cs typeface="Oswald"/>
                <a:sym typeface="Oswald"/>
              </a:rPr>
              <a:t>Laguna Coast WIlderness Park</a:t>
            </a:r>
          </a:p>
          <a:p>
            <a:pPr marL="457200" lvl="0" indent="-228600" rtl="0">
              <a:spcBef>
                <a:spcPts val="0"/>
              </a:spcBef>
              <a:spcAft>
                <a:spcPts val="0"/>
              </a:spcAft>
              <a:buClr>
                <a:srgbClr val="000000"/>
              </a:buClr>
              <a:buFont typeface="Oswald"/>
              <a:buChar char="●"/>
            </a:pPr>
            <a:r>
              <a:rPr lang="en">
                <a:solidFill>
                  <a:srgbClr val="000000"/>
                </a:solidFill>
                <a:latin typeface="Oswald"/>
                <a:ea typeface="Oswald"/>
                <a:cs typeface="Oswald"/>
                <a:sym typeface="Oswald"/>
              </a:rPr>
              <a:t>Opened in 1993, Laguna Coast Wilderness Park is made up of 7,000 acres of coastal canyons, high ridges, and endangered coastal sage scrub</a:t>
            </a:r>
          </a:p>
          <a:p>
            <a:pPr marL="457200" lvl="0" indent="-228600" rtl="0">
              <a:spcBef>
                <a:spcPts val="0"/>
              </a:spcBef>
              <a:spcAft>
                <a:spcPts val="0"/>
              </a:spcAft>
              <a:buClr>
                <a:srgbClr val="000000"/>
              </a:buClr>
              <a:buFont typeface="Oswald"/>
              <a:buChar char="●"/>
            </a:pPr>
            <a:r>
              <a:rPr lang="en">
                <a:solidFill>
                  <a:srgbClr val="000000"/>
                </a:solidFill>
                <a:latin typeface="Oswald"/>
                <a:ea typeface="Oswald"/>
                <a:cs typeface="Oswald"/>
                <a:sym typeface="Oswald"/>
              </a:rPr>
              <a:t>Laguna Canyon Foundation -- Natural Community Conservation Planning program</a:t>
            </a:r>
          </a:p>
          <a:p>
            <a:pPr rtl="0">
              <a:spcBef>
                <a:spcPts val="0"/>
              </a:spcBef>
              <a:spcAft>
                <a:spcPts val="0"/>
              </a:spcAft>
              <a:buNone/>
            </a:pPr>
            <a:r>
              <a:rPr lang="en">
                <a:solidFill>
                  <a:srgbClr val="000000"/>
                </a:solidFill>
                <a:latin typeface="Oswald"/>
                <a:ea typeface="Oswald"/>
                <a:cs typeface="Oswald"/>
                <a:sym typeface="Oswald"/>
              </a:rPr>
              <a:t>Hypothesis </a:t>
            </a:r>
          </a:p>
          <a:p>
            <a:pPr marL="457200" lvl="0" indent="-228600" rtl="0">
              <a:spcBef>
                <a:spcPts val="0"/>
              </a:spcBef>
              <a:spcAft>
                <a:spcPts val="0"/>
              </a:spcAft>
              <a:buClr>
                <a:srgbClr val="000000"/>
              </a:buClr>
              <a:buFont typeface="Oswald"/>
            </a:pPr>
            <a:r>
              <a:rPr lang="en">
                <a:solidFill>
                  <a:srgbClr val="000000"/>
                </a:solidFill>
                <a:latin typeface="Oswald"/>
                <a:ea typeface="Oswald"/>
                <a:cs typeface="Oswald"/>
                <a:sym typeface="Oswald"/>
              </a:rPr>
              <a:t>Null- There is no significant difference between stable and recovering CSS areas</a:t>
            </a:r>
          </a:p>
          <a:p>
            <a:pPr marL="457200" lvl="0" indent="-228600" rtl="0">
              <a:spcBef>
                <a:spcPts val="0"/>
              </a:spcBef>
              <a:spcAft>
                <a:spcPts val="0"/>
              </a:spcAft>
              <a:buClr>
                <a:srgbClr val="000000"/>
              </a:buClr>
              <a:buFont typeface="Oswald"/>
            </a:pPr>
            <a:r>
              <a:rPr lang="en">
                <a:solidFill>
                  <a:srgbClr val="000000"/>
                </a:solidFill>
                <a:latin typeface="Oswald"/>
                <a:ea typeface="Oswald"/>
                <a:cs typeface="Oswald"/>
                <a:sym typeface="Oswald"/>
              </a:rPr>
              <a:t>Alternate- There is a significant difference between stable and recovering CSS areas</a:t>
            </a:r>
          </a:p>
          <a:p>
            <a:pPr lvl="0" rtl="0">
              <a:spcBef>
                <a:spcPts val="0"/>
              </a:spcBef>
              <a:spcAft>
                <a:spcPts val="0"/>
              </a:spcAft>
              <a:buNone/>
            </a:pPr>
            <a:r>
              <a:rPr lang="en">
                <a:solidFill>
                  <a:srgbClr val="000000"/>
                </a:solidFill>
                <a:latin typeface="Oswald"/>
                <a:ea typeface="Oswald"/>
                <a:cs typeface="Oswald"/>
                <a:sym typeface="Oswald"/>
              </a:rPr>
              <a:t>Overall Purpose: </a:t>
            </a:r>
          </a:p>
          <a:p>
            <a:pPr marL="457200" lvl="0" indent="-342900" rtl="0">
              <a:spcBef>
                <a:spcPts val="0"/>
              </a:spcBef>
              <a:spcAft>
                <a:spcPts val="0"/>
              </a:spcAft>
              <a:buClr>
                <a:srgbClr val="000000"/>
              </a:buClr>
              <a:buSzPct val="100000"/>
              <a:buFont typeface="Oswald"/>
              <a:buChar char="●"/>
            </a:pPr>
            <a:r>
              <a:rPr lang="en" sz="1800">
                <a:solidFill>
                  <a:srgbClr val="000000"/>
                </a:solidFill>
                <a:latin typeface="Oswald"/>
                <a:ea typeface="Oswald"/>
                <a:cs typeface="Oswald"/>
                <a:sym typeface="Oswald"/>
              </a:rPr>
              <a:t>identify conditions correlated with CSS self-restoration</a:t>
            </a:r>
          </a:p>
          <a:p>
            <a:pPr lvl="0" rtl="0">
              <a:spcBef>
                <a:spcPts val="0"/>
              </a:spcBef>
              <a:spcAft>
                <a:spcPts val="0"/>
              </a:spcAft>
              <a:buNone/>
            </a:pPr>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Shape 72"/>
          <p:cNvPicPr preferRelativeResize="0"/>
          <p:nvPr/>
        </p:nvPicPr>
        <p:blipFill rotWithShape="1">
          <a:blip r:embed="rId3">
            <a:alphaModFix/>
          </a:blip>
          <a:srcRect l="738" t="5253" r="11341" b="6602"/>
          <a:stretch/>
        </p:blipFill>
        <p:spPr>
          <a:xfrm>
            <a:off x="8675" y="0"/>
            <a:ext cx="9144001" cy="5143501"/>
          </a:xfrm>
          <a:prstGeom prst="rect">
            <a:avLst/>
          </a:prstGeom>
          <a:noFill/>
          <a:ln>
            <a:noFill/>
          </a:ln>
        </p:spPr>
      </p:pic>
      <p:sp>
        <p:nvSpPr>
          <p:cNvPr id="73" name="Shape 73"/>
          <p:cNvSpPr txBox="1">
            <a:spLocks noGrp="1"/>
          </p:cNvSpPr>
          <p:nvPr>
            <p:ph type="body" idx="1"/>
          </p:nvPr>
        </p:nvSpPr>
        <p:spPr>
          <a:xfrm>
            <a:off x="4922300" y="1123050"/>
            <a:ext cx="2600700" cy="802199"/>
          </a:xfrm>
          <a:prstGeom prst="rect">
            <a:avLst/>
          </a:prstGeom>
        </p:spPr>
        <p:txBody>
          <a:bodyPr lIns="91425" tIns="91425" rIns="91425" bIns="91425" anchor="ctr" anchorCtr="0">
            <a:noAutofit/>
          </a:bodyPr>
          <a:lstStyle/>
          <a:p>
            <a:pPr algn="ctr">
              <a:spcBef>
                <a:spcPts val="0"/>
              </a:spcBef>
              <a:buNone/>
            </a:pPr>
            <a:r>
              <a:rPr lang="en" sz="2400"/>
              <a:t>Overview of our study site </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58000" y="285475"/>
            <a:ext cx="2807999" cy="755699"/>
          </a:xfrm>
          <a:prstGeom prst="rect">
            <a:avLst/>
          </a:prstGeom>
        </p:spPr>
        <p:txBody>
          <a:bodyPr lIns="91425" tIns="91425" rIns="91425" bIns="91425" anchor="b" anchorCtr="0">
            <a:noAutofit/>
          </a:bodyPr>
          <a:lstStyle/>
          <a:p>
            <a:pPr>
              <a:spcBef>
                <a:spcPts val="0"/>
              </a:spcBef>
              <a:buNone/>
            </a:pPr>
            <a:r>
              <a:rPr lang="en" sz="3000"/>
              <a:t>Methods</a:t>
            </a:r>
          </a:p>
        </p:txBody>
      </p:sp>
      <p:sp>
        <p:nvSpPr>
          <p:cNvPr id="79" name="Shape 79"/>
          <p:cNvSpPr txBox="1">
            <a:spLocks noGrp="1"/>
          </p:cNvSpPr>
          <p:nvPr>
            <p:ph type="body" idx="1"/>
          </p:nvPr>
        </p:nvSpPr>
        <p:spPr>
          <a:xfrm>
            <a:off x="311700" y="1041175"/>
            <a:ext cx="8280299" cy="3527699"/>
          </a:xfrm>
          <a:prstGeom prst="rect">
            <a:avLst/>
          </a:prstGeom>
          <a:noFill/>
        </p:spPr>
        <p:txBody>
          <a:bodyPr lIns="91425" tIns="91425" rIns="91425" bIns="91425" anchor="t" anchorCtr="0">
            <a:noAutofit/>
          </a:bodyPr>
          <a:lstStyle/>
          <a:p>
            <a:pPr marL="457200" lvl="0" indent="-228600" rtl="0">
              <a:spcBef>
                <a:spcPts val="0"/>
              </a:spcBef>
              <a:spcAft>
                <a:spcPts val="1000"/>
              </a:spcAft>
              <a:buClr>
                <a:srgbClr val="FFFFFF"/>
              </a:buClr>
              <a:buSzPct val="100000"/>
              <a:buFont typeface="Oswald"/>
            </a:pPr>
            <a:r>
              <a:rPr lang="en" sz="1600">
                <a:solidFill>
                  <a:srgbClr val="FFFFFF"/>
                </a:solidFill>
                <a:latin typeface="Oswald"/>
                <a:ea typeface="Oswald"/>
                <a:cs typeface="Oswald"/>
                <a:sym typeface="Oswald"/>
              </a:rPr>
              <a:t>To pick our location, we used google maps to figure out which areas looked best to transect and dropped  pin coordinate locations.</a:t>
            </a:r>
          </a:p>
          <a:p>
            <a:pPr marL="457200" lvl="0" indent="-228600" rtl="0">
              <a:spcBef>
                <a:spcPts val="0"/>
              </a:spcBef>
              <a:spcAft>
                <a:spcPts val="1000"/>
              </a:spcAft>
              <a:buClr>
                <a:srgbClr val="FFFFFF"/>
              </a:buClr>
              <a:buSzPct val="100000"/>
              <a:buFont typeface="Oswald"/>
            </a:pPr>
            <a:r>
              <a:rPr lang="en" sz="1600">
                <a:solidFill>
                  <a:srgbClr val="FFFFFF"/>
                </a:solidFill>
                <a:latin typeface="Oswald"/>
                <a:ea typeface="Oswald"/>
                <a:cs typeface="Oswald"/>
                <a:sym typeface="Oswald"/>
              </a:rPr>
              <a:t>Using 10 Meter transect lines and GPS units borrowed from the geography department, we went out to our designated areas to confirm the locations of our chosen coordinates and location of species found.</a:t>
            </a:r>
          </a:p>
          <a:p>
            <a:pPr marL="457200" lvl="0" indent="-228600" rtl="0">
              <a:spcBef>
                <a:spcPts val="0"/>
              </a:spcBef>
              <a:spcAft>
                <a:spcPts val="1000"/>
              </a:spcAft>
              <a:buClr>
                <a:srgbClr val="FFFFFF"/>
              </a:buClr>
              <a:buSzPct val="100000"/>
              <a:buFont typeface="Oswald"/>
            </a:pPr>
            <a:r>
              <a:rPr lang="en" sz="1600">
                <a:solidFill>
                  <a:srgbClr val="FFFFFF"/>
                </a:solidFill>
                <a:latin typeface="Oswald"/>
                <a:ea typeface="Oswald"/>
                <a:cs typeface="Oswald"/>
                <a:sym typeface="Oswald"/>
              </a:rPr>
              <a:t>Since we are not expert identifiers, there is room for error in our results but to help us with identifying species, we used a self guiding nature trail key provided at the information center which included all species we might find on the trails.</a:t>
            </a:r>
          </a:p>
          <a:p>
            <a:pPr marL="457200" lvl="0" indent="-228600" rtl="0">
              <a:spcBef>
                <a:spcPts val="0"/>
              </a:spcBef>
              <a:buClr>
                <a:srgbClr val="FFFFFF"/>
              </a:buClr>
              <a:buSzPct val="100000"/>
              <a:buFont typeface="Oswald"/>
            </a:pPr>
            <a:r>
              <a:rPr lang="en" sz="1600">
                <a:solidFill>
                  <a:srgbClr val="FFFFFF"/>
                </a:solidFill>
                <a:latin typeface="Oswald"/>
                <a:ea typeface="Oswald"/>
                <a:cs typeface="Oswald"/>
                <a:sym typeface="Oswald"/>
              </a:rPr>
              <a:t>We collected samples of species we were not able to identify and took pictures of all the transects. Snapchat was very useful to include notes on our plant photos.</a:t>
            </a:r>
          </a:p>
          <a:p>
            <a:pPr rtl="0">
              <a:spcBef>
                <a:spcPts val="0"/>
              </a:spcBef>
              <a:buNone/>
            </a:pPr>
            <a:endParaRPr sz="1600">
              <a:solidFill>
                <a:srgbClr val="FFFFFF"/>
              </a:solidFill>
              <a:latin typeface="Oswald"/>
              <a:ea typeface="Oswald"/>
              <a:cs typeface="Oswald"/>
              <a:sym typeface="Oswald"/>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Data</a:t>
            </a:r>
          </a:p>
        </p:txBody>
      </p:sp>
      <p:pic>
        <p:nvPicPr>
          <p:cNvPr id="85" name="Shape 85"/>
          <p:cNvPicPr preferRelativeResize="0"/>
          <p:nvPr/>
        </p:nvPicPr>
        <p:blipFill>
          <a:blip r:embed="rId3">
            <a:alphaModFix/>
          </a:blip>
          <a:stretch>
            <a:fillRect/>
          </a:stretch>
        </p:blipFill>
        <p:spPr>
          <a:xfrm>
            <a:off x="528625" y="1163700"/>
            <a:ext cx="8086725" cy="3267075"/>
          </a:xfrm>
          <a:prstGeom prst="rect">
            <a:avLst/>
          </a:prstGeom>
          <a:noFill/>
          <a:ln>
            <a:noFill/>
          </a:ln>
        </p:spPr>
      </p:pic>
      <p:sp>
        <p:nvSpPr>
          <p:cNvPr id="86" name="Shape 86"/>
          <p:cNvSpPr txBox="1"/>
          <p:nvPr/>
        </p:nvSpPr>
        <p:spPr>
          <a:xfrm>
            <a:off x="1100300" y="4506125"/>
            <a:ext cx="6879600" cy="524699"/>
          </a:xfrm>
          <a:prstGeom prst="rect">
            <a:avLst/>
          </a:prstGeom>
          <a:noFill/>
          <a:ln>
            <a:noFill/>
          </a:ln>
        </p:spPr>
        <p:txBody>
          <a:bodyPr lIns="91425" tIns="91425" rIns="91425" bIns="91425" anchor="t" anchorCtr="0">
            <a:noAutofit/>
          </a:bodyPr>
          <a:lstStyle/>
          <a:p>
            <a:pPr rtl="0">
              <a:spcBef>
                <a:spcPts val="0"/>
              </a:spcBef>
              <a:buNone/>
            </a:pPr>
            <a:r>
              <a:rPr lang="en" sz="1100" i="1">
                <a:solidFill>
                  <a:srgbClr val="FFFFFF"/>
                </a:solidFill>
                <a:latin typeface="Oswald"/>
                <a:ea typeface="Oswald"/>
                <a:cs typeface="Oswald"/>
                <a:sym typeface="Oswald"/>
              </a:rPr>
              <a:t>Alpha, beta, gamma</a:t>
            </a:r>
            <a:r>
              <a:rPr lang="en" sz="1100" b="1">
                <a:solidFill>
                  <a:srgbClr val="FFFFFF"/>
                </a:solidFill>
                <a:latin typeface="Oswald"/>
                <a:ea typeface="Oswald"/>
                <a:cs typeface="Oswald"/>
                <a:sym typeface="Oswald"/>
              </a:rPr>
              <a:t> diversity for Laguna Coast Wilderness Park Transects (</a:t>
            </a:r>
            <a:r>
              <a:rPr lang="en" sz="1200">
                <a:solidFill>
                  <a:srgbClr val="FFFFFF"/>
                </a:solidFill>
                <a:latin typeface="Oswald"/>
                <a:ea typeface="Oswald"/>
                <a:cs typeface="Oswald"/>
                <a:sym typeface="Oswald"/>
              </a:rPr>
              <a:t>Alpha diversity: 11, beta: 7 in stable, 0 in recovering, no gamma.)</a:t>
            </a:r>
            <a:r>
              <a:rPr lang="en" sz="1800">
                <a:latin typeface="Oswald"/>
                <a:ea typeface="Oswald"/>
                <a:cs typeface="Oswald"/>
                <a:sym typeface="Oswald"/>
              </a:rPr>
              <a:t> </a:t>
            </a:r>
          </a:p>
          <a:p>
            <a:pPr rtl="0">
              <a:spcBef>
                <a:spcPts val="0"/>
              </a:spcBef>
              <a:buNone/>
            </a:pPr>
            <a:r>
              <a:rPr lang="en" sz="1100" b="1">
                <a:solidFill>
                  <a:srgbClr val="FFFFFF"/>
                </a:solidFill>
              </a:rPr>
              <a:t> </a:t>
            </a:r>
          </a:p>
          <a:p>
            <a:pPr>
              <a:spcBef>
                <a:spcPts val="0"/>
              </a:spcBef>
              <a:buNone/>
            </a:pPr>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Results</a:t>
            </a:r>
          </a:p>
        </p:txBody>
      </p:sp>
      <p:sp>
        <p:nvSpPr>
          <p:cNvPr id="92" name="Shape 92"/>
          <p:cNvSpPr txBox="1">
            <a:spLocks noGrp="1"/>
          </p:cNvSpPr>
          <p:nvPr>
            <p:ph type="body" idx="1"/>
          </p:nvPr>
        </p:nvSpPr>
        <p:spPr>
          <a:xfrm>
            <a:off x="311700" y="1381075"/>
            <a:ext cx="3480299" cy="3416400"/>
          </a:xfrm>
          <a:prstGeom prst="rect">
            <a:avLst/>
          </a:prstGeom>
        </p:spPr>
        <p:txBody>
          <a:bodyPr lIns="91425" tIns="91425" rIns="91425" bIns="91425" anchor="t" anchorCtr="0">
            <a:noAutofit/>
          </a:bodyPr>
          <a:lstStyle/>
          <a:p>
            <a:pPr rtl="0">
              <a:spcBef>
                <a:spcPts val="0"/>
              </a:spcBef>
              <a:buNone/>
            </a:pPr>
            <a:r>
              <a:rPr lang="en" sz="1600">
                <a:solidFill>
                  <a:srgbClr val="FFFFFF"/>
                </a:solidFill>
                <a:latin typeface="Oswald"/>
                <a:ea typeface="Oswald"/>
                <a:cs typeface="Oswald"/>
                <a:sym typeface="Oswald"/>
              </a:rPr>
              <a:t>California Sagebrush (Artemisia</a:t>
            </a:r>
          </a:p>
          <a:p>
            <a:pPr rtl="0">
              <a:spcBef>
                <a:spcPts val="0"/>
              </a:spcBef>
              <a:buNone/>
            </a:pPr>
            <a:r>
              <a:rPr lang="en" sz="1600">
                <a:solidFill>
                  <a:srgbClr val="FFFFFF"/>
                </a:solidFill>
                <a:latin typeface="Oswald"/>
                <a:ea typeface="Oswald"/>
                <a:cs typeface="Oswald"/>
                <a:sym typeface="Oswald"/>
              </a:rPr>
              <a:t>californica )</a:t>
            </a:r>
          </a:p>
          <a:p>
            <a:pPr rtl="0">
              <a:spcBef>
                <a:spcPts val="0"/>
              </a:spcBef>
              <a:buNone/>
            </a:pPr>
            <a:r>
              <a:rPr lang="en" sz="1600">
                <a:solidFill>
                  <a:srgbClr val="FFFFFF"/>
                </a:solidFill>
                <a:latin typeface="Oswald"/>
                <a:ea typeface="Oswald"/>
                <a:cs typeface="Oswald"/>
                <a:sym typeface="Oswald"/>
              </a:rPr>
              <a:t>California Buckwheat (Eriogonum</a:t>
            </a:r>
          </a:p>
          <a:p>
            <a:pPr rtl="0">
              <a:spcBef>
                <a:spcPts val="0"/>
              </a:spcBef>
              <a:buNone/>
            </a:pPr>
            <a:r>
              <a:rPr lang="en" sz="1600">
                <a:solidFill>
                  <a:srgbClr val="FFFFFF"/>
                </a:solidFill>
                <a:latin typeface="Oswald"/>
                <a:ea typeface="Oswald"/>
                <a:cs typeface="Oswald"/>
                <a:sym typeface="Oswald"/>
              </a:rPr>
              <a:t>Fasciculatum)</a:t>
            </a:r>
          </a:p>
          <a:p>
            <a:pPr rtl="0">
              <a:spcBef>
                <a:spcPts val="0"/>
              </a:spcBef>
              <a:buNone/>
            </a:pPr>
            <a:r>
              <a:rPr lang="en">
                <a:solidFill>
                  <a:srgbClr val="FFFFFF"/>
                </a:solidFill>
                <a:latin typeface="Oswald"/>
                <a:ea typeface="Oswald"/>
                <a:cs typeface="Oswald"/>
                <a:sym typeface="Oswald"/>
              </a:rPr>
              <a:t>X calc: 1.851; X crit: 3.841; Prob: .174</a:t>
            </a:r>
          </a:p>
          <a:p>
            <a:pPr>
              <a:spcBef>
                <a:spcPts val="0"/>
              </a:spcBef>
              <a:buNone/>
            </a:pPr>
            <a:r>
              <a:rPr lang="en">
                <a:solidFill>
                  <a:srgbClr val="FFFFFF"/>
                </a:solidFill>
                <a:latin typeface="Oswald"/>
                <a:ea typeface="Oswald"/>
                <a:cs typeface="Oswald"/>
                <a:sym typeface="Oswald"/>
              </a:rPr>
              <a:t>Significance?</a:t>
            </a:r>
          </a:p>
        </p:txBody>
      </p:sp>
      <p:pic>
        <p:nvPicPr>
          <p:cNvPr id="93" name="Shape 93"/>
          <p:cNvPicPr preferRelativeResize="0"/>
          <p:nvPr/>
        </p:nvPicPr>
        <p:blipFill>
          <a:blip r:embed="rId3">
            <a:alphaModFix/>
          </a:blip>
          <a:stretch>
            <a:fillRect/>
          </a:stretch>
        </p:blipFill>
        <p:spPr>
          <a:xfrm>
            <a:off x="3903675" y="691925"/>
            <a:ext cx="5004825" cy="3876948"/>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Shape 98"/>
          <p:cNvPicPr preferRelativeResize="0"/>
          <p:nvPr/>
        </p:nvPicPr>
        <p:blipFill rotWithShape="1">
          <a:blip r:embed="rId3">
            <a:alphaModFix/>
          </a:blip>
          <a:srcRect t="11032"/>
          <a:stretch/>
        </p:blipFill>
        <p:spPr>
          <a:xfrm>
            <a:off x="0" y="0"/>
            <a:ext cx="9144000" cy="5143500"/>
          </a:xfrm>
          <a:prstGeom prst="rect">
            <a:avLst/>
          </a:prstGeom>
          <a:noFill/>
          <a:ln>
            <a:noFill/>
          </a:ln>
        </p:spPr>
      </p:pic>
      <p:sp>
        <p:nvSpPr>
          <p:cNvPr id="99" name="Shape 99"/>
          <p:cNvSpPr txBox="1">
            <a:spLocks noGrp="1"/>
          </p:cNvSpPr>
          <p:nvPr>
            <p:ph type="title"/>
          </p:nvPr>
        </p:nvSpPr>
        <p:spPr>
          <a:xfrm>
            <a:off x="3117550" y="593450"/>
            <a:ext cx="1798800" cy="572699"/>
          </a:xfrm>
          <a:prstGeom prst="rect">
            <a:avLst/>
          </a:prstGeom>
          <a:solidFill>
            <a:srgbClr val="B6D7A8">
              <a:alpha val="57309"/>
            </a:srgbClr>
          </a:solidFill>
        </p:spPr>
        <p:txBody>
          <a:bodyPr lIns="91425" tIns="91425" rIns="91425" bIns="91425" anchor="t" anchorCtr="0">
            <a:noAutofit/>
          </a:bodyPr>
          <a:lstStyle/>
          <a:p>
            <a:pPr>
              <a:spcBef>
                <a:spcPts val="0"/>
              </a:spcBef>
              <a:buNone/>
            </a:pPr>
            <a:r>
              <a:rPr lang="en">
                <a:solidFill>
                  <a:srgbClr val="000000"/>
                </a:solidFill>
              </a:rPr>
              <a:t>Discussion</a:t>
            </a:r>
            <a:r>
              <a:rPr lang="en">
                <a:solidFill>
                  <a:srgbClr val="783F04"/>
                </a:solidFill>
              </a:rPr>
              <a:t> </a:t>
            </a:r>
          </a:p>
        </p:txBody>
      </p:sp>
      <p:sp>
        <p:nvSpPr>
          <p:cNvPr id="100" name="Shape 100"/>
          <p:cNvSpPr txBox="1">
            <a:spLocks noGrp="1"/>
          </p:cNvSpPr>
          <p:nvPr>
            <p:ph type="body" idx="1"/>
          </p:nvPr>
        </p:nvSpPr>
        <p:spPr>
          <a:xfrm>
            <a:off x="311700" y="1824900"/>
            <a:ext cx="8520599" cy="2909700"/>
          </a:xfrm>
          <a:prstGeom prst="rect">
            <a:avLst/>
          </a:prstGeom>
          <a:solidFill>
            <a:srgbClr val="B6D7A8">
              <a:alpha val="57309"/>
            </a:srgbClr>
          </a:solidFill>
        </p:spPr>
        <p:txBody>
          <a:bodyPr lIns="91425" tIns="91425" rIns="91425" bIns="91425" anchor="t" anchorCtr="0">
            <a:noAutofit/>
          </a:bodyPr>
          <a:lstStyle/>
          <a:p>
            <a:pPr rtl="0">
              <a:spcBef>
                <a:spcPts val="0"/>
              </a:spcBef>
              <a:buNone/>
            </a:pPr>
            <a:r>
              <a:rPr lang="en" b="1">
                <a:solidFill>
                  <a:srgbClr val="000000"/>
                </a:solidFill>
              </a:rPr>
              <a:t>Recovering CSS mass: 70% vs Stable CSS mass: 90%</a:t>
            </a:r>
          </a:p>
          <a:p>
            <a:pPr marL="457200" lvl="0" indent="-228600" rtl="0">
              <a:spcBef>
                <a:spcPts val="0"/>
              </a:spcBef>
              <a:buClr>
                <a:srgbClr val="000000"/>
              </a:buClr>
            </a:pPr>
            <a:r>
              <a:rPr lang="en" b="1">
                <a:solidFill>
                  <a:srgbClr val="000000"/>
                </a:solidFill>
              </a:rPr>
              <a:t>Top Species found in both sites: </a:t>
            </a:r>
          </a:p>
          <a:p>
            <a:pPr marL="914400" lvl="1" indent="-228600" rtl="0">
              <a:spcBef>
                <a:spcPts val="0"/>
              </a:spcBef>
              <a:buClr>
                <a:srgbClr val="000000"/>
              </a:buClr>
            </a:pPr>
            <a:r>
              <a:rPr lang="en" sz="1800" b="1">
                <a:solidFill>
                  <a:srgbClr val="000000"/>
                </a:solidFill>
              </a:rPr>
              <a:t>Artemisia Californica 54% (37% found in Recovering, remaining 63% found in Stable)</a:t>
            </a:r>
          </a:p>
          <a:p>
            <a:pPr marL="914400" lvl="1" indent="-228600" rtl="0">
              <a:spcBef>
                <a:spcPts val="0"/>
              </a:spcBef>
              <a:buClr>
                <a:srgbClr val="000000"/>
              </a:buClr>
              <a:buSzPct val="100000"/>
            </a:pPr>
            <a:r>
              <a:rPr lang="en" sz="1800" b="1">
                <a:solidFill>
                  <a:srgbClr val="000000"/>
                </a:solidFill>
              </a:rPr>
              <a:t>Eriogonum Fasciculatum 18% (about 53% Recovering and 47% in Stable)</a:t>
            </a:r>
          </a:p>
          <a:p>
            <a:pPr marL="457200" lvl="0" indent="-228600" rtl="0">
              <a:spcBef>
                <a:spcPts val="0"/>
              </a:spcBef>
              <a:buClr>
                <a:srgbClr val="000000"/>
              </a:buClr>
              <a:buChar char="●"/>
            </a:pPr>
            <a:r>
              <a:rPr lang="en" b="1">
                <a:solidFill>
                  <a:srgbClr val="000000"/>
                </a:solidFill>
              </a:rPr>
              <a:t>Take into account other factors (Soil makeup in the area, slopes, history of the land, invasive species, bias in conservation efforts?)</a:t>
            </a:r>
          </a:p>
          <a:p>
            <a:pPr marL="457200" lvl="0" indent="-228600" rtl="0">
              <a:spcBef>
                <a:spcPts val="0"/>
              </a:spcBef>
              <a:buClr>
                <a:srgbClr val="000000"/>
              </a:buClr>
              <a:buChar char="●"/>
            </a:pPr>
            <a:r>
              <a:rPr lang="en" b="1">
                <a:solidFill>
                  <a:srgbClr val="000000"/>
                </a:solidFill>
              </a:rPr>
              <a:t>Alpha diversity: 11, beta: 7 in stable, 0 in recovering, no gamma. </a:t>
            </a:r>
          </a:p>
          <a:p>
            <a:pPr>
              <a:spcBef>
                <a:spcPts val="0"/>
              </a:spcBef>
              <a:buNone/>
            </a:pPr>
            <a:r>
              <a:rPr lang="en" sz="1400">
                <a:solidFill>
                  <a:srgbClr val="000000"/>
                </a:solidFill>
              </a:rPr>
              <a:t>	</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Shape 105"/>
          <p:cNvPicPr preferRelativeResize="0"/>
          <p:nvPr/>
        </p:nvPicPr>
        <p:blipFill rotWithShape="1">
          <a:blip r:embed="rId3">
            <a:alphaModFix/>
          </a:blip>
          <a:srcRect t="23599"/>
          <a:stretch/>
        </p:blipFill>
        <p:spPr>
          <a:xfrm>
            <a:off x="0" y="0"/>
            <a:ext cx="9144000" cy="5143499"/>
          </a:xfrm>
          <a:prstGeom prst="rect">
            <a:avLst/>
          </a:prstGeom>
          <a:noFill/>
          <a:ln>
            <a:noFill/>
          </a:ln>
        </p:spPr>
      </p:pic>
      <p:sp>
        <p:nvSpPr>
          <p:cNvPr id="106" name="Shape 106"/>
          <p:cNvSpPr txBox="1">
            <a:spLocks noGrp="1"/>
          </p:cNvSpPr>
          <p:nvPr>
            <p:ph type="title"/>
          </p:nvPr>
        </p:nvSpPr>
        <p:spPr>
          <a:xfrm>
            <a:off x="2014550" y="471200"/>
            <a:ext cx="5277299" cy="572699"/>
          </a:xfrm>
          <a:prstGeom prst="rect">
            <a:avLst/>
          </a:prstGeom>
          <a:solidFill>
            <a:srgbClr val="DD7E6B">
              <a:alpha val="65770"/>
            </a:srgbClr>
          </a:solidFill>
        </p:spPr>
        <p:txBody>
          <a:bodyPr lIns="91425" tIns="91425" rIns="91425" bIns="91425" anchor="t" anchorCtr="0">
            <a:noAutofit/>
          </a:bodyPr>
          <a:lstStyle/>
          <a:p>
            <a:pPr>
              <a:spcBef>
                <a:spcPts val="0"/>
              </a:spcBef>
              <a:buNone/>
            </a:pPr>
            <a:r>
              <a:rPr lang="en">
                <a:solidFill>
                  <a:srgbClr val="000000"/>
                </a:solidFill>
              </a:rPr>
              <a:t>Conclusion and Recommendations</a:t>
            </a:r>
            <a:r>
              <a:rPr lang="en"/>
              <a:t> </a:t>
            </a:r>
          </a:p>
        </p:txBody>
      </p:sp>
      <p:sp>
        <p:nvSpPr>
          <p:cNvPr id="107" name="Shape 107"/>
          <p:cNvSpPr txBox="1">
            <a:spLocks noGrp="1"/>
          </p:cNvSpPr>
          <p:nvPr>
            <p:ph type="body" idx="1"/>
          </p:nvPr>
        </p:nvSpPr>
        <p:spPr>
          <a:xfrm>
            <a:off x="311700" y="1405950"/>
            <a:ext cx="8520599" cy="3425999"/>
          </a:xfrm>
          <a:prstGeom prst="rect">
            <a:avLst/>
          </a:prstGeom>
          <a:solidFill>
            <a:srgbClr val="DD7E6B">
              <a:alpha val="65770"/>
            </a:srgbClr>
          </a:solidFill>
        </p:spPr>
        <p:txBody>
          <a:bodyPr lIns="91425" tIns="91425" rIns="91425" bIns="91425" anchor="t" anchorCtr="0">
            <a:noAutofit/>
          </a:bodyPr>
          <a:lstStyle/>
          <a:p>
            <a:pPr rtl="0">
              <a:spcBef>
                <a:spcPts val="0"/>
              </a:spcBef>
              <a:buNone/>
            </a:pPr>
            <a:r>
              <a:rPr lang="en" b="1">
                <a:solidFill>
                  <a:srgbClr val="000000"/>
                </a:solidFill>
              </a:rPr>
              <a:t>There is no significant difference found. Low power level (.174). Expecting a difference. We should find ways of getting CSS to recover more effectively BUT: We need to know more.</a:t>
            </a:r>
          </a:p>
          <a:p>
            <a:pPr rtl="0">
              <a:spcBef>
                <a:spcPts val="0"/>
              </a:spcBef>
              <a:buNone/>
            </a:pPr>
            <a:r>
              <a:rPr lang="en" b="1">
                <a:solidFill>
                  <a:srgbClr val="000000"/>
                </a:solidFill>
              </a:rPr>
              <a:t>How long does it take for the land to recover? Can the land recover? How would we go about it? What resources are needed? </a:t>
            </a:r>
          </a:p>
          <a:p>
            <a:pPr rtl="0">
              <a:spcBef>
                <a:spcPts val="0"/>
              </a:spcBef>
              <a:buNone/>
            </a:pPr>
            <a:r>
              <a:rPr lang="en" b="1">
                <a:solidFill>
                  <a:srgbClr val="000000"/>
                </a:solidFill>
              </a:rPr>
              <a:t>-Gather more data and perform more transects to improve accuracy </a:t>
            </a:r>
          </a:p>
          <a:p>
            <a:pPr rtl="0">
              <a:spcBef>
                <a:spcPts val="0"/>
              </a:spcBef>
              <a:buNone/>
            </a:pPr>
            <a:r>
              <a:rPr lang="en" b="1">
                <a:solidFill>
                  <a:srgbClr val="000000"/>
                </a:solidFill>
              </a:rPr>
              <a:t>-Survey entire recovering and stable CSS sites</a:t>
            </a:r>
          </a:p>
          <a:p>
            <a:pPr rtl="0">
              <a:spcBef>
                <a:spcPts val="0"/>
              </a:spcBef>
              <a:buNone/>
            </a:pPr>
            <a:r>
              <a:rPr lang="en" b="1">
                <a:solidFill>
                  <a:srgbClr val="000000"/>
                </a:solidFill>
              </a:rPr>
              <a:t>-Work on a site with off trail access</a:t>
            </a:r>
          </a:p>
          <a:p>
            <a:pPr rtl="0">
              <a:spcBef>
                <a:spcPts val="0"/>
              </a:spcBef>
              <a:buNone/>
            </a:pPr>
            <a:endParaRPr>
              <a:solidFill>
                <a:srgbClr val="000000"/>
              </a:solidFill>
            </a:endParaRPr>
          </a:p>
          <a:p>
            <a:pPr rtl="0">
              <a:spcBef>
                <a:spcPts val="0"/>
              </a:spcBef>
              <a:buNone/>
            </a:pPr>
            <a:endParaRPr>
              <a:solidFill>
                <a:srgbClr val="000000"/>
              </a:solidFill>
            </a:endParaRPr>
          </a:p>
          <a:p>
            <a:pPr>
              <a:spcBef>
                <a:spcPts val="0"/>
              </a:spcBef>
              <a:buNone/>
            </a:pPr>
            <a:endParaRPr>
              <a:solidFill>
                <a:srgbClr val="000000"/>
              </a:solidFill>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Shape 112"/>
          <p:cNvPicPr preferRelativeResize="0"/>
          <p:nvPr/>
        </p:nvPicPr>
        <p:blipFill rotWithShape="1">
          <a:blip r:embed="rId3">
            <a:alphaModFix/>
          </a:blip>
          <a:srcRect t="13941"/>
          <a:stretch/>
        </p:blipFill>
        <p:spPr>
          <a:xfrm>
            <a:off x="0" y="0"/>
            <a:ext cx="9182799" cy="5143500"/>
          </a:xfrm>
          <a:prstGeom prst="rect">
            <a:avLst/>
          </a:prstGeom>
          <a:noFill/>
          <a:ln>
            <a:noFill/>
          </a:ln>
        </p:spPr>
      </p:pic>
      <p:sp>
        <p:nvSpPr>
          <p:cNvPr id="113" name="Shape 113"/>
          <p:cNvSpPr txBox="1">
            <a:spLocks noGrp="1"/>
          </p:cNvSpPr>
          <p:nvPr>
            <p:ph type="title"/>
          </p:nvPr>
        </p:nvSpPr>
        <p:spPr>
          <a:xfrm>
            <a:off x="3135000" y="445025"/>
            <a:ext cx="2008499" cy="572699"/>
          </a:xfrm>
          <a:prstGeom prst="rect">
            <a:avLst/>
          </a:prstGeom>
          <a:solidFill>
            <a:srgbClr val="FFE599">
              <a:alpha val="28850"/>
            </a:srgbClr>
          </a:solidFill>
        </p:spPr>
        <p:txBody>
          <a:bodyPr lIns="91425" tIns="91425" rIns="91425" bIns="91425" anchor="t" anchorCtr="0">
            <a:noAutofit/>
          </a:bodyPr>
          <a:lstStyle/>
          <a:p>
            <a:pPr>
              <a:spcBef>
                <a:spcPts val="0"/>
              </a:spcBef>
              <a:buNone/>
            </a:pPr>
            <a:r>
              <a:rPr lang="en"/>
              <a:t>References </a:t>
            </a:r>
          </a:p>
        </p:txBody>
      </p:sp>
      <p:sp>
        <p:nvSpPr>
          <p:cNvPr id="114" name="Shape 114"/>
          <p:cNvSpPr txBox="1">
            <a:spLocks noGrp="1"/>
          </p:cNvSpPr>
          <p:nvPr>
            <p:ph type="body" idx="1"/>
          </p:nvPr>
        </p:nvSpPr>
        <p:spPr>
          <a:xfrm>
            <a:off x="311700" y="1152475"/>
            <a:ext cx="8257500" cy="2556599"/>
          </a:xfrm>
          <a:prstGeom prst="rect">
            <a:avLst/>
          </a:prstGeom>
          <a:solidFill>
            <a:srgbClr val="FFE599">
              <a:alpha val="28850"/>
            </a:srgbClr>
          </a:solidFill>
        </p:spPr>
        <p:txBody>
          <a:bodyPr lIns="91425" tIns="91425" rIns="91425" bIns="91425" anchor="t" anchorCtr="0">
            <a:noAutofit/>
          </a:bodyPr>
          <a:lstStyle/>
          <a:p>
            <a:pPr rtl="0">
              <a:spcBef>
                <a:spcPts val="0"/>
              </a:spcBef>
              <a:buNone/>
            </a:pPr>
            <a:r>
              <a:rPr lang="en">
                <a:solidFill>
                  <a:srgbClr val="FFFFFF"/>
                </a:solidFill>
                <a:latin typeface="Arial"/>
                <a:ea typeface="Arial"/>
                <a:cs typeface="Arial"/>
                <a:sym typeface="Arial"/>
              </a:rPr>
              <a:t>Rodrigue, Christine. "Differences in California Sage Scrub Composition behind Stable and Recovering Boundaries with Annual Grassland."</a:t>
            </a:r>
            <a:r>
              <a:rPr lang="en" i="1">
                <a:solidFill>
                  <a:srgbClr val="FFFFFF"/>
                </a:solidFill>
                <a:latin typeface="Arial"/>
                <a:ea typeface="Arial"/>
                <a:cs typeface="Arial"/>
                <a:sym typeface="Arial"/>
              </a:rPr>
              <a:t>Differences in California Sage Scrub Composition behind Stable and Recovering Boundaries with Annual Grassland</a:t>
            </a:r>
            <a:r>
              <a:rPr lang="en">
                <a:solidFill>
                  <a:srgbClr val="FFFFFF"/>
                </a:solidFill>
                <a:latin typeface="Arial"/>
                <a:ea typeface="Arial"/>
                <a:cs typeface="Arial"/>
                <a:sym typeface="Arial"/>
              </a:rPr>
              <a:t>. 24 Oct. 2015. Web. </a:t>
            </a:r>
          </a:p>
          <a:p>
            <a:pPr>
              <a:spcBef>
                <a:spcPts val="0"/>
              </a:spcBef>
              <a:buNone/>
            </a:pPr>
            <a:r>
              <a:rPr lang="en">
                <a:solidFill>
                  <a:srgbClr val="FFFFFF"/>
                </a:solidFill>
                <a:latin typeface="Arial"/>
                <a:ea typeface="Arial"/>
                <a:cs typeface="Arial"/>
                <a:sym typeface="Arial"/>
              </a:rPr>
              <a:t>Brown, Elisabeth M., Ph. D. </a:t>
            </a:r>
            <a:r>
              <a:rPr lang="en" i="1">
                <a:solidFill>
                  <a:srgbClr val="FFFFFF"/>
                </a:solidFill>
                <a:latin typeface="Arial"/>
                <a:ea typeface="Arial"/>
                <a:cs typeface="Arial"/>
                <a:sym typeface="Arial"/>
              </a:rPr>
              <a:t>James Dilley Greenbelt Preserve Self-Guiding Nature Trails</a:t>
            </a:r>
            <a:r>
              <a:rPr lang="en">
                <a:solidFill>
                  <a:srgbClr val="FFFFFF"/>
                </a:solidFill>
                <a:latin typeface="Arial"/>
                <a:ea typeface="Arial"/>
                <a:cs typeface="Arial"/>
                <a:sym typeface="Arial"/>
              </a:rPr>
              <a:t>. Comp. Allen Brown. Laguna: Laguna Greenbelt, 2014. Print.</a:t>
            </a:r>
          </a:p>
        </p:txBody>
      </p:sp>
    </p:spTree>
  </p:cSld>
  <p:clrMapOvr>
    <a:masterClrMapping/>
  </p:clrMapOvr>
  <p:transition spd="slow">
    <p:cut/>
  </p:transition>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630</Words>
  <Application>Microsoft Office PowerPoint</Application>
  <PresentationFormat>On-screen Show (16:9)</PresentationFormat>
  <Paragraphs>46</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Oswald</vt:lpstr>
      <vt:lpstr>Times New Roman</vt:lpstr>
      <vt:lpstr>Average</vt:lpstr>
      <vt:lpstr>Arial</vt:lpstr>
      <vt:lpstr>slate</vt:lpstr>
      <vt:lpstr>Laguna Coast Wilderness Park </vt:lpstr>
      <vt:lpstr>Introduction </vt:lpstr>
      <vt:lpstr>PowerPoint Presentation</vt:lpstr>
      <vt:lpstr>Methods</vt:lpstr>
      <vt:lpstr>Data</vt:lpstr>
      <vt:lpstr>Results</vt:lpstr>
      <vt:lpstr>Discussion </vt:lpstr>
      <vt:lpstr>Conclusion and Recommendations </vt:lpstr>
      <vt:lpstr>References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Laguna Coast Wilderness Park</dc:title>
  <dc:creator>Geography Lab 201</dc:creator>
  <cp:lastModifiedBy>Geography 352 Instructor</cp:lastModifiedBy>
  <cp:revision>2</cp:revision>
  <dcterms:modified xsi:type="dcterms:W3CDTF">2015-12-08T20:09:01Z</dcterms:modified>
</cp:coreProperties>
</file>