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0" r:id="rId6"/>
    <p:sldId id="264" r:id="rId7"/>
    <p:sldId id="265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8F2D-6BC4-4066-9749-298E2AEB8C7C}" type="datetimeFigureOut">
              <a:rPr lang="en-US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F0FF-AB3E-4325-BDB4-032AB94C7B0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 and wood canyons wilderness park</a:t>
            </a:r>
          </a:p>
          <a:p>
            <a:r>
              <a:rPr lang="en-US" dirty="0"/>
              <a:t>-Originally, part of the </a:t>
            </a:r>
            <a:r>
              <a:rPr lang="en-US" dirty="0" err="1"/>
              <a:t>Juaneno</a:t>
            </a:r>
            <a:r>
              <a:rPr lang="en-US" dirty="0"/>
              <a:t> or </a:t>
            </a:r>
            <a:r>
              <a:rPr lang="en-US" dirty="0" err="1"/>
              <a:t>Acajchemem</a:t>
            </a:r>
            <a:r>
              <a:rPr lang="en-US" dirty="0"/>
              <a:t> tribal land</a:t>
            </a:r>
          </a:p>
          <a:p>
            <a:r>
              <a:rPr lang="en-US" dirty="0"/>
              <a:t>-The park is designated as a wildlife sanctuary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5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Dominate Species: California Sagebush, Golden bush, California buck wheat</a:t>
            </a:r>
          </a:p>
          <a:p>
            <a:r>
              <a:rPr lang="en-US">
                <a:latin typeface="Calibri"/>
              </a:rPr>
              <a:t>P- Value is less than alpha</a:t>
            </a:r>
          </a:p>
          <a:p>
            <a:r>
              <a:rPr lang="en-US">
                <a:latin typeface="Calibri"/>
              </a:rPr>
              <a:t>xcalc &gt; xcrit </a:t>
            </a:r>
          </a:p>
          <a:p>
            <a:r>
              <a:rPr lang="en-US">
                <a:latin typeface="Calibri"/>
              </a:rPr>
              <a:t>Null hypothesis is rejected concluding there is a significant association </a:t>
            </a:r>
          </a:p>
          <a:p>
            <a:r>
              <a:rPr lang="en-US">
                <a:latin typeface="Calibri"/>
              </a:rPr>
              <a:t>Effected size at 59.7%</a:t>
            </a:r>
          </a:p>
          <a:p>
            <a:r>
              <a:rPr lang="en-US">
                <a:latin typeface="Calibri"/>
              </a:rPr>
              <a:t>Corrected Power at 96%</a:t>
            </a:r>
          </a:p>
          <a:p>
            <a:r>
              <a:rPr lang="en-US">
                <a:latin typeface="Calibri"/>
              </a:rPr>
              <a:t/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/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/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F0FF-AB3E-4325-BDB4-032AB94C7B0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480" y="1701800"/>
            <a:ext cx="8915399" cy="2262781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Aliso Viejo Wood Canyon Wilderness 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280" y="4326466"/>
            <a:ext cx="8915399" cy="8236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Gabriella Hernandez, Sylvia Palomera, Yasmine San Pedro,</a:t>
            </a:r>
          </a:p>
          <a:p>
            <a:pPr algn="ctr"/>
            <a:r>
              <a:rPr lang="en-US" sz="2000" dirty="0">
                <a:latin typeface="Century Gothic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Memnon Torio, and Nick Townsend 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7093" y="160338"/>
            <a:ext cx="8912225" cy="1281112"/>
          </a:xfrm>
        </p:spPr>
        <p:txBody>
          <a:bodyPr/>
          <a:lstStyle/>
          <a:p>
            <a:r>
              <a:rPr lang="en-US" dirty="0"/>
              <a:t>Background of Wood Canyon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92486" y="1606413"/>
            <a:ext cx="5052359" cy="3645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Part of the 19,000 - acre Laguna Coast Greenbelt and the </a:t>
            </a:r>
            <a:r>
              <a:rPr lang="en-US" sz="2000" dirty="0" smtClean="0"/>
              <a:t>38,000 acre </a:t>
            </a:r>
            <a:r>
              <a:rPr lang="en-US" sz="2000" dirty="0"/>
              <a:t>National Nature Preserve of Orange </a:t>
            </a:r>
            <a:r>
              <a:rPr lang="en-US" sz="2000" dirty="0" smtClean="0"/>
              <a:t>County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Former land grant of Rancho </a:t>
            </a:r>
            <a:r>
              <a:rPr lang="en-US" sz="2000" dirty="0" smtClean="0"/>
              <a:t>Niguel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Contains CSS, grasslands, chaparral, woodlands. and </a:t>
            </a:r>
            <a:r>
              <a:rPr lang="en-US" sz="2000" dirty="0" smtClean="0"/>
              <a:t>riparian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utoShape 12" descr="data:image/png;base64,%20iVBORw0KGgoAAAANSUhEUgAAASoAAADkCAMAAAFvdqn7AAAAAXNSR0IArs4c6QAAAARnQU1BAACxjwv8YQUAAAMAUExURebm5q2trbW1taWlpb29vZycnJSUlIyMjMXFxd7e3u/v74SEhM7Ozntze2tza2tjY9bWzmNjY1pSUkpKUkJCOkpKSjoxMTExMQAAACkpKRAZGSEhGRAQCAAICEJSe3tCe0IZexBSe3sQexAZexlSQhkQQrXv5hnO5hmE5lrOpVqEpRnOYxmEYxnvpRmlpRnvIRmlITpStToZtbU6tRBStRAZtbUQtVrO5lqE5mNStWMZtbVjtUrOY0qEY3ulEGMhSubetRnv5hml5lrvpVqlpRnvYxmlY4S1pUrvIUqlITpS5joZ5rU65q3F5uY6tbXvELVrOrUQOhBS5hAZ5rUQ5uYQtbXFELVrELUQEGNS5nvmEGMZ5rVj5uZjtVIQGbVrY7UQY3NaOnNaEFrv5lql5oRStYQZtbWEtYS15krvY0qlY3ulMYTmpXu1Y3uUY4QhSuY65ubvEOZrOuYQOr2l1uYQ5ubFEOZrEOYQEOZj5uZrY+YQY7XvQrWcOrVCOrXvlLXFlLXFQrWcELVCELXva7XFa4QQGbWcY7VCYxnOEBmEEITm5oRS5nvmc+/F5ilSEHvmMYQZ5rWE5uaEtVIxGbVrhLUQhHvmUghSECnOpSmEpQjOpQiEpe+l1ubvlObvQuacOuZCOubFlObva+bFQuacEOZCEObFa+acY+ZCY0rOEEqEEOaE5qXeteZrhOYQhIQxGbWchLVChBnOMRmEMYSEtUpaIXt7GeachISE5uZChErOMUqEMXt7ShAxQvf399alpUIZSikQCHtaUpyl1t61tXtjhBApEL3mtdbF7+/31ikIGc7F5jEpEIR7awgIGd7v74RjY0pjUoR7lNa9zjExSox7e+/m9/fm1qW1td7v1mNjezoxSoR7jEpaSmt7e2t7a/f370JCUq2cpb3FtZylnL21rXuMjOb371pjUoRze+bm1oSUlM69zpSMjJytpbW1vXuEe62tnN7ezpycpb21vb29xc7WzqWcnLW1raWcpYyUjL3Fxebv74SEewAAAL99wWwAAAEAdFJOU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BT9wclAAAACXBIWXMAAA7DAAAOwwHHb6hkAACBf0lEQVR4XrX9UW/jOrK/C1uAZMYN0d2UtUa25Vyer/d+xQWsi17A7gZ63zgDTzoxtpPYxxgnhtNO2oEbwXl+RdlJutfMnv/BeUu2RFEUWSxWFasoimq967z7X6ADtJqwnQAKHP6dQ6SSxZND4pcTgk2yPM9bzc2HKB0OqV4ByQCLsmva/QJ5p5UmSZIB7NmSNEmBnCudnEtpzga0QhE+OpK5zNnB9txhEYB33Jwo2XnwXb/xzm+eiXRZW5ezvVuR/m5HIEtaXZKErvPeO7dR2UKCzHS8mifZFWGftKowCIO6rOpQFmUvAycwC6HwDgQTH6pl0SuKluEhMGzXi6qqinJQleW5D6Hk+Gkw7ocWiXbkv02SeZLc5tdpyi/NqWbKL1b/Kmtts+x+a8ikE9Vf13IF5m3XphAw9n7RInG2z6imp7L+OXO+fQ/B5kk6/0ErCa6v8xZ5r1w/S/Lq8Vvn3WP/n2X6Pc877VH/VEk6Ru285YvQv3PZtu/PB92HQRaSniu5dz2i+Kc0e5hcPSRpS/RK2V36bJ359o/TIpnPHZVK0/n6aps+PSQOuqWgmSSTCReocZpMTixEfVRVVS2jJq2J6pDcKUWSP1JLyJf083dpx9iAUxJsWy42zfVqns2FLVkUuevkPsvTH+ln6vBdHJJYa2fJTrmKdSx3Uucw3t9zaJhTTGuVufuscK7Knv3dziUuBf/nJxAkmG3JXPe1XHBZWiwClHBl8Jscun8EEzIWOkL5gUKnngbZJGQKw+RZUj4U2QTExuVyr6ZJISps2SOcBR/K5TIvQ9LxyW1aTbpqY7L0N1nu1s61Bqf92vky8Vcpab1QIoHrplA7ecxcd1xQXAvsy96Ca96NeoNqGQq1SUh8e+9CGSinKs+KVllWfT+FWQNlJ5kbjbrTUBUepiFyVo2Gg2FVt7rBT7NimCWLZVGcQYT9Prnp7pc3P0iYSnSSbnZ61CH/CkyepRteRN2Or8MNtBpNoYQRYpi9bQI0w8uZdpbAEr0G00ZN+CWbQ9wxccsazbjSQFwPf3EF6YNJYDUavtWDdqZO2Cn1Qcno4J+du9D9LR+m7wMpu1IwlloJLASDCKRiirDxU4eesTSx4CxxNCSck0zQMeTcqk6LqhxX9TApkyokqJU8y3s0qeuc5PeuqIui6CHrlqeEO0+/X3HLsCyKcdnzBCt+o0G/binDDO0ihUHl8pM0v6WW/G9NGtbCAGWlNGSYJvP0Ns2lkiZSQplrr8Qbzj27VqaaUKu2d4s9ghWyrIbftkmLjL+dSHWgNSjlphjNk1C9+/1zXp3mdd753snL21Ff143KKI3itH+XPfezbHWKUslckY5GyfV0hEYQYhPokbQ2yOVucOcQqCR5n4RROn+SsKVbaR70ANEZ7bi7Su5zJDm70c3pD9VX7Qm+pLnJ2slVK9vp6pk1s9QFNM07o4jSyRN3pyqRolagYIWQJp3kW5dxLct+5Omj3ZmnUMJkEAkEATL6jo7KoV4K6+Q/LFWaK6995YsR3YsLgQwhL/EkVWtk8yxbw19+n7ibJCnus8QvXJEkPlmeQVZaBCWUTXRH2tr4sBJDgYg4Mcl8uvJhU1SwT063RIS4sEC9VGVAGfhddpE6iqmTQDVEkBDOC+fTVv3HsPCbKoNV/RiNQkVVYbQu+VOl7sBfQS+Uw6J+bKMN+6gF8mwX2ZTSAxxYFgFNUo5bm0HZG8Ah2SILLnd0jOWo+lKuqPAu8aNPp9WwGrbOi64rsmISit4p+rCd0iG0N5dLsRM6a0OmfmrGQZTnX+EgyW//uiHuY5oG0BNRSdifnV3+GXS5CQoUtrt/ArSJZdZcPKRtbn2JejkavIQAM10MLzvl0uFqc7RbDeK5gYq1ouPJK5AhhJVkrPy2pGPqJqs3F38BU3aCVkCepYWkq+CEBiwgWTAGiXxip5ZOID0mZScmbYDOA3OoCGHZ7Xb9BV3JM0cZXzGxQxwA42N2Ml8sJywxu+AW7sxMNzCR7VaEBb0XDBXID9W5gV2w3HS3FZ8h4PF+M+vID6sugY8N6IWVBGgtvO8qZ7pfsvBWhSssDdkDmF3aoxclvVTmg4UQ5ts8Faku03WB3RjcRbI7rVvVoKrqWQW7l+WYX1UO6tGnfn+IZdcre39DOOhWudC7HNfjgjSXRaGIXlVA66365NkszIbjsmW6F4jElTkzR7ulqAtRXYoO5KQH0vzaEMTCwZCzkCCZpNgd3D/H4EkSM1ukPrlF2ZAdR04AKgNw+Uo7ovOJNNcEgmHerrAt1rLOrjKMoFZ2dbO+MhbYXllq3RB3QoZ8QBz9g5npoS0WZ7cMUNcFWgSiczEmRxf6UCxpuxAW/sYRWChB2NP9UM8s6VBXiH4CQpEvT/LfO+m7zjd4M1quXNaeXqa174+GERW14CLphD7G7Kjul7/1T7s091VaD/PRiCbnlk9fymyLuomkeOqdKtBUR5ocg7mbzFxWl6u0/+U0k8Hsi35fRq62NalXX0eqDjhOEo/CfEjnc1E4hWqChwmdd8s4G4wwxrEE0P7gd+dS+hBLlK7oSLkLpa8zdTeCK1FelAREZ3KgT9sEmXc+We1oAdS9zGZREmfDKMGu81/qbq7q6nunmMj3sHphParJVHaW3Ij3wUtNEc1KMVWSr+4SLFwSzumKjN3TjusQQpNz4By1cGulJAQVo+zBK3TPsvZV+zlTt5Ugb0L9jtzpAaHB5Ptj2sk2CVZ4mpV0nASM5ahu/mAcjYEP68KsrRQmg/VgTdGMPs911tzhEiqf8NvmssOVMQz/mIqv6cST9JEI4da5/h1F/1n8Il9lA8HO3IlPwqr3DCtnyzTsU4f+phhXzeD5jE4WLLqZeO7mXuaOSJXcQGnrbV3mfSsrNn6JiXZD5do0B14dhMm+/y600Rb5KqlS18nCDwQrT29v8vwhtnukPM7RoQVa4a7YBBgjLLEjFhTRxpgOYQNVMKSxpL1/jykAXaxFKBXJgASc4GvA3IFWSulzXbeVFr1x/dt4eem6C9TY1N2hBOcbn2McuKQsfeo+Lusv2R1uShLA/BnzHy7EWNln2TMmhfpk2TJZa/RlOBqO+qNZeJ4+30EX0agX/hx+GYxmXdd1SyhtNQKlbCMpb6t2waMFQ3eDkTmsvpYFSgPaZ2XoXpSFh5yursOtm/rzUNyX1dUPv3HFYPgFo7GHXhwvywyn5GaTnZFv5TAiqroqa3Yj/oNWXVSgGdCdRVjKg7/ppuE5UCP0Opgs1y7pnoXyzqN4KyzdaeovCpwRXLJ9apZqVRa9UdWv/oOBkL8G9ZqHgLTRwYX5q+ysg33zj0kFr/cNmGVi+dhOx1cQIy10vKJDDL5JCphhAsQUxwyBeMJf115fsLgm/jW89ph+usPAbrNLDVgiSxjjG5BdIhMnJjjkpFO7K6a2oxLEY9wiHI5mmDQ+YbyqW+PVY5omFwUMDpEvKQxih9Jg9fbS8VagiYigs5/jDA4VPJRjSZrUlt6Or+60NM1pE4jjWDErKcafLDhBrL7lw022/zURENOZCWferNROBDuxiOaoklSYeo94F7ehdQTqe2MvYNDqNsagsomZHnckVlb8LcsY1ZSJulB/Q7qXrPCesdvM35Ve095A9toxqgHLKJ7hEmCiAdI+KlPjTCH0QsEe7YOxQaYa5lJC5R6NygM02QArWZVW6OLsmbSqR6vbm2JSYqdOu2EaMyOXC5QvWVoGuj8eXdvdNYapRWZ3d8p3L/TJaol9ugn+PXjh/VtdDfNYMYVk4FIzuzsCfpZi1upvyF6J2VphOu1uuv6j3+w1nKdq6n7nNUoZKQ3I2BWlouUhwBZJ5oqjH1N6OYKqB3fz24A8icCCAx1pbOwI1ujaPcaoa7FlyPPq3u2gtPP1oDXwaPoiYNhi836qx8PqzldViZtZfJyL8wTYmJ00LMtyVtKPNpEg4xd/lOW00IhoEVrjQV0P5DZWVXFZzr5W4/rTl9PTmuxms1lJBxHC5aysemWJXVyQktSclKEcq0YLzqpQVNUYbjfeM3JmGgYwtrRK5D8y3+ureyjHl1jZRY9AUc6K0FMZ7+tiUF0W49OqHlb9UdWSSQEBzYLO0jnW3WSCtWzOesPrONDaPab5YzqRDS0n32Ay5xKImBHeSra0Ki2zTq52khfiyFcZQ2AjtYZ3zXSXKcshUW7RVCf9WjcTgK8sTxueoXUNiRPMToJmyMeKci7vQAa+4WMEUT7irl32gKmVXbnWVXSQNABiFBMf6Jc+3ZIRWyxijoGUpz/yVLyEZdGW66TkxoUbuV2tm5v1lnxUQ43bqniKlSWr8smJWxP3vM2ekaXNs9+Es9AlG59hYRgS0Hj+lKbfNeaUJRPEyKIRgIsVJWnr3iEz73Ep8Oy2lSrjvOp2LQo2IMcAMF4Wt+MmTit4/oyywDShqsgXWIkmeYKVeS0z1jSmFCBKXPefgHMDaS7fIr29xXWEHv1+gKxpqx9+7/z+j3e68e/90/Du3WiUd/7+zu54V35x/dN93+ffdZ50Pj/mamDuu81b+BAa0lXL+jtsXLLsJ8Py9DQdnraLr5+ypBqFZFAak/X7VbtI03uN99DOVYVxGFubqy23C67u9x1er09u+qf+Zj12w6H8SNwDzJ6kSN2H6vSjhpZu8uy6mqbplXJQA+EPqYVt7L0FgXcY6xeuqkMx6OMkJbTvohSyk/Q2uhEpFzFLlRu2Gq4TXE4GMLP2anj+reChtlrntH+KcVYsA+2I55cVFxo2H5z2IUXk/4ZFYBpl9KK6tmpdsIID9sYIKxxFWEAccYMTrypkT0k7DbQgKdvZj2QbcSHH7S7mNN+h+cSQkEKCIxbX0xoxWPSGQDNNfkBLmjnK62OSO2RdxJ5k7jFLdldrxBc1udON+ORZyzCRsr6CwuQz+aE6gIgG/PL8A2oAfwyt0K9GJ3lluZtexqcxSUPVw4RIDz6+EXqfJrvsjKwMLVGaW5L8SX5E+j3/vs2rapQ8wm34X2JOJTEmx10UAebQyrwgNrJEktBUFXlBkGx+kuS3ct2Ap+TxMX/vXCpGJ/fr/Dr/oOw6Ys5H48sWdEY6UVUpWM/NyeSoPFXoj2+fH05SzH1V6Ad1hxDk1CEbCvgshJUOJYLgdKcX1HTh7iAVHWQ7m2dOrUuCySMMlKQ31FTZpr64fRfsVp1fQwd+uSpIAyV560r6BhGWNQ8JkUcRU49kuMmtccG3pEsvwApXUJUjmw/UCTwI0SJ47XOq4VvJAq8HfqcN0SY7mhbvZzldd0NhTfr3NOtI61H0U/q5gwMGEYzUaXJHzmiLbxAwfYcMbowr8Vrk3JdDdXTWcXNw1MAlH/CQ1O43uMA7iY76E7ncXLw1pqXGOwRnGihHveOEeurxQpIV0rUizkZO/8yn881Flj0meI2dZOLlryofUUpsQFvoLtfqdjftBRezwt0HN6icu0yTcrMpNMTUdfm6gzZ3Bf4j5LzZ45m6laiOGwjieMni5ydi5Nov6PHdFFFc+WyfzNH/nsR6/IX6yN2iXST5zs+TfT5/h9kK6e/AaiUKyDuUIy++1EgbHuO9aXOKLzxaPl1lyR6HH02VZSX4ihwqzJO9p4d3Kf4r3qaXKyoloionrYB95X3wz8EthfoCzY6NBY4QCvZNs2KuYYX04R43eiUDDrzXLmTP9M442U6j4DjQZWuZbRZF4u+WrrzAkKTPUMfkw2aB1MMiYn4avuiuXHpW+DzN2smaHjGZ5O7c+amMrFAiU9AKQ2RUlec+w7sHD3zadEslyc+ter2QPaRZGJ1BwGeNbdO6nKOETF3qeRLm6v4snbh9q+wP+6eDCg/aLYbBreirSekeZL74JAeHnAqBWZb623tjYPQ5O4uDYnVdLm/EFK2vf3zpj+qqqHcbiing+Ow5a49Hg2o8DJvu2rlHl+312C9xN3+bJ5sUCYXSATzDxidhNBxWWemSqiWkMdl84kpKBO/M52Hmq/Hgy/ASK7fXw0/3m/fJRbGhHFSDhDSntcreElvYe/AP1XlR002EYrXsBln04WuoXNKel8swrYpz34MW53U/JGE5DjL0tkm+32ebHcyLcV6WdV0Ph3U17I+Gg0GrrMLI97EMS5mDodiHsxvn8iLbryFrNhqNyuosFKfleX9YVFQU2HRXVOA5fPpSnw7rr6PqCyp22Po0WmJ29leYnGWQaPvHPZgmCSq13NMCfi27h6pAh1mUNpP/AqZuQx63/Tr2ofrytRXK87999Fm3S43ranGT4gRUMHQW7tKF3y7us25Cmy6W3yigxK5O0v/GxVrSgJvMzW40IAODQvDWwckzH7LZ6RjdwL/+/Sebfg00+ccyfvIpD6UfAhH0mDde++kOnf5bUBKl+quj9q/hGBNLt/BPSd7AK1rF42uIRVgGL79foEl8vHI4fbmj+dvWXPpraCxLe8CjRE12Mc9D1or8BZTm311/DSTRrwnbHbE0+/0lyBaIQxYG8b5D+lf3xeAhwkpo0trBzrSLoAsRmqDF2b/JwOIUeoFIowaE1eF6vO+Q1SGLNxCLPUITK9CZbn4NFm+/Bl7fAPx0atA4B3GsD7DqKmDnEafmQhP4GSmBxdlFA4t7gSZLHQ9Z2P4vQW5K/LMXt8eMLYtXNx9ziJctgUGMaU4Ex5Mm8JKWQLz3ABG9nyIjfYSS4SSsmqNdMHh7Czk3OR0hhuNlA4v9FQ4INKEXeHsW0WlQa/ZgJYNARp3+6tMViqAuAWjO6EJjOkwijcP9lLmdRnzs0uEoOOIlDJv4w7UDgY5A/tHhfVXyT9Bc+ymBMGsOqkiEGNfEGtipADNS3dQLRBNaScGCQyTNEVr2pJYOa6PeTji8gE5kawqnGBHDLxE/QXPREhyBbIWDDGUd6FLPNAMG19FhEWz0gMIq0tTOatvqatimF/jpKbIMkY0hCNigGLf5oIfBeup4GLKzIgyaCA3EiQAKR2QMsfvt1ZU9oGxuODx3fj2GePGsnAlYpSNgi75AEaZTjffFcUQhsel2QdNQ497NgoBw1pllqUdJRwybwoSCUMLx1ZmeXANgqYsaZ4zDg/Zke3WnZ6sRlLElxdgWEsA5/yn/ri+6YWMB6AN6ho5waK/wZZ83fuFcM0lJSEUAG8sNr0QjhXa20tAnCKrUhkbsbfQTuJKvfES/bbUjIiKmCVGC6TR4yIS1Q5uLMt1ILY2SAoaFtZIqrhPL5AB2lqzXGgYzqtAIDXdZQ651SQGBNdFVsr3RYBdY3t2Bn4AqYmYpM6eRojiH4OzMGmqx6U69PzsDkc2Zw1Y/UkT1uVMaq06TvUp/wEPWaIpBjDbOlbeSrLnyYIJ1BKLZy0VMV9jzGt+5tgfxSOJ1jvG9aWGDboKvqqXoIVtcUxELPJSQ1SUCiqci/yJNw6CoA+ok8ctMw1k/5O2SoTRM1DI6NxHXUNz1SZrogbEmMMhPZ5dr6lc635MrPkc1rOuqqv8clfWwqsZVPShmCNt5GJf91mk9wPAefRr1sZw1LxD4dNofnQ6Hp0MujKpBpd1gSE6krauyIAq7H+u+pArQ0BoehwZvouf9+6lmpinluC5nSlkE3IgZDIGYQEto5IKNWyXzyToJs3J8WfQuSci/h9mPY9K2Zt3aKE4DGmfAvbYYfHdI/JQ8JWvoR7nnYTajjnIaZrMxxnw1KJddV1z2QleTS6ZTKUBqbTM5ZnoiWc16HENvXI4plPIve+XlFOkGTbLRIPaY1KQ3otSj1rYZbtKIJfWAKV/QS+fJRKMRD/PUBpaBCU5GHHtUi3wgoGltNmbUXt3r6YfbI6VI6qI7nW58dxouke9eiT6UWgRhiLYc1OOyqMvyMkzPe+A9k8j5haalZfdo0QaBtxAHeYTFw2SSPDw8aeLhRBFJmhNWPKmUQLhrsPYIICu4JiA2ekznMUph47o4PYX854mG0hNNprBBbEnKWiNsGtnWow/FbuOsh4mhAAZCzTIAB4CTePqTREG5E4hn6Jx8P8yZjkWnT4cxynuOTxqKtTyoEO771e5JD/s1wYW/SqfqdhtYXcXBRIm0kBXW8rUjW9GEmv4XZWuuqAebAgLSMQPOLWE8M4gFU9sHBW0IlJxNd0we5k8KaWQFzQRLX2m+BypQAuPPNJ0GVdBC2SY7DR3SoldisPW9RiYjSYGrONwYT6xQESW2D81yDVVoQa5drW20jd9Tslup79FA5z3KUQM3etahApo+ZyO1jw7FE7+QCrxwrgs6m82zKURotV5fHXQguK2yLTjiQifkeK9nTSsJqZ6GvABoaypNZjRMduQPh6/cap+sNAUeB54yfbbHY6er27sbr1mN8dFFrFvcP2pCUMcG3LH3dFCb5Lct5Bn2P0emoWFZIqu190v1v9LnUjBS5eoIVDuFyP4ehFSFW82RWKf32VOqYtN26ZM9BYovHdmfQE5pUZmY+TcVy060Nrhujq/gh+bP4ONsXDiXYqnKT+UYzJ6dr2rUEUhleh7Z9mF42q+Q2qfYlFt0BQdqlfiAmk+/u7oe9Sn5x7vPrfwDm+oNMv/8/X9+//33zt+z0vIrXKRHp/NZacDzH58P9LHDo82k0kmr48oeBErS9cQYEjk+d8lqYb0MCoBdb/WjLPJOXdbj4C+ytPNOY5n5eb8fBhePZPKBkvOTz9/6/dM2pVGU4VWM+vQV/vOwHP/phlA9v7ZZa7nNnh2RuvScSiLnURcBJjWtVVGPv9R+78swGgz+DNZsNhDDlX5/VCV5WX8pT+GHT19GdE5+no1Gp6N+dpcm9+UITk5XpOv7p3SRnP7ZB97T6cHco7X/lF35U0XRlwoepJjVccyfXJpnt5r0DOhlCXS1yGIj4a0FOvlmNQWX0dfqox7CSODuXZKcnp6ORl/67iLZ+6DZwMVJOh30B/SRFZKFnYFMSwNRQac5Mlmg/+zbXClpt0wPeRC96fePtDuCg15AM8SHJPPYw4GnDsnVAxoofbhqaNYyTQHAxurn6F7dEBr163K/rVeZq9EMpjYkPUkSqpv2b1nn9uk2xUjpVHU9LEdllPwbPSUsJX9KSQEoDKFljxqFjroHsAA5rmd2D5ZWtIIoQ6ot1hKsJGh+QYsRwlrcaxw3vdxliU2ixxZwiDqKwUbTpdNMLNvkmCUnoS7f111NZuRH64hQyIGNxwsbFRiBLjQeoQy7ezWbEUwNinbPaKQrVYh/q53t9fIM2q7RJ3MRZUtvzK3qDkQkxSvHOy99ps4BvU2WKpqLUiNXdEuglCcaEheO0v6QBkJYQ5oJKIhmvD3hVw9isFaOGIKkQvklDm9CFKev3sIldqM4sD3f5fN5vjWKauKmisolecaNlHR9jWohrST5Ot+l620zMT35/eNpHZxhQ4bkttPAbVtPtKTx1VZWxxt20n8GO9oFm1e0aSdZy11l3nXpFEDRl7AwN3adT6cFmK7BY5I+qcWFDFojad70iXCCXRtBYXQEJmfy0D8dVach76xQU1APVYKjLFUB0nm8g3v1wETVzeIEVrUhoP5ppbeCor62suy4iyfZc6Ln6ApaBMygs0dlBg7Kmh3/k/w7JWIRCzVol697RVX9nnbuVbpNgICsmBLZY6I3oBSZyvbRBRRn7NeT3QTy0ubifT0+az+Dzxwy048n8x1I7FZqTHBRFtcTPT9QNZ29VkWD6aFjNJY0pzLPP38ASYd6TzuJ1DXt1OUGUuoqQKReLDD9qp80vNQtsmnXdU5muvKBTFoJorW6l9/S/PQ4XTRL9z5Ld3onQDWBoleaIIDRAZsSgU0B4tffaVcIRu8ru73Y27OHTkdESR7pDD/nqluqiZ32Ex8qIrmGJpr3qZrJz/lGrfN3/PLkQ94iHy9rhtyEE+jpoDbF94TVNDvSZZu6dJkpPOjJD7o5ykOkJy4d0F+RcvfBge4/rWB4wdQ02uWDIUItm7c/wGY9z9wPa4cIagdRW2TkdN3RixyikX/I1u0LFQtVlIceNpKJtAdxfi22amMirUG7KqwjhC63IiSVhS3SbFHg8wfup5byz8nIilTLwNfvVOij8byNDlmDmiVhaEGw+WT+nqzypxbiRt+wl+hp/iUYYVq5h7XzT+SPTUM9w4ULDhHP8rbIknXbaa7nFwU2d5rrkYymdfu8c2I0Eg/RD6NP0XtivDS5y1KYWfXNzHbd6RErBCEJ4GyySJLAW3qkDF9BpxsPJ8lfN9+q7Ff9YdVNqvJvX74M6XuyaYk5Lo0v82tOkmF5g+er+RhJu4PakKul6Qoqn8zz/Orhn7sJuse3J3RDunQrAcs01yV2dRJXm3pqXPskYWqTk6NadJOt5+65jLwNPWDoqssFkrI8K4Lbp23c6xKH0j0sQCjDpi6nVQW5CIsTZXuruSkl2zm3zW4TxUMl9SW0Y9tlS3QySm+XizXU2vYILk3vFFZfLR9D0+mtJ1vAc+h2ryllemlKHM+NFOMQP+foCKftleuugj3lxMtAeRg9qJxUiaQLFKj9PJ9o5nimB+eqa5Y+3e7E1ukTKop4vHsYZyfHGe2kFjecKQNQr0OO6HS9TIn+TJMWni5t55KbZ7XhxqNd79SbiwUSjQntkif6Bk6wiThK00qW8/9WxniH4SP9xTQr/Q+fBWgrZrZZInSPJ7lPz7I2iNNf7CdX6+zh8B6WaAb/kS03zMGU7O7uaEEpgdaFv+TofX55FzaZBmE8ZHleZBd0jvTsaqHNIgk/spxU7Ut8djfx2V3IT7hNpE39Hsav1JCSKc4gbqonnXnqQ+X8kNafQmYNrMCBSQdjv62Bz7Lgfr0zCsWmAYuho6fKaLlWKKr+bFAW1RJrdFcWHn+kG8ha1+nDNDz2rKkzssPu78gdN2lzoQpnGFMyT0x1Zmt6yQ4NkfmPwd+E1T6IqhDiXf7kVx4xQxqfoAyEkrUjbSFwOXeLDWWniwYU23KhXCJ63WJWrfD2s02hoVuHA3WXZDSoC++LoL5x005QHk/yKVfStcKBqoZSj/y5Qs2ngWZbSdNdoLOSaYaCV9OIlTRlYJ8+ZttJdi/uvccoX9Dml77Q0+sdoraSx6aRim4rlJd6a3SATak3D10osq5eJUD4iqyTFRsoKn2UtSHhJqEBln5Zl8s77AlsDBUorZLuMw2xpHe7FK7NMGTu/J58UHSo8+zh+iaDSPbmChFpoqe0KcZ8h/qUak1nc82oMtn51qcRtvZohMcxrE+rKtRh6cS708ytQqe8QEd6j9GNkbMMVVnU1WBYV6N6NEv9g7tP0ucVSl4tbbMn6GORNEieeY2m3cA3cN8cstJ2V7BB13cRBusy9Lh/4z9WuDNDcl7SwSleLxcMTqtxXY2rqj+uMIz6JEDD00Rbv3UbWkztrCbyVOlvZTUq66KsPp2elrA9Tgj4+EIvzkGF8NzFWAANT2kumUuBo8Rk6cHU+ODtS1dWvoR7/TOUR515N9voPfRhVc3KC6ljzadsufOyC2u75TN1vMjC/hLlbaL1HVtWzEtLSR2AWXE3K5LTwad6OKpmmpBL002r0XhUD+H4RVFYW5SQtFdonJlsnk036t165+fJsluF8s/h16K02Z6gd6m3CQub2llWQ+JIMCqxkG+KcrzohTAlz6p8poULeyPB4REHEbW3LxNXuvf0Xu+w8OEUNFDquvDYKg3FaahqJ8kuZjAcFJ8O6/rPWqPi1GqCa0/L7ruaNujmNA903BSDWf3nYHQKOw+HuJfsqmrYH46G1XAwKFvlYFQX/UF5MRlWoRfoULy7gfmun/YF/Q/mCD1yJ98jgTn92hiuVicAV9x08/twWvXPe6WvAzwr8ofBQvNpEWTosXwOJeSUXlFnnHfv883ya7cXIJGfjQahPq1P+5+G/dFg9n+NTovxoIISo/64NSt7wZeguhyfjkJPzO2y8y5qLjhfDZa+k0wJ9WbVn0XpNTsBKW+nrpyVl3hpJP4Mlq6QRt3SUSDwS6hRLXt66xzK3Inj7nHrfJCvIEFzYbsJqwdH54soBrCG8wuwD8+LWTkbVy101dTXC80N1DWYTa+LXha+V844QzQydx6WY9RHWUuHnCMNoaD3RG+sH3zhirxDf4I20gSKpIu8buTuFr2eKTC0ivhfum26yMJ848/I16331P+cflX6+K7XpWn1XiHtq7kf75ondfbY7v//YOW8ejYIRAzeRMbnzjEiPkzUjTrEwF/9/hP4JZkimlJegcW8xgcrlb89d47xx0T/C1iyQ57/4hgP9jtAvEhJVuC/gzjLQhATxvsN7PyvoLmiJEr1V0fbv4J4g12OcAgdI44gl8Kwen3pl2TK6y+gKdxSHODncyIUp8Q6WCjCMfAryMcwvgIsVZPXCzQX+L/+/QxN4ldFNmcvdxz+R3hzEh3WIxz4SqliTrY/oHMs5w1Yec2VeGQf77I7RRltr+GY/G30z2CtB7xgpV2Tc4xpjr+ApYmX/+p6ROlwheMxkd13gCb0EmFgGAmOM52ago7wyy1vwW5jZ78XiBdfIGZj0Ycjh+b4Cl61YmxB0jbVsFz1ezkeg4cIu7G5FA92FmMBu2Bg0fGKpWmuWvRfgXnSkdmF1SGZQnZjvNfiDI6XX0FMBjTndv3X85ejXbDrr9IcoGm5BitpBmV1vN1ujKdN6AUU9wqaWIMYYfsjWHyTIUeFmoMFjyA0DKuImR2b1+sEtm/uVKi5W7kKXkINHBLF8CHmBeKVQ3Rz0SJjMMIBF4UODRhb8HhLzON4l12ws3jhZ7A4uylCjH0DP0dyajfFs9dIvYbjXDWguYPdC57xrCk6xr2FeOUXsFsNp7+4K0a9vRBZq9ENhhUFWxJ2EZ8jVvFelfKCU0zwAoZDDDWH10kjjor5KdURjuSKGAliCzZgGTTwcu/rFIJYzluwuDcQI7XX75D+15hXSMW/Ds1ctXjpkJudvLn1GAAiSkrbgMX+FehSvHpMY3n+izsatcDuMFdNQ71caIp4QfQVRCQP8QqTuinADkcEXwLNP8Ih1uAlHDM8lGi7+F6q4YX9rH/cGciTMSDuABa0Ww81sD0QydbExpOfgVootjnoTkPFiPAa4qs9Bxy0P6Iin9+iIii+SXOABkeAY5MhxcT9G7AoSxdv1DC83aHjG7ActejaAYQEd0Vcfsbg7ZkwalB6tWdn8baziAjUEA9VPptAQU6IJ4WQsqRvAN9ZLg+JYwbCJkLE42fkDtDU+QhvTg7YGD5NjhGpiNEBLGulf0MwYlr4gUswu2hQ060NHDK1XZO3shEoHOMs9wM015rrAiv9LWwWz14z3nDsKVS4GS6AISVo6f1U+ZR4vTansClCyTWKpgD+ZQzEcAN29qrYGAsYaoDQBnSPXW52G5veIQAtdnq3kgvcYAS3fes8XPaKYrnUKMHHsFyKbKoDP5KDpiaw2Z4MYm66ZvCCkiBi8BZu7Nnk4bpmYgDPz6/utNlwmzPdqKpE0Ps402A42egFO5tQpwpx6HY3C5tzaJPstDXoCo7lvQZF8eenB30NCCN+d3dgtbKZkZYWeD7Dj1/QpspXSY3Gb2ZmGnx8bzMNQ3fT3Wxszt/mOU79O/PPhtXzsygnaL/B62ck72xCoB7qxAIjanbUA249OrUwoPkcMRWUyjKwAgUNhgm8XjkXLMN7IaeGAx+OUGnhzsQEm0hz7d6A5jDqWbqdWAFx2UcdhY39DY+ISQxpHpilUpTiQEp8ZWwuTAwzIRURAxW15sZr6qqR1+aoNlR6BRajjK+SA0qAIji940/A+Cmixl47mpezGIRwdrQ0hpVNatNotn/WDu0VkZIeU1j0snf0D+jECalqAOVioEmoV1pNSXlaqfoZpey6FRnL1hJHkd12mlellCQjA212rn2LxjI0urRYmFI+qAk3DvEnUKOZconziiLE5jket+ClmQYNqCliObvdlSaeKcje5goI+ys9xNE4bgRDHwYATedamuZ7mHUMB3WX720CK+j5rjUhPK/HTwcgaNVmb6W/AWVvZbIjRZwbEC8JUEV6/mqP4iYPhptuoeX1pq/Q0diwdDuEMoJsFiDy/+N4rhnaC1hb/G1UaktCqIUAkp2pPj+hNInTXgwsFB8C6sm+ThqVHeHBZgZONDCp1XTyeTrRvMQPmC5sJ9PC+xZSrnnZoEHRC9fee7fXJG3wDpubZL1Lkhu3jg2nEmzilTJv5hO+7fLtwb1ZA7pwuCbjoIHbNO+8y7913iVVmzRF5fRA6WZadJ29ZZa5/qAe0g9qmLPSm3ciYSh9FsqlBjmLofQr7etSPRmqqrLWEkyb4K3cx8e5lXydpiffDYETQ0WQZenJiZaL5HrnxCb7cvmHdcKJK3rVoCoGp1prpzrVsjtVWQ20ZmQouqGsPvVbg8HSl8Mvdd0Dv1LTdEstylNV1bDSROHhqCp8khTE693EHhe5famnld9UZt75IPPJ6PFhnYH2h4y+wl/+rSx+C71LvYYJkXXZ3uBXwuQmmbo2+nBaDUM1K6UEej06ZC0ZQaBoDQf1YDA6Hfb7w9GoPxh8Go6Gw9Fp/3Q0GlWfRjX4USsw1BTmuhoOql45GIw1mfdjWQbNbffs6dV9eA49zQgsBlpyiCppQV7N5Q3FpQuXCJMGwp+e0uTm3ItuSXKdJKuCRL2eBrQ1P5hQVbWgzHhsc5lnfysHiv9afdUc5d7s66Ueg0E7KAbKo36/D70VU2oWcsllHcd6FVDTmrl3XF32yq/kKYQoQPMFy0LPaGilHltxeVmUg+I3m5FD58WuglxLbkWLX1IdMi1bd+pDV9mVplBo3pQE9l4zga5MjMTYmkaEIEEMe2egKDR7sNejbmW51Job6g5mvaLbm8UOAijAcaZJ2KBbC/2qF8rybyU7kC0L4YDC2XBOAwgTAa02Gtaj01aSxdk6oKGAXuOXDol/6Rc97ddsr4dHeCZ//KG5Xvnnh/Q6yxbkOarHRgqIQWmz8ZiCq6CZzzW0Ew4z2DD0ulogRhSlrcLluJ79Ta0wA9eq/gLj/zmgqp/6/S/DQS+0blS+IGIGGpFGgsmDZkJrcvCDpm6/gDiXndZE+yE6PukBtXUwF6Zq3YKWgYDef/RFmAZQgXxxynZRdM+/DmratS6+zkRlmMKmoHvszHa2XT9pHnJEyGb4UnzTbrafoO40QU/TNSJaehCqt7cVn8wh4wnK6zE28jydJ6mmfIIvv7hiyROKQ6uacnp9TQ0t8iRO9ZMe0TRmzTtLbT0UlaIpcGClCU8vIKxsimTEbA6okxBSFpUTfrKpi3NIJE19mPr+YNpKsmWkjAuXCLRCykHpHiZ8K+8IeuP/CHHaOFitb8RB93TmmlGu9/uJ18zt2KZxBknTqtxv66zFglW+/SjSzk9sORYL2gVbpIWjEfcajJ40JS1mIIGyEsTOWBw3WlggFqmVW9aaz2wzszWlU1SCMGpMnVkGEs+mjlqpoenVNKfdZsraJDVBnp58JkiDNqC5AYcOUhPJyMRupgCqGeeFgwiGnyWhIMNYtLL+s4ErTUYUCmrEF3KrIM391TU4IFZWKMbFMQ2MkMBaNbF0yp7r1i/xzzIpHXcww2wiHyFkREEBVNFkWZelre3Ni1HExWY9jwMxafQGCFgzplrERGeqvCZfNo07n0A4w5E0IhA56IWLFE4Eominc27QMdUqt/E9Ehpwa+9b6I/+16Elq6x5owP1Kay3SimIccLPsJJ2sKAkz7jHsKAYe4liq4trNfcNF7mgBEpulEkwN+n9hQiWwfOFssVMwzR5sd2wp8xYwZJBs2/BW8QUSGPBfDdYj0Jnu15rxlYUDXjECKR5jy9YmQySIkukJQRWH3DInObkajV8UIuxoGbY+WihyNKTfSkq4UoZhrJ8NfoBBjvcyQjxSB4CZEYn1mDWAk28FS4By3NsygY0BYKdbFp8kDP5IBfy3MP7xbkWoxKm0q9aGdmwXrUhx04zemFjKi9NpXxtpKjhNcAqk93fEONIvtXtanuRisMLcDb/YbOUhC0eDLSneZ7VPJaWMjXHRrMX8Qo1LyRmIN5W2ZrXIwRE8sM8Q44QH0E+yeMboDbBLiUva/Y2f9mFRmty1fKlBv7szLxBuTsXVpyqrgU6NMEw26ah75OtzQDMbjbTLFV1JBeftSCNtgaws77ln5sTou3NCQs9SuflLbk4GJxTevCV11LwZbnpeUcbHB3R/U6LIYCqMd/99l4VUfDJue1+h0CvNRM33aWhEGPTKT083K/EdXn64d27vPUt73y//fwh/27vThiASHwj7S0Y9fLWBgenS6+OTIb352VPE6zAYeGeF2JE6AMloX9iE1XV2le0v74pkKVXeR5ssZ9cE84oQz0n5X7APNU4o4zU73n6P+9ksmKuGy6Q4hv/kx+dA4nSa+uTIkJAp9Pah/cBk6MqsTVLvROTYZoMaiMNbZW5VOZe6IIGiAgrhD/bCxNar7i+zfOyHg3LFhh8a9nrJIaD/r///j+/s8c6GAU8AtC0QrX+jNAWkNbg7fsmcSHoa6ngVOue7jMtFnXaRyuqc0hO8nz0t799Sf5r/u7du79rkBWesBWsOv1Rvx7JbN/2P1UFtNIY7bEYzq/Pi3pUd077dT/40/7ofyKtrL/UZNaOplibcWGdlHVG+TVhsCpKbG2nPkZ2yyS5zYurXSmM+Kt3WbmrULmOx8cpwtlqTj0fsnz+rgap0AaJDm10lZ/8Hvr9vxmV2IF6UvX71aD/rcT0/xjK7SKuZwRc/0hzb+943KsUyrWpreosKQ/BaDlZ46NSM8qEiN7DQHXQcqvUa7H8PNFbFP1eOvH9ekx4kGTV6HRUvRtfYMPV+WqSF4NRPUo7YdYffUToQYmicwdWo15/4rpYJBS6sr5XdYULfvji02mpxUUUY0bBAxhQujpOsKrq0+n0CX+nrv6oxOtiLqnfUzwdRD39UlVfywliP6r7X+s0DaP+6bCSunKjkGQf0rr/5UsfvdWpcJVoMEkfHuhqUVZpWapSZSZWVh+qguNrC3SnE42Jqo98oPM3PU1jPTykrSxsF2jeVS0Xpv9JLwRrSqy+AJEWxFRZ5tvJc+F2xWj0qW8zUTM/XRUiOaY7yixJxygUxPCy7le+bl69eYQIKMD046Aa2ZxxvEC1RzS6RaMrXPK1ejHhAuh1M9lQmgMpzXlHN9DrV0XV1wxXgJJ8X+8CDasuSmGhJXfCKskKeOnPft+3J5A0u1pNkh+WYRZ+C371B+mLlfSENo/+fiSr9OkydgNA7EfNVkoexVQi0ETmj4ZDEvXwQNqCKigAao1GTO/qzCdhOKyWrtj4/hfErDSLSJO6ku5dCDSQ2iPXa8Fp8k9bANsywrh8qEM1Ggc0PVGaGY4Ce+DW7KPbWBKIRAtyUX6AzeKer2kw3S9QxAPtJ6wiZC7Z+K55wyVV7n+ZlSlu3rY301dE1Ptne8znzig9z+r8ejLX+xMfzuHyundqWVqHqpWLNCglK4OijTCoTPYiBYXamxvxvSB1ASJ0JDYb6a2OejbhN1oAXB7TXtllWa+q+l/qPUVsPoZiNqV1AUiJ/XD1TF9cOawTdcPzm7EmvA3JiszIHlJg4200wTnyrorgtwOPp+QRxMhDphEFIX5mIZFPNM7hsiSxQYn47pL628Xd3cJlIJc5rUOtKivMH/yErIPpbexwP7XBLBCh8NGsXP35Gf0hPhYTP9HnaFav3ttSxcELoj3odSUtt2ZAsxku9o4mYMkUY10tlkJLDr3IJG0AuDPIAHeH5SUmqw1jgRHx2LO6d2ftYZVWz5OGfKultqSL9F7UlV5WAbfoKYiX1VhqFd2czbdrGeQgkEngGo6KGNq7RMKbssySsTepIoCo22KFxXdNIYhFiV46XbjkTItwCSfESeUTmxXYPWay5el3ffUDpEQo6WsZ+RPqYZ/eEYbqXwVXV7KANUfWhki5oknkkQSZPht1fOVUtNWLemxX8B3MkJ6o6VWQTc3GcpJ0SxXRHOwlUB+uMZhjxa3NciptTMWZfC/1sXO3dlzTqBdEsMFb2UMGx+KJ4arwgtuhg728CzLoWsuOEG447pm5K6o3WfLLQUhdKcrGFgB0dGHXFIuIRfII8tNTLTgmdMjL6nin1tnKehZDJJBIkqOXOszEVPGSH80kh6GuwOqSPq+9Q8smU+xenA/8ZmRS70aQiM5BSMgZZMvyHxSmd6RuzU//0ZFrAXQ6n806AqlOdVoXp/fYDKvaszeTKn2MOkx+suHfDC/LIm+aVBUw8eK85RJ1fWCy3m7OC7ckkYQwKbiAB6bKS5Tn6RNYQTgZ09bPNaA1PPUal0UpkJWfTmdfqqyTFoMv9nZSY0fFTlvIm6OP2lezQLKH+ML1VlY24t2+y1r3MFK2WiM0e9QkVMrtfY9sNdUnEwB7N0/KCG5VbmSrnV5HID3GCcUk+zSVGf5NlFz1P5329bUDbOOOXoEDHfkIdm+ayIACqK9ozr3JD+t3UqkxFLFYUp8Og2ZgRYZ6H04cn0mI1I0JHUhPJ0i86KY40Ur+oL0SJ2Q+Q4pvXDB02Rdldip7GGdWYwLgROlJLj/cVinglB7Y0mOD6h4yRUbtaz0gdY8WlWslv8jaGbeA4vWXyuNGdRi7YAYC1yfqEdrUJ16QdQQhrjFvH2GtJLvVCzGUlhQ0vxcdZHJylYooPtKN/W1HZpROaYGDeazihNtOb4BKIYkmHBItCKfnF+rICD2QLLm1D4Zxh2b6w0aNRUkpakWFvpOgkznjHtB8SOniRdV3n3VV8B0x4aIxVyc/wTY2ZsvzJ/7X+BHf/p6nj0RY8nf2GaGs66U90WuSOz2UFbFQgC7Vp0lEVaJgdwxmM1MMHd0fB4xoRkg4nyIhXCKpLup1EixEMoQhoGCKwX/yQx43rv/1ybf4Lmkn/0HMRE8QNAynG2n1FjbdHc6+Pcdb6QE4CkQ6Fk0b9GorXh5AxI3WoqYf8XO98rgTUR/EYBT+XU5tEkLpE73cBI+T+Q3FJ8//UEPQ1DAUhL41j8Hs4msxCkewgb7J5xO8ik4nfafzXDPJUW0GsELbXXFilFPPJ6uU8tS86Z3adqtFRCANZlPs4MgkzbPHd5DW6VUqsiQmcWXh51An09MVlftAvFjfrkMlEJqop7A46GvmYJI1o5atffYMea7UjuJ5fTJCD02FpewGfmdo1nFtljGIfKCG+21Ob5hLMapTrSBstvGdxKtFjDSWFMIsHO0CRyLEnbne1UPj6Zq6H34a3RXO/GB5kwRiHzst+khz3a3huN1jbCd3YKR1Y8VgGuxuX01Id3WVqsdQGylHrZurtrr2kEz9S5bc0mnQ3I/SbEoIMTu6iIx8MPlLv31HS0lrAEZrYiOd0lTDhFIZ2O2QCorsyeFOq+EkOynvthQkvLOeo2+5pDgtI4qhfIWTMSCOfKXRJggXqAmHM4xZvRR0t19drTQsYHyjbhNGg2Lyq3MJBkGF9Q4qyu6bNapIDJKmGWnBdN0O7XTvsgd5f5gCczpKrdSLVdxO2jIvKPYMMwELP1wlZ77rSxnMM4x3rDkYnvs6E0d7iYSqtAKmIC2CymY7OeZ6AVJUZfdk+k5qJP98+zsu9+d/dv754UMHtaet5fd50gaLNriopqgJmuEBpxABRBKy/O5Mz7TMjkuXbvKUIBN50iVy+Ug9aOwEibonJeINbxpO0lRiYmsasSwISWeggSco6PaWbkIVBuIxS9fpP9P0Q37yD7CCpfxerbhab9ttTPdQX15CDX+xCdN6NJppxU2JgruS97pKwoa8A8a5cY7Kox0RVRWgzLFvQHOit8RFNEWKt6GPylZq7TWqaV13ei9U+T0kP5Ib+a20A54XXHMDas7tnN8sw7D+dFqHc9cvq/4feITelR5Vs/TZOV5VQvv5vtuG1N5XESESjzN0p4U/zAhM0g+TXUcI4s0aSllAYGVQq0+VECoV+GJWyxixe+B5SbUqdIvnBR6Fo9WE8M1i4TZZB2PC+UB7hnO9e/mEUbTo+UnSLVA/ZGzSZC+gnk3QteVlsd5NMr3gEptCzIVeCTviSC4h0sIr4qkb82pELdELfKSBVAGafq9RVfZYVmjRafi493FtV2qtV55Wg7Aoui67pzubLRfKqOfdQm/dFEUtMaEa5vs4h7eCBMLDmd/fJ0/kizaFBPgW9OMXZIe2VGOmGEp58qR3GCndyCWqQa6JPdeGTpm7s7HrvT5u57v3zyu/ShG7/bW/ycYFdnvYr9ygxPXbZr7QO9HpQiNK5+V5tvTzhfPLoFcA0VJSVHqjK/WhF7qb+BEd4tDIm7b0vfjyzLp6NJPaCJRkMyd3O9GLM1sTgmjNIMhRWy3/LM0i4nPzTbbyeh3VZ2dugjNNlM+CXp/OHvRwdSEjxnqMNPusNlcL6fmhxaBx8/Q+jm9YYVqZCDxkd4rtKWO7S65hCEgDIjLrQB53QletIdW4BFp6sVlvO2s6zIV7704uwA0AT627reZRN20TC7gbNpZitFKofd6ZP2M/+lNlmN+uNGL5hLHdSdfWe+QPpFFiHANKS9r7C5SvgmbBr+lARLk03YoBV6RT2ZnmMziIskbt7DfOn+l7qrJIb2AUwy1LH2iBG/rPSbJXN6Q2Qz1/EKEob5mt5XuP1Ftt9HJenv5gRwMGCY76BfuehJOZYUtLwVFa0wg88HNBScaRejtRT98zw0v1mUaPXVsflMIecZsFEW6rxSRw+jddBAmVZkKFGMnYd1m+w2mGgORZhfd5ut/7Upx7s9M6vb5YcSMedf44de/LoiiDnxXWQRbqZFPXzRCvgM8r8pGpvtqI5QLPwZ0iSWtThKytlYb9yunrrHsv90wNlsztqRM0cygj7ICuu6thcndBJgv3QXyygiduoENWQTgUJ1ay2FTWh/dJrjfcs2HdQ9HQuLaEXElfgh6blh+1SkwG40ArYdW1j0tlc4c6aRV6c7O4qNxGL0OC8UdEC1WVnd3RN6b02VRIIqZ1Bh0ykFzdb5Pus9US3ZLio1Em9TTrJHnqTNJtusvaWItzV7hLWwvOhOmiLZ88YHycp8laQ/Y0P22705L89AbujmL1qud5qyhGVTmeVUU3FN1pCHO3YZ/5JZRF66XtBxTYHnw0AxLWSXpayxrCUK8QxKp6FVrGqmilTs2XaGD5yaAtWwHNcQH9IEmSa00VtDx2aqcTzUbV2dFR32Al3W30zWN0fKsIdMK+cNOl2282ATvXeXDMfFz7OpThcklHE6Y04o0/6xUarhSnbnCkfyRClZIQShWRTrXAX5Ls8ynKGRayWDqBufx3CRudCsl+wA2hyLIu7NbOThJ4YlNxI+wG+s61XG+2cWRV6I1jWLhHvtBiPcFkp1X3YHY+pdnafo6ImKCI7snuBLNTL8nSIxK5CkX9TDlawkts61aJ0+fK6HSEDUlCz2Xv4iI6StJ1/j0ZFn55icEicwUT3O27cEvXt1yh93vr8ai6LKuCrpc0tLWajH5pQ/aLjygb+k4MLDrJzHWfJefYrhVV8X5HufuwGhfD/qXaOAs3FwhqAv3tfXFagvbeUOyG5srcBVW7wW1Zb7pY4iuYTX3u6i7tmhbUiF3S+q0ca1VxvcmrmSXq/+HAG/AbZ+l1EKPjfUJnV3S5EpK2W45LmCub00bn+b0GKkB5425QLXSCGhfAzFl3tarBmns6WCeT3NGZiNGkmWBKobpJknfJMilmxWXxrO8hStNCMB9aYz1oGHzpj0bVsOqV55qliZyEutYHmqk6KkKaAmbcT+kjepoAU1Vl2CzQ4lqBHt8sl+rGD0ExqLmktG4ScYs+ZGcNrEa0xQk0/Ewaa0YbHTob6CXcXk8tKJzW6xvf0uD/F02/Oh18GZW1BpGR5NDlfrrEEhNzj/WQ+8qF91UV9DzstBoN61pKnrolF3OpRqRO6CNMqohH72XvrlOs7cTdPUsUEhxvh/5Uly67G2WK+bjwYTmu6y911ZvJ39NXJSi+VZen/T/6n76MPg1H/boO43GCOs2SlT6xrYfFcQmjFUS8uKwHX4b1YFzWw1pLQMiAxihUHWksqIn40aD21aUMRSl9YZafsqDEddv99rFAgLKuW4Sl5hAnpYd5Pn0ajiFHVSxJSKat0ejrQBPrKOxLH5qdVgM1nHWilIL5JE1DL9Gbzsqv4082p2ow+jLQhMDn7KmdLkPptbS/1Hq4QVq6HttWhrVQWlxBPA1ySoG781Bp5p6mxqKwnStdWJ5XVTUY6ANLi6nUwHhQtz5yzc+nDu8gjOtxWNAWReVWD9dPQTlRxb26vLB4rntlP5SDUst8Vr26lLL3oSjp6OA7rc7hp1Pcy8S+xAXjI6zJJbiALkr3Lsvfo7frsjfulZReYkS6Jcwy1UNTzbQrZ5duellXResZ35vs6KNkwWDNobsWGUpIn6yQebFP9F1+pIeKYhOUkorTuiJTVdeH4bAejmhFXyyRFr1NXo4ve7STtAQoadq0913jmDALxZe6nqEce2WvnpW9AobSh6F6Wvi0Kr8iRoOq1Adn2xtfaQrXMpsVxWIRP8iI81dfFjVtco3tXiThMoRqWmTQsf9b5nZ7tD2SsNCcylG/WmyTc9W/1KKdCE3lZ+Eue1YbIgSgBbd2PWX58rdiNy4qvcmvyZbI32mFbqpH9elIi6WCXKW3OUJVrUq3KYpLfYAk0KEmm/3zJpyeDkUkKQrNI5Xd3cE/pWunk4GByszNV2X1KfSLFJ25KGEJzRcsTmvYr/1bF0ZHM6iGGouS6k2yKVwR/LisRuP6dFB/qj/1P51K1IpPo9Hpp8EnzbpsjWEveugherovT7A3ruGw5/MpDBu6QatUIGXoSzUHHPMsgyPFsV8gEx/75Dw81WzBrODe4nQYhkU5QscUobrUZzExouggUK/0oWhOjAwa25+X4fTTsBp+GX4ZDYaDsv4yKEejT5BJa7GC1XCIDqrCPWRfomSr0u3T0iePCeRx9OZy9P6Z+ZPM/1i6TQWSsk3B8CxJF3UP/i9DheCN4+zvMikk5aE7RBjAU1rsGS0uW32RkyldXCiXi1CNZoMvgy9/nA4/9Wnx+ot9v2zYH/bBaliPT2dutvK98/O6ugtVT96LyReMislFJwdt9OHR8KwptTTqCSZeKFb4kTQGqjBL9/iK2bn3y8Wi2y3ExRRRdPVxYQzZ1Nb10QJLmiEa6AX8Xh64g02wRvaZr8rq/HxZjEflH1/grtbssljoOWVZwLPUZIKZvA8eC3gRJCpJfnG23C/LEmUQuj3pVXUhWt0DB5DMT2AzRDF7j89mk3RmWulw3JVZvIirsaRr+cFa2mcvy0vGbFg+SQtfksDTGltsDuyOIFvhshy3QheGKGZh48/f42W1w7nWEnHl6LJAnT6hh5C7MJ3SKsXsj2JfTLA8KQiT795pHoppT1Ddq/NuQ9HP3tey/fSez6W0KknyTpHJ1QBrOhboDe3ofyDwU3Ijy4d6ouWysF9c+uGo5fUsvLpZQhryf+5eauor/DBFwN2y5xHO5+W0KkdDdEA9GIRl12khDR+wv6+4r3CdtOsX9QqvxGOWpPcJHfySNlxSkfVKDg5OsKTmPU4UHcrKv/ftK0yZ57DVN4BRk8Ud0qAJMC4bD0b2kVMNMhsozFmzO/6O2zv9X0fE7X///X/5f13yX2z6Hf7H36vQ/3v4C1IdtlfBZvsXqP4nv/+vjs3ZT79X1+LZq+2w0+8vIMb+9TVAA49xB6lepbL8ftmOv2b3/2Zrfm8Px99/fN7s3m6vgn+xxSo1vyO8Dv9riEO0Riv+P3FVk2ez+1ebfof/6/h/s8Xfr9uroLZXwbi9DhzDv2yHXYORhX45/p9CJNELsZq1ZARNlsfCj7+3m35x93L93//+t+1VMG6vgtpeBbW9Ch62w+74fxVsdv+nYIxk/0ioPOqqY17HYu3QhH7eXv/+ZaKXTbuXs7/aXgXjFg/x9x9tusMOcRcPMSqGXkX/CqLIv4SGq4CfSWVnf7W9HI6//2zT7tdf3I6/txG/hl+21783W9wdUYuhuGsS/KcQ2agJNqTiF3VV/DXHf7399PvPtlfB4/YqGLfj703Ur9ur4C/bm9/hYGBX/y2INJE8RpYYBJozOz9w1TH3f7Udf/826u32Eoy/JvR/tr3+/bIddnbk8OrMTiO8hJrgqwiBKHGgjh0PJwSOlGq4qvmzf72zI1tzaLb4+2mLv1/Df7W97N4eYvj4O56+3d4G4u5V8PCLR0FzOB5/BShxpE2El9N4zc4bUgks97j9Gni7vQra9ipoJ8fwX2+HnR1/Cv0HW/Nrjsfzny7HX4xuEv8liAxvSPNCHAsaU+n01eJEgpj5S4Gvt3howvE8/l5tbw//YouH5mfhV3ccAs3h5y3GW6A5HoL8m7N4aE7i7tWxgTenB8JE0sTjYR9j+L/iKiCiE7fj71XEYWdJf/3Z1hz+9+1l9ybQbK+Cb7fDlcPh+I+nry682gmOgZ/hyDdv928ucHgxQdkrcDiJp/ZrTmLCl+OrQwxZ4P9we7OzY7O9Cv68HXbx2IQF8eyY6OV/2P8lvJDjhSwxcGQo+8FVR7AgO/v9vMXfz8fj75jo9fYq+HqLvzfb8cA+/uL2Ohy34+8YPILCr/6vTyO8hF5BpEQDDZFihPaHq+yMVA0SBhx/wilGHE9iyPavEyquCfyy/XXw7fYq+K827X7+2b+B5rSJeXXh30Iki4HRpdnZ4c2JXnzKCcWEBzggdQgcgz+B4mKsJWsOv2x/HXzZXnb/dnt90O/4FzTH16cxfIj5j+BAHX7N7kgpLcJlM8gECrA1lFMhscCX4tkaaE5izEtlX/5HDC2giJjIYl4d9WuuEGc/u8OgibfrTcxLWp3ZHrAIO3u5+Av85QUjRBM6gIXenOrkuIoaoBD/hl4NOY3rALsqsMuWoAla1GvQLfE2XY1HgLysHg117ChMXrBqqmvxx91he7l+PMbgC7ycWIrmLsEhcCgJINicNTVtaixU/xL0smAC2M7gJWRj++wtpPAriCn+DehJaRPU/A+jsuAYsuIjpQVCsaG48H4DR8IaBexoW0P0A+WB5kqEQ4MdQaeKbwhiSd6C4fMvQO+TGD1UfW0GP1MiXlKsUYCtgcNtze41RJJbeqNWPI+kioEmicFLkJCltpg3qQxhY2Htms1iGlBSENKjUT1w0tMNgR55WKTChmRM/m/I0oBK194O8fW3Q6ZvK3uASIjjpt8r0NlLZHMWwQKHmsYSbbPfL9BgFA9/cd2gyewFwEj4RVBVXmh0OFjU8Rej481k2JC7gX9HvVaIH0ENoXnH0+giiOUfkHgBu8y/Ke0IllT7ZvvfwTJpNt3bxB1iAZEsRkSwRE1q7YCGBEYDI8ohEKP1BHnjLrREwOaC7WzRRGqLQF5pI5MNUSJYazWNq2CrKGe2fooWTbNdXBlJdLPXTDQ9wDCyvR2UuZ0eIV59Ba8jVMHm+Csc6yVo4oBjWiPQ260BIw4HoBEM/grEveEQg3FJBael4PyzW+hDBPZ0TxeazW5QWYCxvDWR7Y+0aok0l0Wvtyx6kKoXV52bajEwBfTtUj0b/pcABhREc1lYf0Mr/v8aYn2ORw5NKN7SUOINHKn0E90OYPcdszIK6acTwG82EGgRXxuNcBFXKQRZbfZ1xVgHMovk+lXUW1oQrNCCQaEHoWxpnrhKn2hl57SFga2DZ01A5nYuMvGzRcWU3Jbxs2YSV1o6S2so6uQIxhFN+CUQ4c215vQIqv+bmPXO3oKMcewOQEhrJjZngM2iO8Kh/UU/qAYlxWySTmFJfg19gNgskEqkAc6NieAt9mIuSWEDB13W1fe4RRMRBJIQgOe87z5vDhRrNjuB1ZRQPwp3OrFAQ7A24PZtvbv4C1i9FTgSV2eqvMXbZb28RFBKQm87ApF8YrUmiT7UpQ9ix7T7+ELi6o7DgbmOsDAmu7AWtp/KitwcgVBDqiJykmAq8YvwXhWXMAZ9Ldw+G25ALHQiO+hA5MeG7yLBtC4kewo/WxASN4mhPBFGwQgc2xzsNU+rWARDiz0RunwEXVfk4bi6a4th7lYig8hxhCbNgZQcG2hDJIuyN6/sRehXoDVtfgISHsAI1hKF9IXyMPUoLFt6xKhB9SVTohN/iKbpN5D0vPseXhJ3iXpQQYv6cVkLHTZlCDaQxmgXT63jMSlsWP9V5Y7M8wq3w/VXgfhDqLh814ZKbKrxSh/V0wVLG5Mryo66/L/B1frqRi1GMOYguunUdoDEjx9cVaDQRRCIZtWXVEneoMz7SLgzOMvbVCXSiGiSQVgrpu5u9CKDOEnftBeG4Hlk8udGgRrAVHr/ojkTYg1wm16yO6CmV/9ALyLbJLO9Lhs7afawjooU2I3GS7ZpsmmM3a13iT7Gf0e2K3vHIIJdtJmJzfmBN+1SLFvh5vqLrpoaAwlEhjPkTcJH9am8NJERzgTTCGQ/EUuMY2QiJDETpXQqRrEiBC8VsoLjbs/BmF4Lr/BTvH6C3Y1a+ko6FYhxr8Gi0FIwWCwmss6blIqHF9Z6v/fKVqJC+x9IpfQUfbaI9wgN41bNsNe5djpSC6hskOnTowYihZjJJC3+AoRyC+MerZK5F0k4M+kjvNl00VJSWqKN91PjKHGM5EmsRG3UUk250qhNQJAkV2t7u/oNLW704nKyW0OmZgFUbVbpCPHMqgStYoRdvFonu0QE1qlermhyJsPm87kGitXrkzFIB4oOkwyqcAPwbpSaZmNzqo5DqbOWR8hEIZHACGHsocob28BdIpuRC2AH2eAz46eGSuIiKXPui8K2h0tUnv6kmr63NtMVw0YlN/Aq2IC9+QJTaeFSrYNlhHhJRi3NMj7GvM1BH5nUIdUigk3Qvjj8oEtmVjZ0EhZiH62RkCQ3W2PiJo3lqpKVEnPU+T1Xza4ytpIRQG2NTovnCxO7zd6176S1pY3QScTI+DCqidx79W7tuDZsbAMLvWGfrP2yXFy0gm39nlfwkKRa40Or2Gnxy4YFhDY1tuoZHN2OPNU6UQBJJ/MHvQYdAX/u1j5b3YDW1IoQfZZbrQr14Jcfb3Sen2SY305rNqS5jUZ8vtYL6Z13NgIRhzf+u5MUdV1dVpplbOwUZQ5rijO9VimS7O9MmrrdZ6NJ8Iv3UbQgRigLm0obaWIESvRxXxpRbxUqm43eMzD07Y2veGLjHHqp/hDWn/APC9oCsrYRrZffmssWoz21Pcnzz7lWuIsDKJYGsEXOlMoS3lIGpViZgKin98PoCq7WZ2U9KKiH3i36Oqg1n7YotcQroIVSK5sf3isuC2zNS/TQYFQPhsMvo1apBUY3q7ZfFqUmpVfV0u/ds14rW2p1VN2Gd1hVZAqQHdkMlE6gqZhaVFXzZ4X1znFXWWm10ypkeQ7vdnukmhUeofTuBqRVn++fv9NkVj0itBxDDIkGRhK9fa9XP5WpqKJXi4z+6ja63TO3Uv/uC08hqcTI4OS7CPVdZMp/XH/WIlpEIF+Z0/LgH+WYYGiX47+NyxlVOe1/+aRp87NyDKF6vcsSl5hzGtts8Gl4b74M91yWLa1sNdQE94GWnR1UELDmpwVxx3VVD2uINBgQr3cUuKCp5VWtbwEqtirHXNY8aoJqHlshV6X3IPJCCwLrHYpSq5ZSyCWlei13ej+R6soSESLvfP4mXhdHiP2IEQ9+Tu/8Qt99JnKSvNdbAGTZG9efDD2VMytK8gtlpdq4PYRDsshB32Q22isfvcStNSvs3Ln15CF9uM/a+13izr2sn5k+QTkrgrzg3rJXQBVxl2pgy+/qXGvrtkafhhCJ0iHQly/2WfjRH3Dcly+EuEb0H7o+HI70ikk90o4TyET0SFPPoWc9HJ2ecsfpiCygfVzv9gsHI6OKE43LS2PUqizg5XE1vsRLgPdBEmSX6n1pVypfgF2DMnxMEkutb7XXQwoe2Bq9WtiYFEQQmPUuVR1qbqv46iZkgfxNF6Bq9bYKuS9d7C2291hZemNXfa3X4r1ko/VyDSh6phVrKZUTHfm15CJKBd25M49NLZs/mjvkt9rKANHikXex31nZy6gSeS15HheDVG9Bp7/VGujJyn2Eb4tyKEL3tcSaeKyCwNAaGlczGGsmBrG1kkl73p1qoeneFHMDpzLMVF2Up9dKfCb8+KWqt9Fv/NuMvZhAe5EEEtnqweO/UZCEB+riwyqt6itpg9q9S+hbFsvf9C2IpUwj1LPT25JdW5h5fBkpxS0ii7xg8TANYXIFDAYtvVyGWsaUb5Y8ftDr4qK3VDWGro7APeSwzlOtYj26rdRjnRvdkG4h1jTFB7hdS62oM7NlhkR6h7bQ6IWM2EJfibBGk2SiBEGE9oNGIrNwpVYQVTcYlxGNhNhla3ml4AYtNa2glp0W91HVIswkS6SxNQ9nxq8QTrPolVRqQtlArdiT9crerIzfzRTDinlh1wrKVX9+6SMiiAYiwuWWDL7GiDWqQKKrm+39VrZNsoYY0NEsOsUl+gOx9ze7hYN19pAl9uBaokN6QerZDtIXccu/fac3z3/YqjooIH1VQl2r3G6JifPn5hLAQn6j13YKRAgCENW7nGnoEc2rjoVK96DIDIFGGav5C1Gnp9dpuJugGKOR/EgymLkajVAOxNb6bqetpC7KIXsoC6me0QAOs/fGdP9ULt9v0ukfvc+2u1ait8ENjtbc4ZgkT0YNVV8Hi3oNcNNh8RLZfFqC7KE5bewD2xu1tH+kX4oroIhuoqdiDncAE+sNVZjYlOsQNv+hZabjDXl6rVVJKGcus+RJdiqei7UffLvKtvZliIXZPxvZe9v1Vg7hCq9SnScXiaN9lNQqndxLqUh9yfpXA4KymXPH+hIJSqm+EHSEB5jDrEMz7nAIQOgBcjRAXLNeHDSQdLHJFJbtSNqU2zloIXClEI+JTRWKEXY1GssNyBoQi2oxm/iqvwXIg3jRHjgQWisMxTMjmXGm4IdWDbFFWw3Ulao/7Xwgqd0Lue2eE9MKWvMEMNNOABYUpgsUakipCjqCJzq/IQDXX5HKqrA1/6kBrQ/z6jS5Qiyb4CtoclYZapPXxAUMn1dAvdJH0HwkYBzCOSZiw1r5bVz8SmAXG7iNpBFRHm3FMYFxm939I95kKtLoYSA07tX3PNn6C3IHJCQNE5kUmTNwv0XZEIFDDWfJMW2Aa2inw0krteXbDHS/FnLUSghRJwm0GDMtT+5RQ2khRLSXLf/NmRbTbNwtsaFYwTajEcfMbRW6Tq+prixMqx7kUqyBLamqI+mPJIlLO3/vaMUKkUAHjuzk77wG48jID5AEGY5Za+mVQ5O93EE2ak4trtI0Ou711mprnBI1jhjLjjHbBsRVkTCv+EVkONLKRCxRH2eKCZYRBxyLl0I/gkRG9FL4EJ2nKv+ILdFUWCtYnVxrDSurPlF2EDSMKNkUhbmXI7UXLmRl0Q00J9TI6EUCOYS0uCrLWbbe7agIqoGznbggjjmoB9vulETMYQtzk5YAGUIu5UNwrsXlKJx0XJIA0u9pVMdAS8e9UAl8Nc7TnDxNZDlYUGg9WJYK/8jteyQCThUXlYwuN2kPmpvsdYhkAKhhZIpXzEItuTUirXOrtGVE4Mk4BZSa9hCl7aIC4gv7Q4m4MKhIEHGgtXWISEUCcUWDQLpDIxl6H1adsNPYoV9o3JZzLf2t7pneoIWkQlB9zF6StzXJVHaSWK3KovgYt+UUMTSyKrliQVqXDAtBQzMi4EJLJ+povMCkM15tFJOlFR2avkIksNUR51D/hMRKcMiQfAhGulDkFad2i7KnNBvhVFNTIKBB4BiiVCkY8G5qkciWNlPPhqXsBLCADRrhq9pg0wKqQSpbKZw4rcdusL0RnoDtuIkoNlt9sYlSwGwwwM5hYgzMK+uJLbYxuiKIc6yPFcB2scdX68eVzgWpVqzEYRO9SEXqDNkn6zlaTXJuNDUiWT6iuEoWbUQkcZg1qpwLCp9Pdhlx0AZCaCRBxJCmFiXEHRstW2D0YS+u0Yp1GrK1J4FxsE08REobcbqwgA35eh+XY49kIBSrr6jG2pKYXa23psZtlcXDH1QjppEpDPnmYJJpGs36e6ulQPLU9G+i2m2UQ4SKlld6u83g6kkMpPG7bA2bWaUxljRApMqwvQavxekvcMH1zQWzjsiqGUTWIwXqG1nJAL9EdXUZjCeiyY1r+9Cdxrw3uFcNs9k4nNpGq2VEtU4Hh6giWFJv2kMVizZ6mbpnh3RCFlsW8BX33HB+pdu5JkpFktk9DUS6so/XjLEUkob+oeEV1JQ4I3pOBqKG/tk9QX1vbO+cnv9QGY0qarzV+S7ko+lVwYVcOsx+nEpxggmMBvQbmj4v3IHhydtK2KE6rtTWWpXmAA2rE7BvqzzGCPpkrab5vYOxIK4mJ91CRaSipTAyMSBtdRdpHC0RqT7tYXcJqYakNRYsfISf4WFhjU01EAPG4VReJjUOk3IU+yrXzNmjXQX0bQmBlAHFhKqAs3Q7cUpKiOYMxVJYIPHcoYTqsfYusf6SRpM2J6bpPqy+Bp81mpU2k6vwVT9jtsZBswiHsA63MXid30I2MibUgiB6Uk4l8FTD4sxvDEstNURLSwhoUm+f59DQKGkXJLdbDgATP+PIZWr4rif5yjoRLeWhexZetd8slDOcYA+lRDNVPZzBDCgCSNtFjmJTGMUnD7467VdZVNoSKkL0wrQhanKvlsUTiCtdqoNrvnsFIf7+D47/hC6dDjuABCSxqgOf0/nJt454ArBBsr8AYysumWfVQAve1YCEPYrnoKA+bKn31eWWqh7FbDnVeA+aUg8boiSIxHpWDIkW9lyIxrRPZmQJtb4xadIynmpz86+NZxWebyEF3a469xstLkA0VQXpDlVC0YEjPKGX1l0m4ojPVVlV2bwbfW0B3OXLSDj00YG/d35/13r37nd9eSHvvItuzufvYhy5NHZmWRxp81mOjp1ajNhIBdj+Ni5CjBA2LgHQ0Uqh9o0tvOnRaGgDmqM/B7jWvfDsUf16ytBeQiH43ofps7SgJ9LIRA/S1iKKZFHVg35dQDgxolbehRJX67aR6mAMAEi7OOB/aPLvrc8ncwzESbbTQ5Hwm0YGQoqU5B2tAQwJPmiZP0KNWyewkMWJZ9h/oxK/EwNDhl5V5JCrkz6SRstFNqAQlr8Fv8kzEs2/kVdkmgO5RCoj2eMJvoViXoM+3kJfcQOXTC+wvKZ++nGp8Qd2H5EYcY271McEDGYIhylqdTCwhNY8Sr/P+vruwOi0XGkVakrVwt3GBbbwuYQHducmXfvW6byfabSvX/dPfee/qe67v+vDCaen/S/9WdqyD2N0fu/8AzaJlHn16RKdione6RGLRSVp5x9pGfEbeD+0LxX4/1sJvxlTKaGSfjic6d53v3e+fY854Dyhu+ErvEdpJily/CpiTEalsAxa6pQRCFWCzpxaTa6oIpIS9/R8HFxdz5a9XlG5XPHUnwuNkQC227OC0Lui9OlncIFFkhV0Jimi0nr33yYiEWjyTqcU6etZNSpXTd07+arnJp3cr/75rvP527vPTmNQxSpyBrc3fKWq6p94fW6kHmjY7eJ7YnTq94d+StY1EpEdvooNiFckhAgclEhdHLAuCroha1CDaLjIcUKRRDAiqJkF5NHqZLM4oK6x/QKGgWvookQfEx5Jz1Muhujk7VLfTCAJ1ARjZSFnPc/+pgz6w+Fpv0CzFMNSLau/oIaCtOTEI+FVUUyT31010sOh/qxbVcnvSaaV8WjqxHWn6IPN/cn/re+CgFbtaX5RF4awRrEeGopy7XTUH42r6lPf/eP3PHy8zlJX+TQJ28/f5Asf0kdQxdkTl5zXqi/I1VqmpomOYE9aOcp+xveVv2FW8Il946vlXdkHcW49tWdUiBzSpS7OY/Sph3415ktDSEVlc6dK9zRQrTVBXKHhRX6jfpE9oV68PSazMfV+vwrnyY0+1hGBTq0b2vPJXcAY6JerFBcElaSvokQx10LImS+TMDr9NKT5NIxeuEnDIIIk9JehHgz7o7AKQxe+ik+KMJNpQfWsifHuI6fYAIyMt+hZJW65ysKmV7bzH2Yisz1pbMxcTfjCUjY7Ysxwtjtb6ORBcG0U80e6+SQtTk9PR0OqfYry0Bd46OjiRC0Zg95cJHC5Wks9qGVL7ybIQ2if0bHXpROmU1FeY7Duh2ujqJHybBW+/lH4sl+ovlpgMscXxXjb67krrQer9fvl30ZDr++N5tnV4mu//wl6D8UAwcXVbIEkfUz8w0PS8b3uVjZUEIHFvb3F/AfV1TiCjGBLbUQy6plzQZ9i3hK1CBj5cqRELPPAm2/aqOdRyphexIzGdUuLrXGL10MR2Oq9nxYlzQW9YNQh7LSDm+XkGW/BVvs01UqWBTUARnBJAjmwWNu+KJeh+57Mqro4L+mP6rGexlTVrFheaC6uW+tTIqK6gPZvuzOzSyXXYZN0fk+1rGFy9TgXG1LEaHiTLMO2pdWcDcA6T1ZtBZy7J6c01wJMoRwnnVytf6uVy1U3WgTW0i1GHOpr4iV6oGYfzPUmnYZoDsORjeMuz4ysFG3nAkiFsShnAQ1FyPzkLHwts2eXTLp1neCAItCYp/IdMCapnvOFfSHIxGWECL1vayTHpi6IBu2r9er9BRn64vKTeLNJWrpJujtMjYmlo6B/5P+0TugpflEAcrq2vvISTkcDu7EK0gi6RRykSlMra2fTRQTQEMjkpb9zH/dX8mCUCGbSMJW4QhSyOnMSWea2+eRgpEwDxohKEKVSABF1iARrmR3u2vKnCCzMSodooszlQI834CAPg33pf0GloR3qYXhMw2n/j7ou9Si7FPVUfXWl1hVk7k4t47JJXlDVT/0RN/ekQjGj8m9ggeWQTf4nDT09HtXkyrIKJl6Gkx2y4NPvHT8u7rVmk9XerqnlIFl+axSJVNGAsnp0feYDIhxYAYF60ADtQZSkgUQNYBvFMdnu5L025RpQVnajGEitj4/p2ly0k1qX06nZ3BqyuGNnql2eaXtlk6b22aqsB71G4Cr6KD9JXbF6QKO7j2VBo2OlymEHdsiUdI82+tEwfn7XmX//EP6GPGi95cn9+kGOylX++QnmtC9GnQ7G8Fzz2UxZ7g8aGKP1wWs/1TJxto54kt3DlsRfzdMtDj3JpbGps9XHPsxkGUSiw0hQiYg4CGA6KLKOxjAshYZ0DzDRMGYWB5KUCLWjDkf5CRmOLXkokEVzWuW/S4HvNZHOpFF7iUQYFLK+kuI3qCR3hP6xGcnR+mma32iEihC/kEcFFVxrct7HspTTJD0aB0nIJMtOUvcbEopOqvqfph8MH3BXSz7oUZB1XfgxkNxmM0i7EAPAH0cp0XkUJxpinqzFCUTqUoQYXOsbMzb0x0GMFqNtABKQ8t/Gp2QgudOAk32Umlrf4MQTmbRsnp08YvvUvvw7++asxktjxbQ8pk0EQk6wREP348Z8u6xtxOAqpSlAgyMeXHAfu5vsSsOCKoGrGH82UqXzZihA2o1sy2FIH/BCiiqcwOZ0clbrKENaRBsdLhsvkkhCvtMoIgQ1U0CpJF7NsxR9rVFxGi6SYCmOPSEVLXrQc3OHbpPK19EAFjKFBD1t3C6ObDinTJKUCIiQttpZ+05MwLU4AtIMhGigD3BupY8QwCeyqdCuEFUdPAG47fmgyhuQg0jmknVJ2c4+7RpFIRLogKfVXsdsfitVh1v1Pnv+2BWGXNRji5jgUUhbRSNl7K+HRpyZLXTQTFw2NrMvz1KI1VIAWrbTQUddsFmQL3CV2KPz4y1kJhmyZ1R68JBt7xEwe2ITzcyYX9tIZSyF5NrzMaVo/mgbIa0nBSg+jDgEQw++Yh0a4BZvq9VRnI2Igp+ME8tSp/y1ILaBnWuWEHHXJ1ZT1V6XZH990GPcye13OW3qzGU3q+PDq7U00tsgYhyiPAxR+9BvJLKGOzQqFEtWtePQG0Ck0oseyNtWgyJxQET3XekWVOpaZ/onO0jFwfSXblRk84RPRuy2ob6S6rCyNMktzSbcJCumCJ+QAqW5ImTmnDhFWSTZ+lE+PSG6KDBXB6/xT/llGn4iB5xUu0JeDWlhFRhHZSo7lNS3pKxGtdqvYWHFQo9oG7ETJthME3UuMqSvycsYw8CO8WmTTmIOtgdehOLIJKKt1LQqq2HgNRfaroXdONO4nO7higI2z1uNLutUJShO1eb+Nh29aSQhSV5wi3TFAWkDHfkZRWSoxwln+a1iOD5CNBnwpBF/pA+5hmbtcXlKIrGUpdfdyiftfPd/9j8Nq/Oy7jWjTp0UY0I2h74lajPPhB4Y0I/dITNtU6RuH3kDEHbCVGFYRacASSJ9YKjMJjxLa+jBlaTJxh/jGK/G11sQMEn2sq2IUAJZ54nWwizPM4xwrRcrU8ZGivXZorPpexvWBCJtUEP5LSfIokaqb616CCVOtYKmEi1OYNTiQG0jPWxvYEMHNkKiFHqsqstwZDbFGMVNDeXwtGxzRyc3L6heauDBBu+4OY6xAMryOJNWYLnRCHruH1GOhDLqGvuIQQT0b20bg44yC4iQUtOYOPiACusJz4bQji5A+h9itDUkGrqexOg0ukYOZB6KqQ6iq2aXS1ukuRRTU3rkpkgaUJsYC8oN02l+Ap/Eb44ZWz6lcBgXTByxHsWsZiLEkUuEVhk9dQJe6agWeT5usjk8NadXmRZ+Ir8w8q0Gpzr6Qlqn89mGMA2BXEa7kc8e697qqbYgfkAQUDpDTQZHY5Ybh0IFdfTQxDpXTPNWmrTVAYq2O3W5SrvbpteP1meREsk3naGPS0l88XK0vrY0gygASHtaadZaRHGNgs3RVHSDdtwZVfS1InA3CcWOUJzxUqJRPKobh2tzfWxN9eyk0KrSKsPV5/963JI+STXv9oOy1ATr+GjxGtFWxU9S1G0sTt8hm1MSZxhoKD5dN9IQI7w06GntCO7qT7Yav1WYf6ydLDyz91sQT1QTmLLSc1hVuekLhJYYTUENhuuS1JdKEygPTiY7PMOw0lXR1BotN4eeMq0dogLSzu7jsuqXJiff/tHJT05OYAoN6SoHfcxMSyVHhsmSDxpqX3iXV/3fOr+/02fjNJtWvYDk0/IV74jo+qKb7FU9oOCSchQ1bF6JphHFKA05KhBB1+JOX4W+lxDYg0JVRt0XDKTvZksAJYIcoLb1N6KQdoSuZN/aLUqdISFSW2tkTxVqitBBBNeSu1BGvPIA66lfwO1SAu4nulH/EjBFwu/cSNg+7ic8bbRW7KUcYUvxlypNnT6IJjZtVUNqm8UOgdMQgqrNJRjMKk62ulvEyfPP35Bui45Z0hYKE2wGguOJ8Etvf8TClTbmZJ/f4pppTAPTVXhtMJNsS7wU0cmbnZq5MzoTexwqE9aoB8DK7G+T1R1VVPXjB1WNIgIV/fnb5+/fPsMsoAj3UBDRAoIqG/kwbaEr1FgwT/XNbTJxoVjoWbwqSFoyVLlSZdopqdrpeyv/fqKy4NcH4aYS4sOs/Prz95N55x+fVW17rGCxJ8atos81tk5El6vXj5pKBPWUs57yGIrf1CVHWuqmzj/+/l+tpH0h41ufC7VOUA+L4TObgYXaxlBZ6YMEJsQNYE1sNTdAn4Jx7Z1YUaxkhUN1pbhRVpBWU4q0mr/q8WgCrGTC3trus753po8gch1lbfYtv05+V476w9/U09o1Wm01t4lr1P5W5ZniSfT1D0qTRU2Mk/lgrUcqTUiyj1/rfumOVJO0JnCNfV9RpQMND0EoJT3YKU3jSZ2S0rytq2wrd1meH1Wjn7N5odHgarfP/EpqBmvM3tTjB5HEWbAhHo0djQf5W84yyCXE7dWVQlwW1fD4uYRFDTrUGUtaPScB1IA1mcC0yfzJuss8QcrobZF4+qCmO0VBddRu4Lm4wytEyjonWfs+ZiLa2cdXrvU1RPGqiBZrrLrrOKGnFhkVnGtCueVr5wJZ+BSoGTjiMk1HgdGbe3V41FeGXbfrnzWKADHcGYbU2uhiL6px9MtiBe3MmFBdZYfTC2r0UvrePO1Vm940s1kD4iYa+ZEmUlVXD6h+qax5ciMLTCMFams95kMbw+LUiipwc/IdyzJDozvk0xX+JlbTpIDLd7SCK3phqg/i6pJ0ht7kidVVImcuFtmRYfQ2RRt1fNAd5Zg5JRPYLEAysb94SdwmEDfqwQ74riX9BqZhcGywHlb4vnrjWrNwVzJaGznSuJ++LQxR4vwE726SKxubQR45F1tl8b1zmsQve4XULkFSryHWFiz0WppwzyR0cyhMFMkxdSUXV6Cf+lHl4YEJrAiX7/N3cuCeMNc02CCvS3UxnpCXBELQh78+ZmOdoNWZGLiiIa0BCekzNA9ad6aaShdj1XAa0+HswDc6UagDEdVC0g7s6DVpysTl7zqaNARawJ4aiYnsDSxRgEx1Kpk0hZCtZIznRGkMLRodXFzJWDN58131gWg4e8iB1ZehSnQzGYXyXHa28PlB8vuVqpqndzIs6CYy/GBsSz1Ek7hieVSaEvC+KIuFZFqtYthZe9mnUHQ/FhrdvlVYz8c6sZIEPn9DYAlilX7oYIG9I/LdP/9OlJKIWna37T98/s5BMTLBKOHhh3nLxNCkiuZPCkillw1sFgI6Sixxtt6tEtc1R0apuQskr2+F3n0bzSZfx8MCbRwwZck9pEtkbWd3N5YzZr6ofd25vZm48LG9D6U9zBHtk3kn9X4ZshuZj2ZdqYKGD/ewf9JY3uSJdhfxjESqE5SlcLffb8402gUPqWhk6iSJNdKwhJCe/9Dh4foRz+D6GxJtH2mVoCubRM7Tu9/18F6/b/9o0dmh37E59DqZkViGlzhNPt2BRzWyIEEwNkrgC3rD+zhQY7IHBtnkAWR3dODIp5zFPTbZlel87x404cAGNLjF+QVKG9pJUHfZ3QphkqxJp4TzqX2sjFDZ20wglipqIvYEqTc+uXnI393Sp67uqLg6fGpF7VVro6WNDtKVqxPXE1RQa/wTuqEbDW3QTaYI2cNqB/Nbj22soQxIiq7a3lNxOEXyHVtFEGcza4bHjzitQyZG8xIe9HuX//1d2mm9a2lelzWcdS/m7+l5E1FobuOgO70o6V1w81RvhmFyLYh/yoKeaJeemhlj7TXW1y3wseXlyd60NuGUC37a/tBB0tKOvosCasSpGdKdvkmD0EkYEFO6W+w4HA04xQaDxIUJ2h4VJtMjUgs+MXNZd1kuxIBCTI3Xh8cuRjQq6RrqRxiqbZByXJ0Uhtjer2UVyzBfacqbNalgFQckH2/J+gb/jlxoB3xAdoD1Z+pP6AHRPXNUCcrrJvP+OfNV/7SuhnVpL0W5cFmVzl/qGzYaF+/3/wyrK2ouVG6pFPKMgw51cXQQV1gr+LBP8Hu83mhpMAINDYVA991etSWW6mAOgId9kt1cKkXpKntxBcCpFI7oK97L9cloCCBO1vN8e15s/RZXjTy6JYoleZCBEoMB2Xx/5CJZQFgRvQG6CRrCtCZlaPiYVJZBCx6SUVXoq1biC2WE2nx4kNRAPb3ldJ75HtU8F9ucnWtGVq/6Y1QP9LJmYXzkw4K6PWHmQxgh6YtySgM8UaubRA8p6OOp5H2W59B/D67zlb6uhwFmc+B6mpzonvU9ZT1msfqAKgF2ehlCVaUmW5j8zE/BuI2+umOzgVrQNq2pO6IqpvJiLBFLkbqZ7sqGNcQlu+a5lSqsrA1Iy124cJHnRX1hQnev8lphWtT6MBSqSKNT2dVeYqevUbpn35W0rO5jya6r7xB36dQgx36Sf/4HGT1n7j2skn6PzVVUUCi7z0LR60KQzbKgo3Bo3u/SloaO9+pAwUa9CZhSbLY66/oVDZt/SHcr+pFQ+D3WCzayms25e9TuN1lksf1vZGCax6x7iE33MsX0mFFDGpjtxpYdfIkTOpZoncg4SJIfRrUnSA4KF2BqNq5Ra5thpBmOSaJ3+q1Fodf62W8SlLStiqaXuJEPLi6wN+0dM+Mom62oacldvclbzmZhdaf386DzlT6wo+89vb/siSsBL3c6MuZ7vT1FjN4tK4ejkiAJxHPFFPNLRUnrRhzlQEmoVJ0r+9bl3Y38qbMFVJYBImWnSd9IKZIgLrhR5oB9+K7wkjBK3WE1Zls0vdWW7CVHapU7ibPYTWTSd1DVGxLMsZOjF29P7NFbegKm8UtS3jRzqmWVyh7atigOA6brp979ANk7ewS4F0YCvOiuWHif5Vur7gK9M8+u9GT+nBvfg/GdvoQI+/vFHWbmk8w8EFeSZYZIrreYKyk5pT+kqfUASkjbqC1ScyUvuCNrU5zSVJGSjX01ARJB22b3a04kQJOdje/jl8CN7eTa+B3FpCpGnSS0kU3RhTSquex1WNdUn0TKrG2Rlmu6QWWKIWXfGfbSakmCvpaBmOhdCWLTltssJGh7t78riqmET82mKbAUiV7QN6LRzhInfbhWnyB9UM8GR4rLxSwYALpFpWKcybJwcs2oOVlFz5CDJj1R4MbvT6CMbrCuMv+BVjzTzSmaH3oJU1FP4gVk20n6QV0Yd0dTvWNjKMRMcjNn6QwpxuIyOUo2LrzGlAIz56CHKRahQgrN+052az2vEwloYYRcz3Gkvo1MNA6YogTBT3Tfgb7VtLWyBYYkP1R+IxmU4CF3emYsazvdiRpqkeRkl6lbFdEyfVKWMJjKt8IVRCmZqMQv0lmLycd7x1ENr7qANW5HR/rifmsKB8Gb6JtYErCsW1aBvjWySLrH11oW0wK/p5M+TDoPmjoZvRsKbasPy+VUqoKWPTsQk+porGepT3lVqdtrONKaRrGigGYDqE7WRpHyZKMIRdvUAoK6qv5CPOpaZVnog5OiivST8vHLcy5ePJu3m50ha8KgCAtKEq/bjctBbRqN5CgCJAzDSqWpUJEwRe1goSitvG+7hgaFLe7aICfVIBzJuLp0mr6mhtNqCPjEXj6SCqEjUr24crZGomEOKQEO7gkrVHpsQ4dUVr/ZkmerrCzPrQqUpTKNDiJs3kGnBXoqilTHJhro4Z2RSmdGI+OdZ7EHoZX5vgi9yQIXMntxxNjI6TOYSgUuCN+dXsS5UBNpbqw4CXBXUr4RF1lvcJ7xUDPSYDefeX1cmOzSidNHWzVhxLntfz0mK2y2rOgVqGshpcJCXWLEI2Yii8Pdrkp1XTLURXO1tvN7r55Gn8sDkzSh07kRd6XEZcWg9NOiqE9rfd5My3DoO+1U0mcbjWVtNP2kIdw8FeOWl+X0zmldAbU6Sbki5dqOzGgd3N4IaO1EA1NFcEm1JozRSXOG9nh+91vNqLZhKrUf+ei1DMxE1aYIZ5rGJ1le3U/EJWRGGjH4Do7dIy2Z+tgQutOuu4gfxlsl95LjG9hF1USKuIkbIb+w04DLiuZZYrBki7MVPcsdOUMm/LAtUvt0w+2qhg2juLUUe5reJjCAAAoPBmNItLC1skiRuSk6BRXtu1l2flm47Xx7vwqFewI7v19h4qBo9qszcRB83dX0yVSzVkAdrJ7StViAnLvyXqCarMsWpuW0iPZ4vwyX/eq8jf1YhWJc+g1GeWCvxT7gmn228mLwtXvvPZoY1bdVfWVGQlZsewwoTBjRQypasbvOu6sNzozsqU24ySfz7KKrR0XJ3j46iOWx1ipcYByw0gHNZbVW5EzCA2Buga/yCIrexgsasd2B6yJ9p6da88wm8ZEMZyq9kWHqNUYlv4jsfthbI0m21gsCppo6t5wlKDIszBC2bbz4ZNK5NX3IzbQeLPIgtQSdtum8FYJWp4DplrMuHh3k6wW/CNgO8kWmizY1lo21hLkvz1bP2F3iNVWorXEI+kxorp5Tyw51uSqhhBTYvCsKKUJYTrvPuJBaNstYWS8Jw+kFOo6zg57Q2CgsJPcRJ07qX8LOfYtQXWLKygnE3qVwvXOmEW34MfYMH8hlfUGX7Dagi/8uHkEtPdrcCn3hXxTTeL0VRzY20ARhbWIL14iW9hAu4jLkXUTXFUPZvCqsdVWHJs9uNL74vqulQspsWcB9RS/NnS1qEGAtOEvYkNnCZVvkEHLiB0MnskAQbDwPzYQgqWx1omIlegZNbNj7TbvRDipd3Ac2sKAmliJfhibbk75DDRVTqXQkBHWgIqnnk3SCvyMsvs3i+9yRwTRqjG2kYlHbNLGG8/WgK9G4sHUyKpO+XH0nxFi4OxoBsnSDZKj0ayx0H9AR6uBodDKQOjKRpI2I8C0uXo4voZU+d4tDLOidv9eaNGHhwNVvVhkGO2QESSoqu+CZutErmSbfSOeWG6SIHn8Shzwnjf+cw/WiyEePRellUCKnWizKotWCy3D+vMr/Kd9P+Z9tfFn0qtNBVY+xfam+Bl8N2zXyjbigtO8TfUddLJhurUvI9J4kiclRvvlSMoGaodtTG2BhbSGRakuZ0BEWF62pld54Qaeu2/revHJAfU3xACwslR7pKRvKb1rZtKepmHVZlraAy/B0WP32W1VWA62+A2NhyotVdxRET4r2FC5dkMj13lG2uZDV235u32tgdKJHBag0QFPc4CvEyn3EOQI78Q+tpOlcoSp6A/CUPU4tETXo8Eznv0P3cHFcl2cLfVlXb4sa2YW/qgDTiJHJ9ZwqS7xhW87U74m1cBrUyaiu6mMk3CArsZPoO/jJrE59SfzeeFuZq8mkV4LH5tBSeSpQqgA1bHIkaImLxrVmPVeVVgv60rdv1Q74l8VsiQxp6ARFnS178rhKLTBEFy/yYWWQpVob7lHzny8vjD2gDDTVuK4YGn7tiWXH7IrVQ4KOkyFPV6mWyzG/JoaZHvLBlZKXbJ9KG3IqraMBVmqFiIt5YCMNgrbbVFWGOwl2mKcik7hh/uO7buEEZRAHJ9l13pmyRqxw8LWwluwaUdAHem5buUijb5C+KGClZE/HfYfVKDND342mci2tTzX8YhOIh6ORJgOfar2U4bCuTN8jIVri0z4sjGlYzLR8jxGdUvaIr4gOE9HRc2xjzZvWXT2LRpvMlaUtfDWqZqXWHdICLnpz8MksDX0eHVQ05qc6KQdc5v0Ffb6NYhEpc5wS4BH7Wr3GsbPJrXHh6sKH52wCU8tslVFtThQ+nkjVzuRmYJa56NjcaOhFIkmx6tzQGGutjIb9rWW68OqHWt8JUUJ8UYEnch3BSJ4NdN341umwrk/1yslodPpldMrRVp1iPx4MB+eaPFRav38hFXiTfXzOrlZtmAX95addOh1QxKAS8UnllyXy7t2iELvOqtoWutLSaeVY7EgfgakIk+v2c/dkBO5+hE1uYqtLIO2b+MhIZo8roZRIqFFWNAZnyTwL51ZlyZnUk7iMoKirAAfz+tceS0hrCWZ5O7wnNb2oslJO0io4JHt/2fXI02hca6UzrfAGTGnw34pAd5sk95OHdigW90lryDXSDO39jOrPT7AYxBtoivpoSHT55ydUzOoOVd4uund43nOock+RU792Z4avyCQeSB9pApfhytmgTf1FLdD/NOzbWmoDrRXW/7Pw0/MuHLIpnAxk9LwLPZkx9NxisbZmOMFVWL5Y+9KHVE0Lx7msyyF24+4cK1Xl0uS2lonoqXguinfEPPMtp8US41xjJxjn3ExmkFaDIht0mkOkN2Wv60ut9qbFzrTWmkbBdcOMe/xKw8K0PyBdNQ7LIq4PVZTn4WtdhuXftPrZKbSr/6iodAkXcDnAhvcwu/xlADMcwL4xdrDmhB20dpI3wbcdgleO9clqrT43GsFl44Gt8SUjmSrxS1xhK3Lpq/fK5AEr6W56BmfKOtnLi3dahVQcARq0dGZzsbKNZEvR4EJ3r9418dnNFbkgOFfTv4XnUM7KQgt4gQuIdWX1oiHsaTAekUVARY82pTm1UN64pIubYWFqhTEl5pKWbxq36C70/rBGolY+dANNjfxsMSDD6m6pFqUhZP2UGKa4U7sbTZ5OAlzk5ls0N23n/U1bDyakX8Bbg47lIKx8LfVf0WEMtODcJ01Qr7BBZhi54KlCccTpfod16OHF1RWtjJR0Id35BjwxaNGFZsYitz06BXTi2VRMZ6wsgmTPqGVxdbtrr8V6nPOwhtro1Sn8DebD/wuxGv45mxbjpV42w060xa6W591w3qXZOCmWNKmWZENDQNVZOaBBtQJbjzIv62HVK1rFJXWBR2EHUcUMd+kRWjK8d2cwr/UL06tkt7rr+puHmwf6ooBrFxUp5EWl5PTCCOUW8UtxNsqC1sJoXQQ3+Yp4h7F9Nl+sc+fLAfmhQOiKXKZhUmiEoI7h/4qmwZSCM0HcVnArbY0uZMHYYgnr7fFaRaXVhY3PmTkqh18Yb9CZ0lKYkk4vY0NyvJE+WqXy2XJYz7RAI7nORsPx8ivtRi8fd6MKptKyYVKtZY2jN6gKfSlcl8EdZmuhm00W9FY3RkpPutNPS6Q5cG/ZQxCokck2dGm6u+LP/pc/yKc8b2+eNd+om7VxVNoeRTq+LHCU3eLyAlORW1EMMDic3k6wCWSNyaksz5/3ss0y/CnUfu+3CkV2SVFnosMZvqd6FJkXvR64By1xJp4kRnpa8iOzEyZ++sFO8g/zy83idls+cPO8oPh7jaaKiTEjEURYhXw+QQO6e9FhIPU0GH5BM4xO6XZoL2ylod4K4gxhUIJoO+Eul0U2rRDH0Bah//x678p6iPtMG/R6CxfN06AXGmGhy1pzQV34SpHn6XUi3PZJBv8WC8QbFOmfqQluhJyOtkv+nkzLgf+R3ss5S7+tECOaxB7rlPXX8tOpXq2lD/rUw954T60wh7SAJxKnRd4QlEG/cAU2n95iHdXjpdNbGcsgTz2ZX/miwLqjTPVtBABsVAmHQ5f65XuN3bp0f4ZHajI1/IJlIHINhvbu43BkgwVGN7MZzyutRlkjbUMQHJ5iaNYwXQsyoARkZuo1wEEVFvSdFTmMwVbr29lClTAegrOUQpejiQCBUbeseubuZefd1IdVnlwkmwCHStO3fZoVM63duYJm8kZ36soXmSaOYYhL+LB8B8P+6deSHnc4Loan43pGp0X5KAEIOhz+gWrrledL2GH8xwhnAm7vwVozNH4vuJ01jQxYOQlwr8yvjYPmpv0pEAl51ot6UsPS4ehqCNHvV1oH1Zbx/ELHrN65rr7WJnH0/iNYrcawQSjhL1jtyx9wFZw3LLEr4BL5gXRHUv2EYXt/cUa+YCt1KfXaW55LId/54rxtazqjWLb3WZsOJUlbeHbSyc9uhRoywc7mT1kH7EXPzyeiWP7gL+UB45lg0Gpty/El3Qq2kTS6ZkSExXN3inXfm/rLWdCLqKQuhiMp3VmBGxb0dh0dvkNz9TCINf6v9nLnsprgsAu87QQ7lDa5CJuPl1ord4GaP8f3brfVh7rp2QJr4LePiJSvBuIJLT5bzS7VSYtxZvAOVIFU9jLjKZIrrppp1cJiiiE0qj92l7PL36TnUMPYnmBAV4T5p5UVpzO0UNc/U629ClQvG/zkQ9oOl1+1LjAiSCXoZaRRi3MYkU4X/SZtpvEugNxwfLGI6RY0DuiSk3Se4OmpF9f870u89Lxzcp8/LQq4A9EX9ybbgHKfFoOZHt5OcScDkrfgLq/BVsS585TdeHeP8Umkw3VZjpd+jx6z6RTYRkt3Q3nCR0YJ2GpkXPMK1poVBw+uy5pKKCFyI70zxhmVa/xHifVTttR7Uj2yQPnXQy0AC83oMsIF6c+f9YRBo1DtZ5wj8qCFRI1LVaCYfgx7LGr6SuHsPfYZnkv9CZ64DOGyKhayHqXdsUk0XiLZpcsb9Noo9Wx1Jl5qn3xLNeYP8ntSa4RYg7mkRPvh1V7Av3YVHDUEooX00aJmDempovoB1fQh2c5vn3yhPlJSQCQ3ySTT0ybNTcEZ525NzYdTqUNxTp+VaNBeT8DVy6TZHSm4KqlwspHV8EaRSqt3cBHR4k6v99w2fnOG+7DL1juNEEAmdY7qqrHYuEurmXKqzNo0kfKlq96jBSACvI5tgFygb8rqlD5jgIBoBZXpmXDYbO+dxyn5/ohfO0GhqbypBmbgTI1LYw2Rn0av7UmnqHwhq0lKR4WTE0KHJGJ1cfowx5jTk1qbneKxV35otEb+CvYK1Da79Vk5kWglFuOyRj28W4aLe42VcoVrNw9YeMX5s0acJEF6tAAaXIQ5Si0w3Aqb/X4JWdfF6cglYrTi4yVWiFx8tYEsnKoXZvV4qqV+8VhQYiC9QrHRbfrLakYr0RZLyAaB6EpQ0VhQdFl0u2OMoXKkMQFcgtKvupJQFJuWTkLF0IGH7bJwmotuIkjnUmQJTYITEr4+g6j78U4vGHBabGRU98RRGF72Mi+9pUvf2UwZtZ1UpcZ51BVCIxH6kcyWYeqCFmNdaiV402wfl9Bxkz1pLu+J5nbpobP1BRS8N5pitsRl05GTwaiu/h+InE9NEAT9JQ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 </a:t>
            </a:r>
          </a:p>
        </p:txBody>
      </p:sp>
      <p:pic>
        <p:nvPicPr>
          <p:cNvPr id="16" name="Content Placeholder 4" descr="12046762_1905089403049822_6740165481675589016_n.jpg"/>
          <p:cNvPicPr>
            <a:picLocks noChangeAspect="1"/>
          </p:cNvPicPr>
          <p:nvPr/>
        </p:nvPicPr>
        <p:blipFill>
          <a:blip r:embed="rId3"/>
          <a:srcRect l="1181" t="-233" r="-22" b="33448"/>
          <a:stretch>
            <a:fillRect/>
          </a:stretch>
        </p:blipFill>
        <p:spPr>
          <a:xfrm>
            <a:off x="6050998" y="1299901"/>
            <a:ext cx="4719690" cy="4258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497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CSS type </a:t>
            </a:r>
            <a:r>
              <a:rPr lang="en-US" dirty="0" smtClean="0"/>
              <a:t>Conversion </a:t>
            </a:r>
            <a:r>
              <a:rPr lang="en-US" dirty="0"/>
              <a:t>for Cattle and Sheep beginning 1850's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1913 Wood canyon</a:t>
            </a:r>
          </a:p>
        </p:txBody>
      </p:sp>
      <p:pic>
        <p:nvPicPr>
          <p:cNvPr id="2" name="Content Placeholder 1" descr="Moulton Ranch 19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89213" y="2773289"/>
            <a:ext cx="4243184" cy="2975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1960's</a:t>
            </a:r>
          </a:p>
        </p:txBody>
      </p:sp>
      <p:pic>
        <p:nvPicPr>
          <p:cNvPr id="3" name="Content Placeholder 2" descr="wood canyon ranch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506629" y="2760053"/>
            <a:ext cx="4368057" cy="2988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47143" y="1705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Transects Sites 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25" y="1274080"/>
            <a:ext cx="7324725" cy="5474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3337" y="71405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Hypotheses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754188" y="1363663"/>
            <a:ext cx="9786873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(HO): </a:t>
            </a:r>
            <a:r>
              <a:rPr lang="en-US" sz="2800" dirty="0"/>
              <a:t>There is no significant difference between the floristic communities found within stable and recovering boundaries of CSS and Grasslands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(HA): </a:t>
            </a:r>
            <a:r>
              <a:rPr lang="en-US" sz="2800" dirty="0"/>
              <a:t>There is a significant difference between the floristic communities found within stable and recovering boundaries of CSS and Grasslands </a:t>
            </a:r>
          </a:p>
        </p:txBody>
      </p:sp>
    </p:spTree>
    <p:extLst>
      <p:ext uri="{BB962C8B-B14F-4D97-AF65-F5344CB8AC3E}">
        <p14:creationId xmlns:p14="http://schemas.microsoft.com/office/powerpoint/2010/main" val="12709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945" y="175154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67945" y="1439747"/>
            <a:ext cx="4155544" cy="4262436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Field Collection </a:t>
            </a:r>
          </a:p>
          <a:p>
            <a:r>
              <a:rPr lang="en-US" sz="2800" dirty="0"/>
              <a:t>GPS coordinates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Eleven 10m transects of CSS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Vanguard Species 	</a:t>
            </a:r>
          </a:p>
          <a:p>
            <a:r>
              <a:rPr lang="en-US" sz="2800" u="sng" dirty="0"/>
              <a:t>Data Analysis </a:t>
            </a:r>
          </a:p>
          <a:p>
            <a:r>
              <a:rPr lang="en-US" sz="2800" dirty="0"/>
              <a:t>	Diversity Calculations </a:t>
            </a:r>
          </a:p>
          <a:p>
            <a:r>
              <a:rPr lang="en-US" sz="2800" dirty="0"/>
              <a:t>	Chi-Square Test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8270" t="34" r="3" b="339"/>
          <a:stretch>
            <a:fillRect/>
          </a:stretch>
        </p:blipFill>
        <p:spPr>
          <a:xfrm>
            <a:off x="7355170" y="134025"/>
            <a:ext cx="3068078" cy="6657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722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66"/>
          <p:cNvGraphicFramePr/>
          <p:nvPr>
            <p:extLst>
              <p:ext uri="{D42A27DB-BD31-4B8C-83A1-F6EECF244321}">
                <p14:modId xmlns:p14="http://schemas.microsoft.com/office/powerpoint/2010/main" val="2561543540"/>
              </p:ext>
            </p:extLst>
          </p:nvPr>
        </p:nvGraphicFramePr>
        <p:xfrm>
          <a:off x="104775" y="2380130"/>
          <a:ext cx="11925301" cy="18433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8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3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9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2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364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85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971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γ=11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UDC </a:t>
                      </a:r>
                      <a:r>
                        <a:rPr lang="en" sz="2000" b="1" baseline="0" dirty="0" smtClean="0"/>
                        <a:t>(stable)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chemeClr val="dk1"/>
                          </a:solidFill>
                        </a:rPr>
                        <a:t>LDC</a:t>
                      </a:r>
                      <a:r>
                        <a:rPr lang="en" sz="2000" b="1" baseline="0" dirty="0" smtClean="0">
                          <a:solidFill>
                            <a:schemeClr val="dk1"/>
                          </a:solidFill>
                        </a:rPr>
                        <a:t> (stable)</a:t>
                      </a:r>
                      <a:endParaRPr lang="en"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LDC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(unstable)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Mathis</a:t>
                      </a:r>
                      <a:r>
                        <a:rPr lang="en" sz="2000" b="1" baseline="0" dirty="0" smtClean="0"/>
                        <a:t> (unstable)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Woodcanyon (unstable)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Vangaard</a:t>
                      </a:r>
                      <a:r>
                        <a:rPr lang="en" sz="2000" b="1" baseline="0" dirty="0" smtClean="0"/>
                        <a:t> 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26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5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4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3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4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5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/>
                        <a:t>4</a:t>
                      </a:r>
                      <a:endParaRPr lang="en" sz="20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2030" y="109924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Diversity Results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2310" y="4622069"/>
            <a:ext cx="11527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Alpha </a:t>
            </a:r>
            <a:r>
              <a:rPr lang="en-US" sz="2800" dirty="0"/>
              <a:t>ranges from 3 to </a:t>
            </a:r>
            <a:r>
              <a:rPr lang="en-US" sz="2800" dirty="0" smtClean="0"/>
              <a:t>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Vanguard: Most </a:t>
            </a:r>
            <a:r>
              <a:rPr lang="en-US" sz="2800" dirty="0"/>
              <a:t>divergent site with fewest species </a:t>
            </a:r>
            <a:r>
              <a:rPr lang="en-US" sz="2800" dirty="0" smtClean="0"/>
              <a:t>shared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– Square Results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853491"/>
              </p:ext>
            </p:extLst>
          </p:nvPr>
        </p:nvGraphicFramePr>
        <p:xfrm>
          <a:off x="7104520" y="1905000"/>
          <a:ext cx="4946120" cy="45110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55320">
                  <a:extLst>
                    <a:ext uri="{9D8B030D-6E8A-4147-A177-3AD203B41FA5}">
                      <a16:colId xmlns:a16="http://schemas.microsoft.com/office/drawing/2014/main" xmlns="" val="22788411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3796948181"/>
                    </a:ext>
                  </a:extLst>
                </a:gridCol>
              </a:tblGrid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Xcalc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36.717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066432"/>
                  </a:ext>
                </a:extLst>
              </a:tr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Xcrit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5.991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074991"/>
                  </a:ext>
                </a:extLst>
              </a:tr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1057720"/>
                  </a:ext>
                </a:extLst>
              </a:tr>
              <a:tr h="66830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 </a:t>
                      </a:r>
                      <a:r>
                        <a:rPr lang="el-G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l-G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412809"/>
                  </a:ext>
                </a:extLst>
              </a:tr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size (w)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952189"/>
                  </a:ext>
                </a:extLst>
              </a:tr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501162"/>
                  </a:ext>
                </a:extLst>
              </a:tr>
              <a:tr h="64045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Corrected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551478"/>
                  </a:ext>
                </a:extLst>
              </a:tr>
            </a:tbl>
          </a:graphicData>
        </a:graphic>
      </p:graphicFrame>
      <p:graphicFrame>
        <p:nvGraphicFramePr>
          <p:cNvPr id="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37807"/>
              </p:ext>
            </p:extLst>
          </p:nvPr>
        </p:nvGraphicFramePr>
        <p:xfrm>
          <a:off x="1238949" y="1782130"/>
          <a:ext cx="5638799" cy="47853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7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Dominant Species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 Canyon Diversity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16">
                <a:tc>
                  <a:txBody>
                    <a:bodyPr/>
                    <a:lstStyle/>
                    <a:p>
                      <a:pPr algn="l"/>
                      <a:r>
                        <a:rPr lang="en-US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Artemisia californica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Isocoma menziesii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Eriogonum fasciculatum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5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31" y="108217"/>
            <a:ext cx="8911687" cy="128089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433" y="1389107"/>
            <a:ext cx="8149134" cy="2392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/>
              <a:t>Vanguard </a:t>
            </a:r>
            <a:r>
              <a:rPr lang="en-US" sz="2400" dirty="0"/>
              <a:t>Species </a:t>
            </a:r>
          </a:p>
          <a:p>
            <a:r>
              <a:rPr lang="en-US" sz="2400" dirty="0"/>
              <a:t>Increase Data Collection</a:t>
            </a:r>
          </a:p>
          <a:p>
            <a:r>
              <a:rPr lang="en-US" sz="2400" dirty="0"/>
              <a:t>Eventual Restoration Efforts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01" y="2994186"/>
            <a:ext cx="5986808" cy="3381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3146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307</Words>
  <Application>Microsoft Office PowerPoint</Application>
  <PresentationFormat>Widescreen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Aliso Viejo Wood Canyon Wilderness Park</vt:lpstr>
      <vt:lpstr>Background of Wood Canyon</vt:lpstr>
      <vt:lpstr>CSS type Conversion for Cattle and Sheep beginning 1850's </vt:lpstr>
      <vt:lpstr>Transects Sites </vt:lpstr>
      <vt:lpstr>Hypotheses</vt:lpstr>
      <vt:lpstr>Methods</vt:lpstr>
      <vt:lpstr>Diversity Results </vt:lpstr>
      <vt:lpstr>Chi – Square Results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Palomera</dc:creator>
  <cp:lastModifiedBy>Sylvia Palomera</cp:lastModifiedBy>
  <cp:revision>21</cp:revision>
  <dcterms:created xsi:type="dcterms:W3CDTF">2014-09-12T02:13:59Z</dcterms:created>
  <dcterms:modified xsi:type="dcterms:W3CDTF">2015-12-08T19:32:31Z</dcterms:modified>
</cp:coreProperties>
</file>