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76" r:id="rId4"/>
    <p:sldId id="258" r:id="rId5"/>
    <p:sldId id="274" r:id="rId6"/>
    <p:sldId id="260" r:id="rId7"/>
    <p:sldId id="261" r:id="rId8"/>
    <p:sldId id="262" r:id="rId9"/>
    <p:sldId id="273" r:id="rId10"/>
    <p:sldId id="259" r:id="rId11"/>
    <p:sldId id="277" r:id="rId12"/>
    <p:sldId id="264" r:id="rId13"/>
    <p:sldId id="266" r:id="rId14"/>
    <p:sldId id="275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E03"/>
    <a:srgbClr val="0D1006"/>
    <a:srgbClr val="606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03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512" y="-104"/>
      </p:cViewPr>
      <p:guideLst>
        <p:guide orient="horz" pos="1082"/>
        <p:guide pos="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25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650E6-E5C0-9840-9F57-A2AE97381063}" type="datetimeFigureOut">
              <a:rPr lang="en-US" smtClean="0"/>
              <a:t>5/2/13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6E86-D17F-A342-A217-E93473C4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5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6E86-D17F-A342-A217-E93473C4F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9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1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5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2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5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0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606A0A">
                <a:alpha val="90000"/>
              </a:srgbClr>
            </a:gs>
            <a:gs pos="100000">
              <a:schemeClr val="accent3">
                <a:lumMod val="75000"/>
                <a:alpha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E802-67C8-DA4C-BC94-A8D81CB3ACF5}" type="datetimeFigureOut">
              <a:rPr lang="en-US" smtClean="0"/>
              <a:t>5/2/13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F982-1013-6B41-A266-49D9F6E32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ycorrhizas.info/inf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ycorrhizae1.jp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70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There Fungus Among Us?</a:t>
            </a:r>
            <a:b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Presence and absence of </a:t>
            </a:r>
            <a:r>
              <a:rPr lang="en-US" sz="4000" b="1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mycorrhizæ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fungus in California sage scrub</a:t>
            </a:r>
            <a:endParaRPr lang="en-US" sz="4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Mystyn Mills &amp; Paola </a:t>
            </a:r>
            <a:r>
              <a:rPr lang="en-US" sz="2800" b="1" dirty="0" err="1" smtClean="0">
                <a:solidFill>
                  <a:schemeClr val="tx1"/>
                </a:solidFill>
              </a:rPr>
              <a:t>Ducoing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Chaho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California State University Long Beach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Department of Geography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1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5063" y="253995"/>
            <a:ext cx="3373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Field Collection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14" name="Picture 13" descr="IMG_22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859" y="1310205"/>
            <a:ext cx="3399140" cy="2343502"/>
          </a:xfrm>
          <a:prstGeom prst="rect">
            <a:avLst/>
          </a:prstGeom>
        </p:spPr>
      </p:pic>
      <p:pic>
        <p:nvPicPr>
          <p:cNvPr id="15" name="Picture 14" descr="IMG_248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2075"/>
            <a:ext cx="3121690" cy="2331632"/>
          </a:xfrm>
          <a:prstGeom prst="rect">
            <a:avLst/>
          </a:prstGeom>
        </p:spPr>
      </p:pic>
      <p:pic>
        <p:nvPicPr>
          <p:cNvPr id="16" name="Picture 15" descr="IMG_288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981" y="4427579"/>
            <a:ext cx="3584020" cy="2430422"/>
          </a:xfrm>
          <a:prstGeom prst="rect">
            <a:avLst/>
          </a:prstGeom>
        </p:spPr>
      </p:pic>
      <p:pic>
        <p:nvPicPr>
          <p:cNvPr id="24" name="Picture 23" descr="IMG_153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428849"/>
            <a:ext cx="3252254" cy="24291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632" y="3732579"/>
            <a:ext cx="7855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1006"/>
                </a:solidFill>
              </a:rPr>
              <a:t>“Undisturbed” 				VS 					“Disturbed”</a:t>
            </a:r>
            <a:endParaRPr lang="en-US" sz="2400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3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5063" y="253995"/>
            <a:ext cx="3373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Field Collection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2" name="Picture 1" descr="IMG_35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308107"/>
            <a:ext cx="2623168" cy="3250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3790" y="2952953"/>
            <a:ext cx="327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1006"/>
                </a:solidFill>
              </a:rPr>
              <a:t>Native	  VS	    Non-Native</a:t>
            </a:r>
            <a:endParaRPr lang="en-US" sz="2400" dirty="0">
              <a:solidFill>
                <a:srgbClr val="0D100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4570023"/>
            <a:ext cx="262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1006"/>
                </a:solidFill>
              </a:rPr>
              <a:t>California sunflower (</a:t>
            </a:r>
            <a:r>
              <a:rPr lang="en-US" i="1" dirty="0" err="1" smtClean="0">
                <a:solidFill>
                  <a:srgbClr val="0D1006"/>
                </a:solidFill>
              </a:rPr>
              <a:t>Encelia</a:t>
            </a:r>
            <a:r>
              <a:rPr lang="en-US" i="1" dirty="0" smtClean="0">
                <a:solidFill>
                  <a:srgbClr val="0D1006"/>
                </a:solidFill>
              </a:rPr>
              <a:t> </a:t>
            </a:r>
            <a:r>
              <a:rPr lang="en-US" i="1" dirty="0" err="1" smtClean="0">
                <a:solidFill>
                  <a:srgbClr val="0D1006"/>
                </a:solidFill>
              </a:rPr>
              <a:t>californica</a:t>
            </a:r>
            <a:r>
              <a:rPr lang="en-US" dirty="0" smtClean="0">
                <a:solidFill>
                  <a:srgbClr val="0D1006"/>
                </a:solidFill>
              </a:rPr>
              <a:t>) </a:t>
            </a:r>
            <a:endParaRPr lang="en-US" dirty="0">
              <a:solidFill>
                <a:srgbClr val="0D100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30" y="3716280"/>
            <a:ext cx="4206270" cy="3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2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76419" y="253995"/>
            <a:ext cx="3791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In the Laboratory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6" name="Picture 5" descr="IMG_44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14762"/>
            <a:ext cx="3635367" cy="2715305"/>
          </a:xfrm>
          <a:prstGeom prst="rect">
            <a:avLst/>
          </a:prstGeom>
        </p:spPr>
      </p:pic>
      <p:pic>
        <p:nvPicPr>
          <p:cNvPr id="7" name="Picture 6" descr="IMG_44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0068"/>
            <a:ext cx="3635367" cy="281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42691" y="1481033"/>
            <a:ext cx="47882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Wash root balls in water  </a:t>
            </a:r>
            <a:endParaRPr lang="en-US" sz="2400" dirty="0" smtClean="0">
              <a:solidFill>
                <a:srgbClr val="0D1006"/>
              </a:solidFill>
            </a:endParaRPr>
          </a:p>
          <a:p>
            <a:endParaRPr lang="en-US" sz="2400" dirty="0">
              <a:solidFill>
                <a:srgbClr val="0D100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Chop into ~2 cm long segments</a:t>
            </a:r>
          </a:p>
          <a:p>
            <a:r>
              <a:rPr lang="en-US" sz="2400" dirty="0">
                <a:solidFill>
                  <a:srgbClr val="0D1006"/>
                </a:solidFill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Place loosely in biopsy tissue cassettes </a:t>
            </a:r>
            <a:endParaRPr lang="en-US" sz="2400" dirty="0" smtClean="0">
              <a:solidFill>
                <a:srgbClr val="0D1006"/>
              </a:solidFill>
            </a:endParaRPr>
          </a:p>
          <a:p>
            <a:endParaRPr lang="en-US" sz="2400" dirty="0">
              <a:solidFill>
                <a:srgbClr val="0D100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Potassium </a:t>
            </a:r>
            <a:r>
              <a:rPr lang="en-US" sz="2400" dirty="0">
                <a:solidFill>
                  <a:srgbClr val="0D1006"/>
                </a:solidFill>
              </a:rPr>
              <a:t>hydroxide (KOH) 10% solution </a:t>
            </a:r>
            <a:endParaRPr lang="en-US" sz="2400" dirty="0" smtClean="0">
              <a:solidFill>
                <a:srgbClr val="0D1006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D100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Autoclave </a:t>
            </a:r>
            <a:r>
              <a:rPr lang="en-US" sz="2400" dirty="0" smtClean="0">
                <a:solidFill>
                  <a:srgbClr val="0D1006"/>
                </a:solidFill>
              </a:rPr>
              <a:t>at </a:t>
            </a:r>
            <a:r>
              <a:rPr lang="en-US" sz="2400" dirty="0">
                <a:solidFill>
                  <a:srgbClr val="0D1006"/>
                </a:solidFill>
              </a:rPr>
              <a:t>121 C for </a:t>
            </a:r>
            <a:r>
              <a:rPr lang="en-US" sz="2400" dirty="0" smtClean="0">
                <a:solidFill>
                  <a:srgbClr val="0D1006"/>
                </a:solidFill>
              </a:rPr>
              <a:t>45 minutes </a:t>
            </a:r>
            <a:r>
              <a:rPr lang="en-US" sz="2400" dirty="0">
                <a:solidFill>
                  <a:srgbClr val="0D1006"/>
                </a:solidFill>
              </a:rPr>
              <a:t>to clear roots </a:t>
            </a:r>
            <a:r>
              <a:rPr lang="en-US" sz="2400" dirty="0" smtClean="0">
                <a:solidFill>
                  <a:srgbClr val="0D1006"/>
                </a:solidFill>
              </a:rPr>
              <a:t>(</a:t>
            </a:r>
            <a:r>
              <a:rPr lang="en-US" sz="2400" dirty="0">
                <a:solidFill>
                  <a:srgbClr val="0D1006"/>
                </a:solidFill>
              </a:rPr>
              <a:t>l</a:t>
            </a:r>
            <a:r>
              <a:rPr lang="en-US" sz="2400" dirty="0" smtClean="0">
                <a:solidFill>
                  <a:srgbClr val="0D1006"/>
                </a:solidFill>
              </a:rPr>
              <a:t>iquid cycle)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D100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India ink and vinegar</a:t>
            </a:r>
            <a:endParaRPr lang="en-US" sz="2400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6719" y="253995"/>
            <a:ext cx="4410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Preliminary Findings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2" name="Picture 1" descr="Black sag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5" y="1305722"/>
            <a:ext cx="4000036" cy="3000027"/>
          </a:xfrm>
          <a:prstGeom prst="rect">
            <a:avLst/>
          </a:prstGeom>
        </p:spPr>
      </p:pic>
      <p:pic>
        <p:nvPicPr>
          <p:cNvPr id="3" name="Picture 2" descr="Dist Blk S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975" y="3659982"/>
            <a:ext cx="4264024" cy="3198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94" y="4320753"/>
            <a:ext cx="3976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1006"/>
                </a:solidFill>
              </a:rPr>
              <a:t>Undisturbed black </a:t>
            </a:r>
            <a:r>
              <a:rPr lang="en-US" sz="2400" dirty="0">
                <a:solidFill>
                  <a:srgbClr val="0D1006"/>
                </a:solidFill>
              </a:rPr>
              <a:t>s</a:t>
            </a:r>
            <a:r>
              <a:rPr lang="en-US" sz="2400" dirty="0" smtClean="0">
                <a:solidFill>
                  <a:srgbClr val="0D1006"/>
                </a:solidFill>
              </a:rPr>
              <a:t>age (</a:t>
            </a:r>
            <a:r>
              <a:rPr lang="en-US" sz="2400" i="1" dirty="0" smtClean="0">
                <a:solidFill>
                  <a:srgbClr val="0D1006"/>
                </a:solidFill>
              </a:rPr>
              <a:t>Salvia </a:t>
            </a:r>
            <a:r>
              <a:rPr lang="en-US" sz="2400" i="1" dirty="0" err="1" smtClean="0">
                <a:solidFill>
                  <a:srgbClr val="0D1006"/>
                </a:solidFill>
              </a:rPr>
              <a:t>mellifera</a:t>
            </a:r>
            <a:r>
              <a:rPr lang="en-US" sz="2400" dirty="0" smtClean="0">
                <a:solidFill>
                  <a:srgbClr val="0D1006"/>
                </a:solidFill>
              </a:rPr>
              <a:t>)</a:t>
            </a:r>
            <a:endParaRPr lang="en-US" sz="2400" dirty="0">
              <a:solidFill>
                <a:srgbClr val="0D10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00" y="2789490"/>
            <a:ext cx="420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1006"/>
                </a:solidFill>
              </a:rPr>
              <a:t>Disturbed black sage (</a:t>
            </a:r>
            <a:r>
              <a:rPr lang="en-US" sz="2400" i="1" dirty="0" smtClean="0">
                <a:solidFill>
                  <a:srgbClr val="0D1006"/>
                </a:solidFill>
              </a:rPr>
              <a:t>Salvia </a:t>
            </a:r>
            <a:r>
              <a:rPr lang="en-US" sz="2400" i="1" dirty="0" err="1" smtClean="0">
                <a:solidFill>
                  <a:srgbClr val="0D1006"/>
                </a:solidFill>
              </a:rPr>
              <a:t>mellifera</a:t>
            </a:r>
            <a:r>
              <a:rPr lang="en-US" sz="2400" dirty="0" smtClean="0">
                <a:solidFill>
                  <a:srgbClr val="0D1006"/>
                </a:solidFill>
              </a:rPr>
              <a:t>)</a:t>
            </a:r>
            <a:endParaRPr lang="en-US" sz="2400" dirty="0">
              <a:solidFill>
                <a:srgbClr val="0D1006"/>
              </a:solidFill>
            </a:endParaRPr>
          </a:p>
        </p:txBody>
      </p:sp>
      <p:pic>
        <p:nvPicPr>
          <p:cNvPr id="9" name="Picture 8" descr="Macintosh HD:Users:mystyn_mills:Desktop:AM and roo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272" y="4819595"/>
            <a:ext cx="2310629" cy="1916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6467018"/>
            <a:ext cx="153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D1006"/>
                </a:solidFill>
              </a:rPr>
              <a:t>Brundett</a:t>
            </a:r>
            <a:r>
              <a:rPr lang="en-US" dirty="0">
                <a:solidFill>
                  <a:srgbClr val="0D1006"/>
                </a:solidFill>
              </a:rPr>
              <a:t>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6719" y="253995"/>
            <a:ext cx="4410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Preliminary Findings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6" name="Picture 5" descr="Fennel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4" y="1338358"/>
            <a:ext cx="3097951" cy="2323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743" y="3661821"/>
            <a:ext cx="309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1006"/>
                </a:solidFill>
              </a:rPr>
              <a:t>Fennel (</a:t>
            </a:r>
            <a:r>
              <a:rPr lang="en-US" i="1" dirty="0" err="1" smtClean="0">
                <a:solidFill>
                  <a:srgbClr val="0D1006"/>
                </a:solidFill>
              </a:rPr>
              <a:t>Foeniculum</a:t>
            </a:r>
            <a:r>
              <a:rPr lang="en-US" i="1" dirty="0" smtClean="0">
                <a:solidFill>
                  <a:srgbClr val="0D1006"/>
                </a:solidFill>
              </a:rPr>
              <a:t> </a:t>
            </a:r>
            <a:r>
              <a:rPr lang="en-US" i="1" dirty="0" err="1" smtClean="0">
                <a:solidFill>
                  <a:srgbClr val="0D1006"/>
                </a:solidFill>
              </a:rPr>
              <a:t>vulgare</a:t>
            </a:r>
            <a:r>
              <a:rPr lang="en-US" dirty="0" smtClean="0">
                <a:solidFill>
                  <a:srgbClr val="0D1006"/>
                </a:solidFill>
              </a:rPr>
              <a:t>)</a:t>
            </a:r>
            <a:endParaRPr lang="en-US" i="1" dirty="0">
              <a:solidFill>
                <a:srgbClr val="0D1006"/>
              </a:solidFill>
            </a:endParaRPr>
          </a:p>
        </p:txBody>
      </p:sp>
      <p:pic>
        <p:nvPicPr>
          <p:cNvPr id="2" name="Picture 1" descr="Black Mustar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495" y="1338358"/>
            <a:ext cx="3097950" cy="2323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6496" y="3667773"/>
            <a:ext cx="309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1006"/>
                </a:solidFill>
              </a:rPr>
              <a:t>Black Mustard (</a:t>
            </a:r>
            <a:r>
              <a:rPr lang="en-US" i="1" dirty="0" smtClean="0">
                <a:solidFill>
                  <a:srgbClr val="0D1006"/>
                </a:solidFill>
              </a:rPr>
              <a:t>Brassica </a:t>
            </a:r>
            <a:r>
              <a:rPr lang="en-US" i="1" dirty="0" err="1" smtClean="0">
                <a:solidFill>
                  <a:srgbClr val="0D1006"/>
                </a:solidFill>
              </a:rPr>
              <a:t>nigra</a:t>
            </a:r>
            <a:r>
              <a:rPr lang="en-US" dirty="0" smtClean="0">
                <a:solidFill>
                  <a:srgbClr val="0D1006"/>
                </a:solidFill>
              </a:rPr>
              <a:t>)</a:t>
            </a:r>
            <a:endParaRPr lang="en-US" i="1" dirty="0">
              <a:solidFill>
                <a:srgbClr val="0D1006"/>
              </a:solidFill>
            </a:endParaRPr>
          </a:p>
        </p:txBody>
      </p:sp>
      <p:pic>
        <p:nvPicPr>
          <p:cNvPr id="3" name="Picture 2" descr="fountGras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24" y="4054893"/>
            <a:ext cx="3097951" cy="2323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7743" y="6378356"/>
            <a:ext cx="402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1006"/>
                </a:solidFill>
              </a:rPr>
              <a:t>Fountain Grass (</a:t>
            </a:r>
            <a:r>
              <a:rPr lang="en-US" i="1" dirty="0" err="1">
                <a:solidFill>
                  <a:srgbClr val="0D1006"/>
                </a:solidFill>
              </a:rPr>
              <a:t>Pennisetum</a:t>
            </a:r>
            <a:r>
              <a:rPr lang="en-US" i="1" dirty="0">
                <a:solidFill>
                  <a:srgbClr val="0D1006"/>
                </a:solidFill>
              </a:rPr>
              <a:t> </a:t>
            </a:r>
            <a:r>
              <a:rPr lang="en-US" i="1" dirty="0" err="1" smtClean="0">
                <a:solidFill>
                  <a:srgbClr val="0D1006"/>
                </a:solidFill>
              </a:rPr>
              <a:t>setaceum</a:t>
            </a:r>
            <a:r>
              <a:rPr lang="en-US" dirty="0">
                <a:solidFill>
                  <a:srgbClr val="0D1006"/>
                </a:solidFill>
              </a:rPr>
              <a:t>)</a:t>
            </a:r>
            <a:endParaRPr lang="en-US" i="1" dirty="0">
              <a:solidFill>
                <a:srgbClr val="0D1006"/>
              </a:solidFill>
            </a:endParaRPr>
          </a:p>
        </p:txBody>
      </p:sp>
      <p:pic>
        <p:nvPicPr>
          <p:cNvPr id="11" name="Picture 10" descr="Dandilion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495" y="4048321"/>
            <a:ext cx="3097951" cy="2323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46496" y="6369278"/>
            <a:ext cx="375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1006"/>
                </a:solidFill>
              </a:rPr>
              <a:t>Dandelion (</a:t>
            </a:r>
            <a:r>
              <a:rPr lang="en-US" i="1" dirty="0" err="1">
                <a:solidFill>
                  <a:srgbClr val="0D1006"/>
                </a:solidFill>
              </a:rPr>
              <a:t>Taraxacum</a:t>
            </a:r>
            <a:r>
              <a:rPr lang="en-US" i="1" dirty="0">
                <a:solidFill>
                  <a:srgbClr val="0D1006"/>
                </a:solidFill>
              </a:rPr>
              <a:t> </a:t>
            </a:r>
            <a:r>
              <a:rPr lang="en-US" i="1" dirty="0" err="1" smtClean="0">
                <a:solidFill>
                  <a:srgbClr val="0D1006"/>
                </a:solidFill>
              </a:rPr>
              <a:t>officinale</a:t>
            </a:r>
            <a:r>
              <a:rPr lang="en-US" dirty="0">
                <a:solidFill>
                  <a:srgbClr val="0D1006"/>
                </a:solidFill>
              </a:rPr>
              <a:t>)</a:t>
            </a:r>
            <a:endParaRPr lang="en-US" i="1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2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599" y="0"/>
            <a:ext cx="36484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9818" y="246846"/>
            <a:ext cx="2363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Discussion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123" y="1721181"/>
            <a:ext cx="4759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Preliminary findings suggest that natives from disturbed sites have less 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Also non-native species collected have little to none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Need to inoculate when restoring?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Does inoculation with non-native species work? Does it </a:t>
            </a:r>
            <a:r>
              <a:rPr lang="en-US" sz="2400" dirty="0" smtClean="0"/>
              <a:t>diminish </a:t>
            </a:r>
            <a:r>
              <a:rPr lang="en-US" sz="2400" dirty="0"/>
              <a:t>already impacted native </a:t>
            </a:r>
            <a:r>
              <a:rPr lang="en-US" sz="2400" dirty="0" smtClean="0"/>
              <a:t>AM populations?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Continue research. . . </a:t>
            </a:r>
            <a:endParaRPr lang="en-US" sz="2400" dirty="0" smtClean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5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164" y="0"/>
            <a:ext cx="3790836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7123" y="253995"/>
            <a:ext cx="410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What Can Be Done 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123" y="1721181"/>
            <a:ext cx="47596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Understanding of AM fungi and plant dynamics has the potential to help improve restoration success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Information on AM fungi dynamics for restoration (and conservation) </a:t>
            </a:r>
            <a:r>
              <a:rPr lang="en-US" sz="2400" dirty="0" smtClean="0">
                <a:solidFill>
                  <a:srgbClr val="0D1006"/>
                </a:solidFill>
              </a:rPr>
              <a:t>managers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Pamphlet with native AM fungi and host species for organizations such as California Native Plant </a:t>
            </a:r>
            <a:r>
              <a:rPr lang="en-US" sz="2400" dirty="0" smtClean="0">
                <a:solidFill>
                  <a:srgbClr val="0D1006"/>
                </a:solidFill>
              </a:rPr>
              <a:t>Society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Development of a lab protocol</a:t>
            </a:r>
          </a:p>
        </p:txBody>
      </p:sp>
    </p:spTree>
    <p:extLst>
      <p:ext uri="{BB962C8B-B14F-4D97-AF65-F5344CB8AC3E}">
        <p14:creationId xmlns:p14="http://schemas.microsoft.com/office/powerpoint/2010/main" val="38684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9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1295" y="0"/>
            <a:ext cx="3802705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1118" y="253995"/>
            <a:ext cx="3581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Future Research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383" y="1716906"/>
            <a:ext cx="472408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Continue with the current project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Identify to family/species 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0D1006"/>
                </a:solidFill>
              </a:rPr>
              <a:t>Look at AM spores in the </a:t>
            </a:r>
            <a:r>
              <a:rPr lang="en-US" sz="2400" smtClean="0">
                <a:solidFill>
                  <a:srgbClr val="0D1006"/>
                </a:solidFill>
              </a:rPr>
              <a:t>soil</a:t>
            </a:r>
            <a:endParaRPr lang="en-US" sz="2400" dirty="0" smtClean="0">
              <a:solidFill>
                <a:srgbClr val="0D100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Explore the relationship between non-native AM and native AM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Similar study conducted in different locations with CSS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Similar study conducted in California native grasslands and/or other native habitats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8684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35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0"/>
            <a:ext cx="9181786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57198" y="1435710"/>
            <a:ext cx="28296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D1006"/>
                </a:solidFill>
              </a:rPr>
              <a:t>Thank You!</a:t>
            </a:r>
            <a:endParaRPr lang="en-US" sz="4400" b="1" dirty="0">
              <a:solidFill>
                <a:srgbClr val="0D1006"/>
              </a:solidFill>
            </a:endParaRPr>
          </a:p>
        </p:txBody>
      </p:sp>
      <p:pic>
        <p:nvPicPr>
          <p:cNvPr id="7" name="Picture 3" descr="C:\PVPLC\Wild Animals\2012 SCAS Presentation\CSULB seal gol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142" y="5534889"/>
            <a:ext cx="944951" cy="9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633" y="4497896"/>
            <a:ext cx="46159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Special Thank </a:t>
            </a:r>
            <a:r>
              <a:rPr lang="en-US" sz="2000" b="1" dirty="0">
                <a:solidFill>
                  <a:schemeClr val="bg1"/>
                </a:solidFill>
              </a:rPr>
              <a:t>Y</a:t>
            </a:r>
            <a:r>
              <a:rPr lang="en-US" sz="2000" b="1" dirty="0" smtClean="0">
                <a:solidFill>
                  <a:schemeClr val="bg1"/>
                </a:solidFill>
              </a:rPr>
              <a:t>ou to: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Drs. </a:t>
            </a:r>
            <a:r>
              <a:rPr lang="en-US" sz="2000" b="1" dirty="0" err="1" smtClean="0">
                <a:solidFill>
                  <a:schemeClr val="bg1"/>
                </a:solidFill>
              </a:rPr>
              <a:t>Rodrigue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Whitcraft</a:t>
            </a:r>
            <a:r>
              <a:rPr lang="en-US" sz="2000" b="1" dirty="0" smtClean="0">
                <a:solidFill>
                  <a:schemeClr val="bg1"/>
                </a:solidFill>
              </a:rPr>
              <a:t>, and </a:t>
            </a:r>
            <a:r>
              <a:rPr lang="en-US" sz="2000" b="1" dirty="0" err="1" smtClean="0">
                <a:solidFill>
                  <a:schemeClr val="bg1"/>
                </a:solidFill>
              </a:rPr>
              <a:t>Laris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Maggie Munoz-Perez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 rest of the CSULB Geography Dept.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Mike </a:t>
            </a:r>
            <a:r>
              <a:rPr lang="en-US" sz="2000" b="1" dirty="0" err="1">
                <a:solidFill>
                  <a:schemeClr val="bg1"/>
                </a:solidFill>
              </a:rPr>
              <a:t>Riney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Palos Verdes Peninsula Land Conservancy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80364" y="253995"/>
            <a:ext cx="2783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D1006"/>
                </a:solidFill>
              </a:rPr>
              <a:t>Works Cited</a:t>
            </a:r>
            <a:endParaRPr lang="en-US" sz="4000" b="1" dirty="0">
              <a:solidFill>
                <a:srgbClr val="0D100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893" y="1317585"/>
            <a:ext cx="8377525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en-US" sz="1600" dirty="0" err="1" smtClean="0">
                <a:solidFill>
                  <a:srgbClr val="0D1006"/>
                </a:solidFill>
              </a:rPr>
              <a:t>Alguacil</a:t>
            </a:r>
            <a:r>
              <a:rPr lang="en-US" sz="1600" dirty="0" smtClean="0">
                <a:solidFill>
                  <a:srgbClr val="0D1006"/>
                </a:solidFill>
              </a:rPr>
              <a:t>, M.M., </a:t>
            </a:r>
            <a:r>
              <a:rPr lang="en-US" sz="1600" dirty="0" err="1" smtClean="0">
                <a:solidFill>
                  <a:srgbClr val="0D1006"/>
                </a:solidFill>
              </a:rPr>
              <a:t>Lumini</a:t>
            </a:r>
            <a:r>
              <a:rPr lang="en-US" sz="1600" dirty="0" smtClean="0">
                <a:solidFill>
                  <a:srgbClr val="0D1006"/>
                </a:solidFill>
              </a:rPr>
              <a:t>, E., </a:t>
            </a:r>
            <a:r>
              <a:rPr lang="en-US" sz="1600" dirty="0" err="1" smtClean="0">
                <a:solidFill>
                  <a:srgbClr val="0D1006"/>
                </a:solidFill>
              </a:rPr>
              <a:t>Roldan</a:t>
            </a:r>
            <a:r>
              <a:rPr lang="en-US" sz="1600" dirty="0" smtClean="0">
                <a:solidFill>
                  <a:srgbClr val="0D1006"/>
                </a:solidFill>
              </a:rPr>
              <a:t>, A., Salinas-Garcia, J.R., </a:t>
            </a:r>
            <a:r>
              <a:rPr lang="en-US" sz="1600" dirty="0" err="1" smtClean="0">
                <a:solidFill>
                  <a:srgbClr val="0D1006"/>
                </a:solidFill>
              </a:rPr>
              <a:t>Bonfante</a:t>
            </a:r>
            <a:r>
              <a:rPr lang="en-US" sz="1600" dirty="0" smtClean="0">
                <a:solidFill>
                  <a:srgbClr val="0D1006"/>
                </a:solidFill>
              </a:rPr>
              <a:t>, P., </a:t>
            </a:r>
            <a:r>
              <a:rPr lang="en-US" sz="1600" dirty="0" err="1" smtClean="0">
                <a:solidFill>
                  <a:srgbClr val="0D1006"/>
                </a:solidFill>
              </a:rPr>
              <a:t>Bianciotto</a:t>
            </a:r>
            <a:r>
              <a:rPr lang="en-US" sz="1600" dirty="0" smtClean="0">
                <a:solidFill>
                  <a:srgbClr val="0D1006"/>
                </a:solidFill>
              </a:rPr>
              <a:t>, V., 2008. The 	impact of tillage practices on </a:t>
            </a:r>
            <a:r>
              <a:rPr lang="en-US" sz="1600" dirty="0" err="1" smtClean="0">
                <a:solidFill>
                  <a:srgbClr val="0D1006"/>
                </a:solidFill>
              </a:rPr>
              <a:t>arbuscular</a:t>
            </a:r>
            <a:r>
              <a:rPr lang="en-US" sz="1600" dirty="0" smtClean="0">
                <a:solidFill>
                  <a:srgbClr val="0D1006"/>
                </a:solidFill>
              </a:rPr>
              <a:t> </a:t>
            </a:r>
            <a:r>
              <a:rPr lang="en-US" sz="1600" dirty="0" err="1" smtClean="0">
                <a:solidFill>
                  <a:srgbClr val="0D1006"/>
                </a:solidFill>
              </a:rPr>
              <a:t>mycorhizal</a:t>
            </a:r>
            <a:r>
              <a:rPr lang="en-US" sz="1600" dirty="0" smtClean="0">
                <a:solidFill>
                  <a:srgbClr val="0D1006"/>
                </a:solidFill>
              </a:rPr>
              <a:t> fungal diversity in subtropical soils. 	</a:t>
            </a:r>
            <a:r>
              <a:rPr lang="en-US" sz="1600" i="1" dirty="0" smtClean="0">
                <a:solidFill>
                  <a:srgbClr val="0D1006"/>
                </a:solidFill>
              </a:rPr>
              <a:t>Ecological Applications</a:t>
            </a:r>
            <a:r>
              <a:rPr lang="en-US" sz="1600" dirty="0" smtClean="0">
                <a:solidFill>
                  <a:srgbClr val="0D1006"/>
                </a:solidFill>
              </a:rPr>
              <a:t> 18, 527</a:t>
            </a:r>
            <a:r>
              <a:rPr lang="en-US" sz="1600" b="1" dirty="0" smtClean="0">
                <a:solidFill>
                  <a:srgbClr val="0D1006"/>
                </a:solidFill>
              </a:rPr>
              <a:t>-</a:t>
            </a:r>
            <a:r>
              <a:rPr lang="en-US" sz="1600" dirty="0" smtClean="0">
                <a:solidFill>
                  <a:srgbClr val="0D1006"/>
                </a:solidFill>
              </a:rPr>
              <a:t>536.</a:t>
            </a:r>
          </a:p>
          <a:p>
            <a:pPr indent="-457200"/>
            <a:r>
              <a:rPr lang="en-US" sz="1600" dirty="0">
                <a:solidFill>
                  <a:srgbClr val="0D1006"/>
                </a:solidFill>
              </a:rPr>
              <a:t>Allen, M. F., 1991. The Ecology of </a:t>
            </a:r>
            <a:r>
              <a:rPr lang="en-US" sz="1600" dirty="0" err="1">
                <a:solidFill>
                  <a:srgbClr val="0D1006"/>
                </a:solidFill>
              </a:rPr>
              <a:t>Mycorrhizae</a:t>
            </a:r>
            <a:r>
              <a:rPr lang="en-US" sz="1600" dirty="0">
                <a:solidFill>
                  <a:srgbClr val="0D1006"/>
                </a:solidFill>
              </a:rPr>
              <a:t>. Cambridge: Cambridge University </a:t>
            </a:r>
            <a:r>
              <a:rPr lang="en-US" sz="1600" dirty="0" smtClean="0">
                <a:solidFill>
                  <a:srgbClr val="0D1006"/>
                </a:solidFill>
              </a:rPr>
              <a:t>Press </a:t>
            </a:r>
          </a:p>
          <a:p>
            <a:pPr indent="-457200"/>
            <a:r>
              <a:rPr lang="en-US" sz="1600" dirty="0" err="1" smtClean="0">
                <a:solidFill>
                  <a:srgbClr val="0D1006"/>
                </a:solidFill>
              </a:rPr>
              <a:t>Brundrett</a:t>
            </a:r>
            <a:r>
              <a:rPr lang="en-US" sz="1600" dirty="0" smtClean="0">
                <a:solidFill>
                  <a:srgbClr val="0D1006"/>
                </a:solidFill>
              </a:rPr>
              <a:t> MC. 2008. </a:t>
            </a:r>
            <a:r>
              <a:rPr lang="en-US" sz="1600" i="1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i="1" dirty="0" smtClean="0">
                <a:solidFill>
                  <a:srgbClr val="0D1006"/>
                </a:solidFill>
              </a:rPr>
              <a:t> Associations: The Web Resource.</a:t>
            </a:r>
            <a:r>
              <a:rPr lang="en-US" sz="1600" dirty="0" smtClean="0">
                <a:solidFill>
                  <a:srgbClr val="0D1006"/>
                </a:solidFill>
              </a:rPr>
              <a:t> 	</a:t>
            </a:r>
            <a:r>
              <a:rPr lang="en-US" sz="1600" dirty="0">
                <a:solidFill>
                  <a:srgbClr val="0D1006"/>
                </a:solidFill>
              </a:rPr>
              <a:t>	</a:t>
            </a:r>
            <a:r>
              <a:rPr lang="en-US" sz="1600" dirty="0" smtClean="0">
                <a:solidFill>
                  <a:srgbClr val="0D1006"/>
                </a:solidFill>
              </a:rPr>
              <a:t>	</a:t>
            </a:r>
            <a:r>
              <a:rPr lang="en-US" sz="1600" u="sng" dirty="0" smtClean="0">
                <a:solidFill>
                  <a:srgbClr val="0D1006"/>
                </a:solidFill>
                <a:hlinkClick r:id="rId2"/>
              </a:rPr>
              <a:t>http://mycorrhizas.info/info.html</a:t>
            </a:r>
            <a:r>
              <a:rPr lang="en-US" sz="1600" dirty="0" smtClean="0">
                <a:solidFill>
                  <a:srgbClr val="0D1006"/>
                </a:solidFill>
              </a:rPr>
              <a:t> (accessed 10 March 2013). </a:t>
            </a:r>
          </a:p>
          <a:p>
            <a:pPr indent="-457200"/>
            <a:r>
              <a:rPr lang="en-US" sz="1600" dirty="0" smtClean="0">
                <a:solidFill>
                  <a:srgbClr val="0D1006"/>
                </a:solidFill>
              </a:rPr>
              <a:t>Cripps, Cathy L. and </a:t>
            </a:r>
            <a:r>
              <a:rPr lang="en-US" sz="1600" dirty="0" err="1" smtClean="0">
                <a:solidFill>
                  <a:srgbClr val="0D1006"/>
                </a:solidFill>
              </a:rPr>
              <a:t>Eddington</a:t>
            </a:r>
            <a:r>
              <a:rPr lang="en-US" sz="1600" dirty="0" smtClean="0">
                <a:solidFill>
                  <a:srgbClr val="0D1006"/>
                </a:solidFill>
              </a:rPr>
              <a:t>, Leslie H., 2005. Distribution of </a:t>
            </a:r>
            <a:r>
              <a:rPr lang="en-US" sz="1600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dirty="0" smtClean="0">
                <a:solidFill>
                  <a:srgbClr val="0D1006"/>
                </a:solidFill>
              </a:rPr>
              <a:t> types among alpine 	vascular plant families on the </a:t>
            </a:r>
            <a:r>
              <a:rPr lang="en-US" sz="1600" dirty="0" err="1" smtClean="0">
                <a:solidFill>
                  <a:srgbClr val="0D1006"/>
                </a:solidFill>
              </a:rPr>
              <a:t>Beartooth</a:t>
            </a:r>
            <a:r>
              <a:rPr lang="en-US" sz="1600" dirty="0" smtClean="0">
                <a:solidFill>
                  <a:srgbClr val="0D1006"/>
                </a:solidFill>
              </a:rPr>
              <a:t> Plateau, Rocky Mountains</a:t>
            </a:r>
            <a:r>
              <a:rPr lang="en-US" sz="1600" smtClean="0">
                <a:solidFill>
                  <a:srgbClr val="0D1006"/>
                </a:solidFill>
              </a:rPr>
              <a:t>, U.S.A. </a:t>
            </a:r>
            <a:r>
              <a:rPr lang="en-US" sz="1600" i="1" dirty="0" smtClean="0">
                <a:solidFill>
                  <a:srgbClr val="0D1006"/>
                </a:solidFill>
              </a:rPr>
              <a:t>Arctic, Antarctic, and Alpine Research</a:t>
            </a:r>
            <a:r>
              <a:rPr lang="en-US" sz="1600" dirty="0" smtClean="0">
                <a:solidFill>
                  <a:srgbClr val="0D1006"/>
                </a:solidFill>
              </a:rPr>
              <a:t>, 37, 2: 	177-188. </a:t>
            </a:r>
          </a:p>
          <a:p>
            <a:pPr indent="-457200"/>
            <a:r>
              <a:rPr lang="en-US" sz="1600" dirty="0" err="1" smtClean="0">
                <a:solidFill>
                  <a:srgbClr val="0D1006"/>
                </a:solidFill>
              </a:rPr>
              <a:t>Giovannett</a:t>
            </a:r>
            <a:r>
              <a:rPr lang="en-US" sz="1600" dirty="0" smtClean="0">
                <a:solidFill>
                  <a:srgbClr val="0D1006"/>
                </a:solidFill>
              </a:rPr>
              <a:t>, M., </a:t>
            </a:r>
            <a:r>
              <a:rPr lang="en-US" sz="1600" dirty="0" err="1" smtClean="0">
                <a:solidFill>
                  <a:srgbClr val="0D1006"/>
                </a:solidFill>
              </a:rPr>
              <a:t>Sbrana</a:t>
            </a:r>
            <a:r>
              <a:rPr lang="en-US" sz="1600" dirty="0" smtClean="0">
                <a:solidFill>
                  <a:srgbClr val="0D1006"/>
                </a:solidFill>
              </a:rPr>
              <a:t>, C., </a:t>
            </a:r>
            <a:r>
              <a:rPr lang="en-US" sz="1600" dirty="0" err="1" smtClean="0">
                <a:solidFill>
                  <a:srgbClr val="0D1006"/>
                </a:solidFill>
              </a:rPr>
              <a:t>Logi</a:t>
            </a:r>
            <a:r>
              <a:rPr lang="en-US" sz="1600" dirty="0" smtClean="0">
                <a:solidFill>
                  <a:srgbClr val="0D1006"/>
                </a:solidFill>
              </a:rPr>
              <a:t>, C.  1994. Early processes involved in host recognition by 	</a:t>
            </a:r>
            <a:r>
              <a:rPr lang="en-US" sz="1600" dirty="0" err="1" smtClean="0">
                <a:solidFill>
                  <a:srgbClr val="0D1006"/>
                </a:solidFill>
              </a:rPr>
              <a:t>arbuscular</a:t>
            </a:r>
            <a:r>
              <a:rPr lang="en-US" sz="1600" dirty="0" smtClean="0">
                <a:solidFill>
                  <a:srgbClr val="0D1006"/>
                </a:solidFill>
              </a:rPr>
              <a:t> </a:t>
            </a:r>
            <a:r>
              <a:rPr lang="en-US" sz="1600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dirty="0" smtClean="0">
                <a:solidFill>
                  <a:srgbClr val="0D1006"/>
                </a:solidFill>
              </a:rPr>
              <a:t> fungi. </a:t>
            </a:r>
            <a:r>
              <a:rPr lang="en-US" sz="1600" i="1" dirty="0" smtClean="0">
                <a:solidFill>
                  <a:srgbClr val="0D1006"/>
                </a:solidFill>
              </a:rPr>
              <a:t>New </a:t>
            </a:r>
            <a:r>
              <a:rPr lang="en-US" sz="1600" i="1" dirty="0" err="1" smtClean="0">
                <a:solidFill>
                  <a:srgbClr val="0D1006"/>
                </a:solidFill>
              </a:rPr>
              <a:t>Phytologist</a:t>
            </a:r>
            <a:r>
              <a:rPr lang="en-US" sz="1600" dirty="0" smtClean="0">
                <a:solidFill>
                  <a:srgbClr val="0D1006"/>
                </a:solidFill>
              </a:rPr>
              <a:t>. 127, 4: 703-709</a:t>
            </a:r>
          </a:p>
          <a:p>
            <a:pPr indent="-457200"/>
            <a:r>
              <a:rPr lang="en-US" sz="1600" dirty="0" smtClean="0"/>
              <a:t>International </a:t>
            </a:r>
            <a:r>
              <a:rPr lang="en-US" sz="1600" dirty="0"/>
              <a:t>Culture Collection of (Vesicular) </a:t>
            </a:r>
            <a:r>
              <a:rPr lang="en-US" sz="1600" dirty="0" err="1"/>
              <a:t>Arbuscular</a:t>
            </a:r>
            <a:r>
              <a:rPr lang="en-US" sz="1600" dirty="0"/>
              <a:t> </a:t>
            </a:r>
            <a:r>
              <a:rPr lang="en-US" sz="1600" dirty="0" err="1"/>
              <a:t>Mycorrhizal</a:t>
            </a:r>
            <a:r>
              <a:rPr lang="en-US" sz="1600" dirty="0"/>
              <a:t> Fungi. </a:t>
            </a:r>
            <a:endParaRPr lang="en-US" sz="1600" dirty="0" smtClean="0"/>
          </a:p>
          <a:p>
            <a:pPr indent="-457200"/>
            <a:r>
              <a:rPr lang="en-US" sz="1600" dirty="0">
                <a:solidFill>
                  <a:srgbClr val="0D1006"/>
                </a:solidFill>
              </a:rPr>
              <a:t>	</a:t>
            </a:r>
            <a:r>
              <a:rPr lang="en-US" sz="1600" dirty="0" smtClean="0">
                <a:solidFill>
                  <a:srgbClr val="0D1006"/>
                </a:solidFill>
              </a:rPr>
              <a:t>http</a:t>
            </a:r>
            <a:r>
              <a:rPr lang="en-US" sz="1600" dirty="0">
                <a:solidFill>
                  <a:srgbClr val="0D1006"/>
                </a:solidFill>
              </a:rPr>
              <a:t>://</a:t>
            </a:r>
            <a:r>
              <a:rPr lang="en-US" sz="1600" dirty="0" err="1">
                <a:solidFill>
                  <a:srgbClr val="0D1006"/>
                </a:solidFill>
              </a:rPr>
              <a:t>invam.caf.wvu.edu</a:t>
            </a:r>
            <a:r>
              <a:rPr lang="en-US" sz="1600" dirty="0">
                <a:solidFill>
                  <a:srgbClr val="0D1006"/>
                </a:solidFill>
              </a:rPr>
              <a:t>/</a:t>
            </a:r>
            <a:endParaRPr lang="en-US" sz="1600" dirty="0" smtClean="0">
              <a:solidFill>
                <a:srgbClr val="0D1006"/>
              </a:solidFill>
            </a:endParaRPr>
          </a:p>
          <a:p>
            <a:pPr indent="-457200"/>
            <a:r>
              <a:rPr lang="en-US" sz="1600" dirty="0" smtClean="0">
                <a:solidFill>
                  <a:srgbClr val="0D1006"/>
                </a:solidFill>
              </a:rPr>
              <a:t>Jasper, D.A., Abbott, L. K., Robson, A.D. 1989. Soil disturbance reduces the infectivity of external 	hyphae of vesicular-</a:t>
            </a:r>
            <a:r>
              <a:rPr lang="en-US" sz="1600" dirty="0" err="1" smtClean="0">
                <a:solidFill>
                  <a:srgbClr val="0D1006"/>
                </a:solidFill>
              </a:rPr>
              <a:t>arbuscular</a:t>
            </a:r>
            <a:r>
              <a:rPr lang="en-US" sz="1600" dirty="0" smtClean="0">
                <a:solidFill>
                  <a:srgbClr val="0D1006"/>
                </a:solidFill>
              </a:rPr>
              <a:t> </a:t>
            </a:r>
            <a:r>
              <a:rPr lang="en-US" sz="1600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dirty="0" smtClean="0">
                <a:solidFill>
                  <a:srgbClr val="0D1006"/>
                </a:solidFill>
              </a:rPr>
              <a:t> fungi. </a:t>
            </a:r>
            <a:r>
              <a:rPr lang="en-US" sz="1600" i="1" dirty="0" smtClean="0">
                <a:solidFill>
                  <a:srgbClr val="0D1006"/>
                </a:solidFill>
              </a:rPr>
              <a:t>New </a:t>
            </a:r>
            <a:r>
              <a:rPr lang="en-US" sz="1600" i="1" dirty="0" err="1" smtClean="0">
                <a:solidFill>
                  <a:srgbClr val="0D1006"/>
                </a:solidFill>
              </a:rPr>
              <a:t>Phytologist</a:t>
            </a:r>
            <a:r>
              <a:rPr lang="en-US" sz="1600" dirty="0" smtClean="0">
                <a:solidFill>
                  <a:srgbClr val="0D1006"/>
                </a:solidFill>
              </a:rPr>
              <a:t> 112, 1:93-99</a:t>
            </a:r>
          </a:p>
          <a:p>
            <a:pPr indent="-457200"/>
            <a:r>
              <a:rPr lang="en-US" sz="1600" dirty="0" smtClean="0">
                <a:solidFill>
                  <a:srgbClr val="0D1006"/>
                </a:solidFill>
              </a:rPr>
              <a:t>Stahl, P., Williams, S.E., Christensen, M. 2012. Efficacy of native vesicular-</a:t>
            </a:r>
            <a:r>
              <a:rPr lang="en-US" sz="1600" dirty="0" err="1" smtClean="0">
                <a:solidFill>
                  <a:srgbClr val="0D1006"/>
                </a:solidFill>
              </a:rPr>
              <a:t>arbuscular</a:t>
            </a:r>
            <a:r>
              <a:rPr lang="en-US" sz="1600" dirty="0" smtClean="0">
                <a:solidFill>
                  <a:srgbClr val="0D1006"/>
                </a:solidFill>
              </a:rPr>
              <a:t> </a:t>
            </a:r>
            <a:r>
              <a:rPr lang="en-US" sz="1600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dirty="0" smtClean="0">
                <a:solidFill>
                  <a:srgbClr val="0D1006"/>
                </a:solidFill>
              </a:rPr>
              <a:t> 	fungi after severe soil disturbance. </a:t>
            </a:r>
            <a:r>
              <a:rPr lang="en-US" sz="1600" i="1" dirty="0" smtClean="0">
                <a:solidFill>
                  <a:srgbClr val="0D1006"/>
                </a:solidFill>
              </a:rPr>
              <a:t>New </a:t>
            </a:r>
            <a:r>
              <a:rPr lang="en-US" sz="1600" i="1" dirty="0" err="1" smtClean="0">
                <a:solidFill>
                  <a:srgbClr val="0D1006"/>
                </a:solidFill>
              </a:rPr>
              <a:t>Phytologist</a:t>
            </a:r>
            <a:r>
              <a:rPr lang="en-US" sz="1600" dirty="0" smtClean="0">
                <a:solidFill>
                  <a:srgbClr val="0D1006"/>
                </a:solidFill>
              </a:rPr>
              <a:t>. 110, 3:347-354</a:t>
            </a:r>
          </a:p>
          <a:p>
            <a:pPr indent="-457200"/>
            <a:r>
              <a:rPr lang="en-US" sz="1600" dirty="0" err="1" smtClean="0">
                <a:solidFill>
                  <a:srgbClr val="0D1006"/>
                </a:solidFill>
              </a:rPr>
              <a:t>Sturmer</a:t>
            </a:r>
            <a:r>
              <a:rPr lang="en-US" sz="1600" dirty="0" smtClean="0">
                <a:solidFill>
                  <a:srgbClr val="0D1006"/>
                </a:solidFill>
              </a:rPr>
              <a:t>, S. L., </a:t>
            </a:r>
            <a:r>
              <a:rPr lang="en-US" sz="1600" dirty="0" err="1" smtClean="0">
                <a:solidFill>
                  <a:srgbClr val="0D1006"/>
                </a:solidFill>
              </a:rPr>
              <a:t>Sturmer</a:t>
            </a:r>
            <a:r>
              <a:rPr lang="en-US" sz="1600" dirty="0" smtClean="0">
                <a:solidFill>
                  <a:srgbClr val="0D1006"/>
                </a:solidFill>
              </a:rPr>
              <a:t>, R., </a:t>
            </a:r>
            <a:r>
              <a:rPr lang="en-US" sz="1600" dirty="0" err="1" smtClean="0">
                <a:solidFill>
                  <a:srgbClr val="0D1006"/>
                </a:solidFill>
              </a:rPr>
              <a:t>Pasqualini</a:t>
            </a:r>
            <a:r>
              <a:rPr lang="en-US" sz="1600" dirty="0" smtClean="0">
                <a:solidFill>
                  <a:srgbClr val="0D1006"/>
                </a:solidFill>
              </a:rPr>
              <a:t>, D, 2013. Taxonomic diversity and community structure of 	</a:t>
            </a:r>
            <a:r>
              <a:rPr lang="en-US" sz="1600" dirty="0" err="1" smtClean="0">
                <a:solidFill>
                  <a:srgbClr val="0D1006"/>
                </a:solidFill>
              </a:rPr>
              <a:t>arbuscular</a:t>
            </a:r>
            <a:r>
              <a:rPr lang="en-US" sz="1600" dirty="0" smtClean="0">
                <a:solidFill>
                  <a:srgbClr val="0D1006"/>
                </a:solidFill>
              </a:rPr>
              <a:t> </a:t>
            </a:r>
            <a:r>
              <a:rPr lang="en-US" sz="1600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dirty="0" smtClean="0">
                <a:solidFill>
                  <a:srgbClr val="0D1006"/>
                </a:solidFill>
              </a:rPr>
              <a:t> fungi (Phylum </a:t>
            </a:r>
            <a:r>
              <a:rPr lang="en-US" sz="1600" dirty="0" err="1" smtClean="0">
                <a:solidFill>
                  <a:srgbClr val="0D1006"/>
                </a:solidFill>
              </a:rPr>
              <a:t>Glomeromycota</a:t>
            </a:r>
            <a:r>
              <a:rPr lang="en-US" sz="1600" dirty="0" smtClean="0">
                <a:solidFill>
                  <a:srgbClr val="0D1006"/>
                </a:solidFill>
              </a:rPr>
              <a:t>) in three maritime sand dunes in Santa 	</a:t>
            </a:r>
            <a:r>
              <a:rPr lang="en-US" sz="1600" dirty="0" err="1" smtClean="0">
                <a:solidFill>
                  <a:srgbClr val="0D1006"/>
                </a:solidFill>
              </a:rPr>
              <a:t>Catarina</a:t>
            </a:r>
            <a:r>
              <a:rPr lang="en-US" sz="1600" dirty="0" smtClean="0">
                <a:solidFill>
                  <a:srgbClr val="0D1006"/>
                </a:solidFill>
              </a:rPr>
              <a:t> state, south Brazil. </a:t>
            </a:r>
            <a:r>
              <a:rPr lang="en-US" sz="1600" i="1" dirty="0" smtClean="0">
                <a:solidFill>
                  <a:srgbClr val="0D1006"/>
                </a:solidFill>
              </a:rPr>
              <a:t>Fungal Ecology</a:t>
            </a:r>
            <a:r>
              <a:rPr lang="en-US" sz="1600" dirty="0" smtClean="0">
                <a:solidFill>
                  <a:srgbClr val="0D1006"/>
                </a:solidFill>
              </a:rPr>
              <a:t>, 6, 27-36.</a:t>
            </a:r>
          </a:p>
          <a:p>
            <a:pPr indent="-457200"/>
            <a:r>
              <a:rPr lang="en-US" sz="1600" dirty="0" err="1" smtClean="0">
                <a:solidFill>
                  <a:srgbClr val="0D1006"/>
                </a:solidFill>
              </a:rPr>
              <a:t>Vogelsang</a:t>
            </a:r>
            <a:r>
              <a:rPr lang="en-US" sz="1600" dirty="0" smtClean="0">
                <a:solidFill>
                  <a:srgbClr val="0D1006"/>
                </a:solidFill>
              </a:rPr>
              <a:t>, Keith M., and </a:t>
            </a:r>
            <a:r>
              <a:rPr lang="en-US" sz="1600" dirty="0" err="1" smtClean="0">
                <a:solidFill>
                  <a:srgbClr val="0D1006"/>
                </a:solidFill>
              </a:rPr>
              <a:t>Bever</a:t>
            </a:r>
            <a:r>
              <a:rPr lang="en-US" sz="1600" dirty="0" smtClean="0">
                <a:solidFill>
                  <a:srgbClr val="0D1006"/>
                </a:solidFill>
              </a:rPr>
              <a:t>, James D. 2009. </a:t>
            </a:r>
            <a:r>
              <a:rPr lang="en-US" sz="1600" dirty="0" err="1" smtClean="0">
                <a:solidFill>
                  <a:srgbClr val="0D1006"/>
                </a:solidFill>
              </a:rPr>
              <a:t>Mycorrhizal</a:t>
            </a:r>
            <a:r>
              <a:rPr lang="en-US" sz="1600" dirty="0" smtClean="0">
                <a:solidFill>
                  <a:srgbClr val="0D1006"/>
                </a:solidFill>
              </a:rPr>
              <a:t> densities decline in association with 	nonnative plants and contribute to plant invasion. </a:t>
            </a:r>
            <a:r>
              <a:rPr lang="en-US" sz="1600" i="1" dirty="0" smtClean="0">
                <a:solidFill>
                  <a:srgbClr val="0D1006"/>
                </a:solidFill>
              </a:rPr>
              <a:t>Ecology</a:t>
            </a:r>
            <a:r>
              <a:rPr lang="en-US" sz="1600" dirty="0" smtClean="0">
                <a:solidFill>
                  <a:srgbClr val="0D1006"/>
                </a:solidFill>
              </a:rPr>
              <a:t> 90, 2: 399-407</a:t>
            </a:r>
            <a:endParaRPr lang="en-US" sz="1600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6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95" y="0"/>
            <a:ext cx="3802706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0608" y="253995"/>
            <a:ext cx="8402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0D0D"/>
                </a:solidFill>
              </a:rPr>
              <a:t>What Is Limiting CSS Re-Establishment? </a:t>
            </a:r>
            <a:endParaRPr lang="en-US" sz="4000" dirty="0">
              <a:solidFill>
                <a:srgbClr val="0D0D0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33" y="1760488"/>
            <a:ext cx="4510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revalence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non-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natives</a:t>
            </a:r>
          </a:p>
          <a:p>
            <a:pPr lvl="1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nthropogenic disturbances</a:t>
            </a:r>
          </a:p>
          <a:p>
            <a:pPr lvl="1"/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????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about fungus?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7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2483" y="253995"/>
            <a:ext cx="7459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D0D0D"/>
                </a:solidFill>
              </a:rPr>
              <a:t>Arbuscular</a:t>
            </a:r>
            <a:r>
              <a:rPr lang="en-US" sz="4000" dirty="0" smtClean="0">
                <a:solidFill>
                  <a:srgbClr val="0D0D0D"/>
                </a:solidFill>
              </a:rPr>
              <a:t> </a:t>
            </a:r>
            <a:r>
              <a:rPr lang="en-US" sz="4000" dirty="0" err="1">
                <a:solidFill>
                  <a:srgbClr val="0D0D0D"/>
                </a:solidFill>
              </a:rPr>
              <a:t>M</a:t>
            </a:r>
            <a:r>
              <a:rPr lang="en-US" sz="4000" dirty="0" err="1" smtClean="0">
                <a:solidFill>
                  <a:srgbClr val="0D0D0D"/>
                </a:solidFill>
              </a:rPr>
              <a:t>ycorrhizæ</a:t>
            </a:r>
            <a:r>
              <a:rPr lang="en-US" sz="4000" dirty="0" smtClean="0">
                <a:solidFill>
                  <a:srgbClr val="0D0D0D"/>
                </a:solidFill>
              </a:rPr>
              <a:t> Fungi (AM)</a:t>
            </a:r>
            <a:endParaRPr lang="en-US" sz="4000" dirty="0">
              <a:solidFill>
                <a:srgbClr val="0D0D0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763" y="17353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0D0D0D"/>
                </a:solidFill>
              </a:rPr>
              <a:t>Glomeromycete</a:t>
            </a:r>
            <a:r>
              <a:rPr lang="en-US" sz="2400" dirty="0">
                <a:solidFill>
                  <a:srgbClr val="0D0D0D"/>
                </a:solidFill>
              </a:rPr>
              <a:t> fungi, inhabiting the soil and plant roots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762" y="2737877"/>
            <a:ext cx="4721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0D0D"/>
                </a:solidFill>
              </a:rPr>
              <a:t>O</a:t>
            </a:r>
            <a:r>
              <a:rPr lang="en-US" sz="2400" dirty="0" smtClean="0">
                <a:solidFill>
                  <a:srgbClr val="0D0D0D"/>
                </a:solidFill>
              </a:rPr>
              <a:t>nly </a:t>
            </a:r>
            <a:r>
              <a:rPr lang="en-US" sz="2400" dirty="0">
                <a:solidFill>
                  <a:srgbClr val="0D0D0D"/>
                </a:solidFill>
              </a:rPr>
              <a:t>230 species described, </a:t>
            </a:r>
            <a:r>
              <a:rPr lang="en-US" sz="2400" dirty="0" smtClean="0">
                <a:solidFill>
                  <a:srgbClr val="0D0D0D"/>
                </a:solidFill>
              </a:rPr>
              <a:t>~</a:t>
            </a:r>
            <a:r>
              <a:rPr lang="en-US" sz="2400" dirty="0" smtClean="0">
                <a:solidFill>
                  <a:srgbClr val="0D0D0D"/>
                </a:solidFill>
              </a:rPr>
              <a:t>85 </a:t>
            </a:r>
            <a:r>
              <a:rPr lang="en-US" sz="2400" dirty="0">
                <a:solidFill>
                  <a:srgbClr val="0D0D0D"/>
                </a:solidFill>
              </a:rPr>
              <a:t>new species </a:t>
            </a:r>
            <a:r>
              <a:rPr lang="en-US" sz="2400" dirty="0" smtClean="0">
                <a:solidFill>
                  <a:srgbClr val="0D0D0D"/>
                </a:solidFill>
              </a:rPr>
              <a:t>in last decade</a:t>
            </a:r>
            <a:endParaRPr lang="en-US" dirty="0">
              <a:solidFill>
                <a:srgbClr val="0D0D0D"/>
              </a:solidFill>
            </a:endParaRPr>
          </a:p>
        </p:txBody>
      </p:sp>
      <p:pic>
        <p:nvPicPr>
          <p:cNvPr id="7" name="Picture 6" descr="Macintosh HD:Users:mystyn_mills:Desktop:AM and roo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296" y="1721171"/>
            <a:ext cx="3359582" cy="32853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341296" y="5006507"/>
            <a:ext cx="3347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1006"/>
                </a:solidFill>
              </a:rPr>
              <a:t>Symbiosis structure between AM fungi and plant </a:t>
            </a:r>
            <a:r>
              <a:rPr lang="en-US" dirty="0" smtClean="0">
                <a:solidFill>
                  <a:srgbClr val="0D1006"/>
                </a:solidFill>
              </a:rPr>
              <a:t>roots </a:t>
            </a:r>
            <a:endParaRPr lang="en-US" dirty="0">
              <a:solidFill>
                <a:srgbClr val="0D100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763" y="368308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0D0D"/>
                </a:solidFill>
              </a:rPr>
              <a:t>AM fungi </a:t>
            </a:r>
            <a:r>
              <a:rPr lang="en-US" sz="2400" dirty="0" smtClean="0">
                <a:solidFill>
                  <a:srgbClr val="0D0D0D"/>
                </a:solidFill>
              </a:rPr>
              <a:t>crucial </a:t>
            </a:r>
            <a:r>
              <a:rPr lang="en-US" sz="2400" dirty="0">
                <a:solidFill>
                  <a:srgbClr val="0D0D0D"/>
                </a:solidFill>
              </a:rPr>
              <a:t>components of terrestrial ecosystems, assisting plants in </a:t>
            </a:r>
            <a:r>
              <a:rPr lang="en-US" sz="2400" dirty="0" smtClean="0">
                <a:solidFill>
                  <a:srgbClr val="0D0D0D"/>
                </a:solidFill>
              </a:rPr>
              <a:t>uptake </a:t>
            </a:r>
            <a:r>
              <a:rPr lang="en-US" sz="2400" dirty="0">
                <a:solidFill>
                  <a:srgbClr val="0D0D0D"/>
                </a:solidFill>
              </a:rPr>
              <a:t>of water and limiting </a:t>
            </a:r>
            <a:r>
              <a:rPr lang="en-US" sz="2400" dirty="0" smtClean="0">
                <a:solidFill>
                  <a:srgbClr val="0D0D0D"/>
                </a:solidFill>
              </a:rPr>
              <a:t>nutrients</a:t>
            </a:r>
            <a:endParaRPr lang="en-US" dirty="0">
              <a:solidFill>
                <a:srgbClr val="0D0D0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2045"/>
            <a:ext cx="410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D0D0D"/>
                </a:solidFill>
              </a:rPr>
              <a:t>Allen </a:t>
            </a:r>
            <a:r>
              <a:rPr lang="en-US" dirty="0" smtClean="0">
                <a:solidFill>
                  <a:srgbClr val="0D0D0D"/>
                </a:solidFill>
              </a:rPr>
              <a:t>1991; </a:t>
            </a:r>
            <a:r>
              <a:rPr lang="en-US" dirty="0" err="1" smtClean="0">
                <a:solidFill>
                  <a:srgbClr val="0D1006"/>
                </a:solidFill>
              </a:rPr>
              <a:t>Brundett</a:t>
            </a:r>
            <a:r>
              <a:rPr lang="en-US" dirty="0" smtClean="0">
                <a:solidFill>
                  <a:srgbClr val="0D1006"/>
                </a:solidFill>
              </a:rPr>
              <a:t> 2008; </a:t>
            </a:r>
            <a:r>
              <a:rPr lang="en-US" dirty="0" err="1">
                <a:solidFill>
                  <a:srgbClr val="0D0D0D"/>
                </a:solidFill>
              </a:rPr>
              <a:t>Sturmer</a:t>
            </a:r>
            <a:r>
              <a:rPr lang="en-US" dirty="0">
                <a:solidFill>
                  <a:srgbClr val="0D0D0D"/>
                </a:solidFill>
              </a:rPr>
              <a:t>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6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2483" y="253995"/>
            <a:ext cx="7459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D1006"/>
                </a:solidFill>
              </a:rPr>
              <a:t>Arbuscular</a:t>
            </a:r>
            <a:r>
              <a:rPr lang="en-US" sz="4000" dirty="0" smtClean="0">
                <a:solidFill>
                  <a:srgbClr val="0D1006"/>
                </a:solidFill>
              </a:rPr>
              <a:t> </a:t>
            </a:r>
            <a:r>
              <a:rPr lang="en-US" sz="4000" dirty="0" err="1">
                <a:solidFill>
                  <a:srgbClr val="0D1006"/>
                </a:solidFill>
              </a:rPr>
              <a:t>M</a:t>
            </a:r>
            <a:r>
              <a:rPr lang="en-US" sz="4000" dirty="0" err="1" smtClean="0">
                <a:solidFill>
                  <a:srgbClr val="0D1006"/>
                </a:solidFill>
              </a:rPr>
              <a:t>ycorrhizæ</a:t>
            </a:r>
            <a:r>
              <a:rPr lang="en-US" sz="4000" dirty="0" smtClean="0">
                <a:solidFill>
                  <a:srgbClr val="0D1006"/>
                </a:solidFill>
              </a:rPr>
              <a:t> Fungi (AM)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762" y="1735384"/>
            <a:ext cx="4733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AM </a:t>
            </a:r>
            <a:r>
              <a:rPr lang="en-US" sz="2400" dirty="0" smtClean="0">
                <a:solidFill>
                  <a:srgbClr val="0D1006"/>
                </a:solidFill>
              </a:rPr>
              <a:t>fungi </a:t>
            </a:r>
            <a:r>
              <a:rPr lang="en-US" sz="2400" dirty="0">
                <a:solidFill>
                  <a:srgbClr val="0D1006"/>
                </a:solidFill>
              </a:rPr>
              <a:t>recognize specific host plants and will not form infection structures with inappropriate </a:t>
            </a:r>
            <a:r>
              <a:rPr lang="en-US" sz="2400" dirty="0" smtClean="0">
                <a:solidFill>
                  <a:srgbClr val="0D1006"/>
                </a:solidFill>
              </a:rPr>
              <a:t>hosts</a:t>
            </a:r>
            <a:endParaRPr lang="en-US" dirty="0">
              <a:solidFill>
                <a:srgbClr val="0D100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633" y="34284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M</a:t>
            </a:r>
            <a:r>
              <a:rPr lang="en-US" sz="2400" dirty="0" smtClean="0">
                <a:solidFill>
                  <a:srgbClr val="0D1006"/>
                </a:solidFill>
              </a:rPr>
              <a:t>ay </a:t>
            </a:r>
            <a:r>
              <a:rPr lang="en-US" sz="2400" dirty="0">
                <a:solidFill>
                  <a:srgbClr val="0D1006"/>
                </a:solidFill>
              </a:rPr>
              <a:t>be especially </a:t>
            </a:r>
            <a:r>
              <a:rPr lang="en-US" sz="2400" dirty="0" smtClean="0">
                <a:solidFill>
                  <a:srgbClr val="0D1006"/>
                </a:solidFill>
              </a:rPr>
              <a:t>critical in </a:t>
            </a:r>
            <a:r>
              <a:rPr lang="en-US" sz="2400" dirty="0">
                <a:solidFill>
                  <a:srgbClr val="0D1006"/>
                </a:solidFill>
              </a:rPr>
              <a:t>harsh abiotic </a:t>
            </a:r>
            <a:r>
              <a:rPr lang="en-US" sz="2400" dirty="0" smtClean="0">
                <a:solidFill>
                  <a:srgbClr val="0D1006"/>
                </a:solidFill>
              </a:rPr>
              <a:t>conditions</a:t>
            </a:r>
            <a:endParaRPr lang="en-US" dirty="0">
              <a:solidFill>
                <a:srgbClr val="0D100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632" y="4375007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Research on AM fungi has remained relatively sparse for a variety of reasons </a:t>
            </a:r>
          </a:p>
        </p:txBody>
      </p:sp>
      <p:pic>
        <p:nvPicPr>
          <p:cNvPr id="8" name="Picture 7" descr="Macintosh HD:Users:mystyn_mills:Desktop:mycor and plan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381" y="1706562"/>
            <a:ext cx="2507350" cy="33738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970406" y="5100026"/>
            <a:ext cx="2765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D1006"/>
                </a:solidFill>
              </a:rPr>
              <a:t>Sapling with </a:t>
            </a:r>
            <a:r>
              <a:rPr lang="en-US" dirty="0" smtClean="0">
                <a:solidFill>
                  <a:srgbClr val="0D1006"/>
                </a:solidFill>
              </a:rPr>
              <a:t>AM </a:t>
            </a:r>
            <a:r>
              <a:rPr lang="en-US" dirty="0">
                <a:solidFill>
                  <a:srgbClr val="0D1006"/>
                </a:solidFill>
              </a:rPr>
              <a:t>fungi </a:t>
            </a:r>
            <a:r>
              <a:rPr lang="en-US" dirty="0" smtClean="0">
                <a:solidFill>
                  <a:srgbClr val="0D1006"/>
                </a:solidFill>
              </a:rPr>
              <a:t>symbiosis </a:t>
            </a:r>
            <a:endParaRPr lang="en-US" dirty="0">
              <a:solidFill>
                <a:srgbClr val="0D10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18" y="6454647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D1006"/>
                </a:solidFill>
              </a:rPr>
              <a:t>Brundett</a:t>
            </a:r>
            <a:r>
              <a:rPr lang="en-US" dirty="0" smtClean="0">
                <a:solidFill>
                  <a:srgbClr val="0D1006"/>
                </a:solidFill>
              </a:rPr>
              <a:t> 2008; Cripps </a:t>
            </a:r>
            <a:r>
              <a:rPr lang="en-US" dirty="0">
                <a:solidFill>
                  <a:srgbClr val="0D1006"/>
                </a:solidFill>
              </a:rPr>
              <a:t>and </a:t>
            </a:r>
            <a:r>
              <a:rPr lang="en-US" dirty="0" err="1" smtClean="0">
                <a:solidFill>
                  <a:srgbClr val="0D1006"/>
                </a:solidFill>
              </a:rPr>
              <a:t>Eddington</a:t>
            </a:r>
            <a:r>
              <a:rPr lang="en-US" dirty="0" smtClean="0">
                <a:solidFill>
                  <a:srgbClr val="0D1006"/>
                </a:solidFill>
              </a:rPr>
              <a:t> 2005; </a:t>
            </a:r>
            <a:r>
              <a:rPr lang="en-US" dirty="0" err="1">
                <a:solidFill>
                  <a:srgbClr val="0D1006"/>
                </a:solidFill>
              </a:rPr>
              <a:t>Gionannetti</a:t>
            </a:r>
            <a:r>
              <a:rPr lang="en-US" dirty="0">
                <a:solidFill>
                  <a:srgbClr val="0D1006"/>
                </a:solidFill>
              </a:rPr>
              <a:t> et al</a:t>
            </a:r>
            <a:r>
              <a:rPr lang="en-US" dirty="0" smtClean="0">
                <a:solidFill>
                  <a:srgbClr val="0D1006"/>
                </a:solidFill>
              </a:rPr>
              <a:t>. </a:t>
            </a:r>
            <a:r>
              <a:rPr lang="en-US" dirty="0">
                <a:solidFill>
                  <a:srgbClr val="0D1006"/>
                </a:solidFill>
              </a:rPr>
              <a:t>1994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71288" y="253995"/>
            <a:ext cx="5001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Our Research Question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3" y="1736748"/>
            <a:ext cx="8249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Is a degraded state of AM fungi </a:t>
            </a:r>
            <a:r>
              <a:rPr lang="en-US" sz="2400" dirty="0" err="1" smtClean="0">
                <a:solidFill>
                  <a:srgbClr val="0D1006"/>
                </a:solidFill>
              </a:rPr>
              <a:t>multualisms</a:t>
            </a:r>
            <a:r>
              <a:rPr lang="en-US" sz="2400" dirty="0" smtClean="0">
                <a:solidFill>
                  <a:srgbClr val="0D1006"/>
                </a:solidFill>
              </a:rPr>
              <a:t> with native CSS species limiting the successful re-establishment of CSS?</a:t>
            </a:r>
          </a:p>
          <a:p>
            <a:pPr lvl="1"/>
            <a:endParaRPr lang="en-US" sz="2400" dirty="0">
              <a:solidFill>
                <a:srgbClr val="0D1006"/>
              </a:solidFill>
            </a:endParaRPr>
          </a:p>
          <a:p>
            <a:pPr lvl="1"/>
            <a:r>
              <a:rPr lang="en-US" sz="2400" dirty="0" smtClean="0">
                <a:solidFill>
                  <a:srgbClr val="0D1006"/>
                </a:solidFill>
              </a:rPr>
              <a:t>And </a:t>
            </a:r>
          </a:p>
          <a:p>
            <a:pPr lvl="1"/>
            <a:endParaRPr lang="en-US" sz="2400" dirty="0" smtClean="0">
              <a:solidFill>
                <a:srgbClr val="0D1006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Does disturbance reduce AM presence/abundance in native species?</a:t>
            </a:r>
          </a:p>
          <a:p>
            <a:pPr lvl="1"/>
            <a:endParaRPr lang="en-US" sz="2400" dirty="0" smtClean="0">
              <a:solidFill>
                <a:srgbClr val="0D1006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Do non-Natives reduce AM presence/abundance?</a:t>
            </a:r>
            <a:endParaRPr lang="en-US" sz="2400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90504" y="253995"/>
            <a:ext cx="2762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Non-Natives 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9" name="Picture 8" descr="IMG_24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12" y="1317585"/>
            <a:ext cx="2839364" cy="3179983"/>
          </a:xfrm>
          <a:prstGeom prst="rect">
            <a:avLst/>
          </a:prstGeom>
        </p:spPr>
      </p:pic>
      <p:pic>
        <p:nvPicPr>
          <p:cNvPr id="16" name="Picture 15" descr="IMG_28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480" y="4380098"/>
            <a:ext cx="3317520" cy="24779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3000" y="1744703"/>
            <a:ext cx="5076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>
                <a:solidFill>
                  <a:srgbClr val="0D1006"/>
                </a:solidFill>
              </a:rPr>
              <a:t>M</a:t>
            </a:r>
            <a:r>
              <a:rPr lang="en-US" sz="2400" dirty="0" err="1" smtClean="0">
                <a:solidFill>
                  <a:srgbClr val="0D1006"/>
                </a:solidFill>
              </a:rPr>
              <a:t>ycorrhizæ</a:t>
            </a:r>
            <a:r>
              <a:rPr lang="en-US" sz="2400" dirty="0" smtClean="0">
                <a:solidFill>
                  <a:srgbClr val="0D1006"/>
                </a:solidFill>
              </a:rPr>
              <a:t> </a:t>
            </a:r>
            <a:r>
              <a:rPr lang="en-US" sz="2400" dirty="0">
                <a:solidFill>
                  <a:srgbClr val="0D1006"/>
                </a:solidFill>
              </a:rPr>
              <a:t>may strongly mediate </a:t>
            </a:r>
            <a:r>
              <a:rPr lang="en-US" sz="2400" dirty="0" smtClean="0">
                <a:solidFill>
                  <a:srgbClr val="0D1006"/>
                </a:solidFill>
              </a:rPr>
              <a:t>competition </a:t>
            </a:r>
            <a:r>
              <a:rPr lang="en-US" sz="2400" dirty="0">
                <a:solidFill>
                  <a:srgbClr val="0D1006"/>
                </a:solidFill>
              </a:rPr>
              <a:t>between </a:t>
            </a:r>
            <a:r>
              <a:rPr lang="en-US" sz="2400" dirty="0" err="1">
                <a:solidFill>
                  <a:srgbClr val="0D1006"/>
                </a:solidFill>
              </a:rPr>
              <a:t>invasives</a:t>
            </a:r>
            <a:r>
              <a:rPr lang="en-US" sz="2400" dirty="0">
                <a:solidFill>
                  <a:srgbClr val="0D1006"/>
                </a:solidFill>
              </a:rPr>
              <a:t> and </a:t>
            </a:r>
            <a:r>
              <a:rPr lang="en-US" sz="2400" dirty="0" smtClean="0">
                <a:solidFill>
                  <a:srgbClr val="0D1006"/>
                </a:solidFill>
              </a:rPr>
              <a:t>natives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Most non-</a:t>
            </a:r>
            <a:r>
              <a:rPr lang="en-US" sz="2400" dirty="0" smtClean="0">
                <a:solidFill>
                  <a:srgbClr val="0D1006"/>
                </a:solidFill>
              </a:rPr>
              <a:t>native grasses </a:t>
            </a:r>
            <a:r>
              <a:rPr lang="en-US" sz="2400" dirty="0">
                <a:solidFill>
                  <a:srgbClr val="0D1006"/>
                </a:solidFill>
              </a:rPr>
              <a:t>that occur in California are not reliant on </a:t>
            </a:r>
            <a:r>
              <a:rPr lang="en-US" sz="2400" dirty="0" err="1">
                <a:solidFill>
                  <a:srgbClr val="0D1006"/>
                </a:solidFill>
              </a:rPr>
              <a:t>mycorrhizal</a:t>
            </a:r>
            <a:r>
              <a:rPr lang="en-US" sz="2400" dirty="0">
                <a:solidFill>
                  <a:srgbClr val="0D1006"/>
                </a:solidFill>
              </a:rPr>
              <a:t> mutualism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762" y="4937783"/>
            <a:ext cx="493535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P</a:t>
            </a:r>
            <a:r>
              <a:rPr lang="en-US" sz="2400" dirty="0" smtClean="0">
                <a:solidFill>
                  <a:srgbClr val="0D1006"/>
                </a:solidFill>
              </a:rPr>
              <a:t>resence of non-natives may </a:t>
            </a:r>
            <a:r>
              <a:rPr lang="en-US" sz="2400" dirty="0">
                <a:solidFill>
                  <a:srgbClr val="0D1006"/>
                </a:solidFill>
              </a:rPr>
              <a:t>significantly affect soil </a:t>
            </a:r>
            <a:r>
              <a:rPr lang="en-US" sz="2400" dirty="0" smtClean="0">
                <a:solidFill>
                  <a:srgbClr val="0D1006"/>
                </a:solidFill>
              </a:rPr>
              <a:t>dynamics; reduce/eliminate AM </a:t>
            </a:r>
            <a:r>
              <a:rPr lang="en-US" sz="2400" dirty="0">
                <a:solidFill>
                  <a:srgbClr val="0D1006"/>
                </a:solidFill>
              </a:rPr>
              <a:t>populations 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4495999"/>
            <a:ext cx="341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1006"/>
                </a:solidFill>
              </a:rPr>
              <a:t>Green Spurge (</a:t>
            </a:r>
            <a:r>
              <a:rPr lang="en-US" i="1" dirty="0" smtClean="0">
                <a:solidFill>
                  <a:srgbClr val="0D1006"/>
                </a:solidFill>
              </a:rPr>
              <a:t>Euphorbia </a:t>
            </a:r>
            <a:r>
              <a:rPr lang="en-US" i="1" dirty="0" err="1" smtClean="0">
                <a:solidFill>
                  <a:srgbClr val="0D1006"/>
                </a:solidFill>
              </a:rPr>
              <a:t>esula</a:t>
            </a:r>
            <a:r>
              <a:rPr lang="en-US" dirty="0" smtClean="0">
                <a:solidFill>
                  <a:srgbClr val="0D1006"/>
                </a:solidFill>
              </a:rPr>
              <a:t>)</a:t>
            </a:r>
            <a:endParaRPr lang="en-US" i="1" dirty="0">
              <a:solidFill>
                <a:srgbClr val="0D10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2" y="6429912"/>
            <a:ext cx="278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D1006"/>
                </a:solidFill>
              </a:rPr>
              <a:t>Vogelsang</a:t>
            </a:r>
            <a:r>
              <a:rPr lang="en-US" dirty="0" smtClean="0">
                <a:solidFill>
                  <a:srgbClr val="0D1006"/>
                </a:solidFill>
              </a:rPr>
              <a:t> </a:t>
            </a:r>
            <a:r>
              <a:rPr lang="en-US" dirty="0">
                <a:solidFill>
                  <a:srgbClr val="0D1006"/>
                </a:solidFill>
              </a:rPr>
              <a:t>and </a:t>
            </a:r>
            <a:r>
              <a:rPr lang="en-US" dirty="0" err="1">
                <a:solidFill>
                  <a:srgbClr val="0D1006"/>
                </a:solidFill>
              </a:rPr>
              <a:t>Bever</a:t>
            </a:r>
            <a:r>
              <a:rPr lang="en-US" dirty="0">
                <a:solidFill>
                  <a:srgbClr val="0D1006"/>
                </a:solidFill>
              </a:rPr>
              <a:t>, </a:t>
            </a:r>
            <a:r>
              <a:rPr lang="en-US" dirty="0" smtClean="0">
                <a:solidFill>
                  <a:srgbClr val="0D1006"/>
                </a:solidFill>
              </a:rPr>
              <a:t>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3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24195" y="253995"/>
            <a:ext cx="2695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Disturbance</a:t>
            </a:r>
            <a:endParaRPr lang="en-US" sz="4000" dirty="0">
              <a:solidFill>
                <a:srgbClr val="0D1006"/>
              </a:solidFill>
            </a:endParaRPr>
          </a:p>
        </p:txBody>
      </p:sp>
      <p:pic>
        <p:nvPicPr>
          <p:cNvPr id="7" name="Picture 6" descr="IMG_28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29" y="3113342"/>
            <a:ext cx="4516455" cy="3373401"/>
          </a:xfrm>
          <a:prstGeom prst="rect">
            <a:avLst/>
          </a:prstGeom>
        </p:spPr>
      </p:pic>
      <p:pic>
        <p:nvPicPr>
          <p:cNvPr id="8" name="Picture 7" descr="IMG_28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695" y="2554684"/>
            <a:ext cx="2010305" cy="1501524"/>
          </a:xfrm>
          <a:prstGeom prst="rect">
            <a:avLst/>
          </a:prstGeom>
        </p:spPr>
      </p:pic>
      <p:pic>
        <p:nvPicPr>
          <p:cNvPr id="9" name="Picture 8" descr="IMG_25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9455"/>
            <a:ext cx="3632080" cy="27128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0676" y="1641817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Anthropogenic </a:t>
            </a:r>
            <a:r>
              <a:rPr lang="en-US" sz="2400" dirty="0" smtClean="0">
                <a:solidFill>
                  <a:srgbClr val="0D1006"/>
                </a:solidFill>
              </a:rPr>
              <a:t>soil disturbances may significantly </a:t>
            </a:r>
            <a:r>
              <a:rPr lang="en-US" sz="2400" dirty="0">
                <a:solidFill>
                  <a:srgbClr val="0D1006"/>
                </a:solidFill>
              </a:rPr>
              <a:t>affect </a:t>
            </a:r>
            <a:r>
              <a:rPr lang="en-US" sz="2400" dirty="0" smtClean="0">
                <a:solidFill>
                  <a:srgbClr val="0D1006"/>
                </a:solidFill>
              </a:rPr>
              <a:t>AM populations </a:t>
            </a:r>
            <a:endParaRPr lang="en-US" sz="2400" dirty="0">
              <a:solidFill>
                <a:srgbClr val="0D100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763" y="4044741"/>
            <a:ext cx="3997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B</a:t>
            </a:r>
            <a:r>
              <a:rPr lang="en-US" sz="2400" dirty="0" smtClean="0">
                <a:solidFill>
                  <a:srgbClr val="0D1006"/>
                </a:solidFill>
              </a:rPr>
              <a:t>reak</a:t>
            </a:r>
            <a:r>
              <a:rPr lang="en-US" sz="2400" dirty="0">
                <a:solidFill>
                  <a:srgbClr val="0D1006"/>
                </a:solidFill>
              </a:rPr>
              <a:t>-up </a:t>
            </a:r>
            <a:r>
              <a:rPr lang="en-US" sz="2400" dirty="0" err="1">
                <a:solidFill>
                  <a:srgbClr val="0D1006"/>
                </a:solidFill>
              </a:rPr>
              <a:t>mycorrhizæ</a:t>
            </a:r>
            <a:r>
              <a:rPr lang="en-US" sz="2400" dirty="0">
                <a:solidFill>
                  <a:srgbClr val="0D1006"/>
                </a:solidFill>
              </a:rPr>
              <a:t> </a:t>
            </a:r>
            <a:r>
              <a:rPr lang="en-US" sz="2400" dirty="0" err="1">
                <a:solidFill>
                  <a:srgbClr val="0D1006"/>
                </a:solidFill>
              </a:rPr>
              <a:t>hyphal</a:t>
            </a:r>
            <a:r>
              <a:rPr lang="en-US" sz="2400" dirty="0">
                <a:solidFill>
                  <a:srgbClr val="0D1006"/>
                </a:solidFill>
              </a:rPr>
              <a:t> </a:t>
            </a:r>
            <a:r>
              <a:rPr lang="en-US" sz="2400" dirty="0" smtClean="0">
                <a:solidFill>
                  <a:srgbClr val="0D1006"/>
                </a:solidFill>
              </a:rPr>
              <a:t>networks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AM affected </a:t>
            </a:r>
            <a:r>
              <a:rPr lang="en-US" sz="2400" dirty="0">
                <a:solidFill>
                  <a:srgbClr val="0D1006"/>
                </a:solidFill>
              </a:rPr>
              <a:t>by severe soil disturbance </a:t>
            </a:r>
            <a:r>
              <a:rPr lang="en-US" sz="2400" dirty="0" smtClean="0">
                <a:solidFill>
                  <a:srgbClr val="0D1006"/>
                </a:solidFill>
              </a:rPr>
              <a:t>even </a:t>
            </a:r>
            <a:r>
              <a:rPr lang="en-US" sz="2400" dirty="0">
                <a:solidFill>
                  <a:srgbClr val="0D1006"/>
                </a:solidFill>
              </a:rPr>
              <a:t>after </a:t>
            </a:r>
            <a:r>
              <a:rPr lang="en-US" sz="2400" dirty="0" smtClean="0">
                <a:solidFill>
                  <a:srgbClr val="0D1006"/>
                </a:solidFill>
              </a:rPr>
              <a:t>disturbance stops</a:t>
            </a:r>
            <a:endParaRPr lang="en-US" sz="2400" dirty="0">
              <a:solidFill>
                <a:srgbClr val="0D100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57611"/>
            <a:ext cx="720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D1006"/>
                </a:solidFill>
              </a:rPr>
              <a:t>Alguacil</a:t>
            </a:r>
            <a:r>
              <a:rPr lang="en-US" dirty="0" smtClean="0">
                <a:solidFill>
                  <a:srgbClr val="0D1006"/>
                </a:solidFill>
              </a:rPr>
              <a:t> </a:t>
            </a:r>
            <a:r>
              <a:rPr lang="en-US" dirty="0">
                <a:solidFill>
                  <a:srgbClr val="0D1006"/>
                </a:solidFill>
              </a:rPr>
              <a:t>et al. </a:t>
            </a:r>
            <a:r>
              <a:rPr lang="en-US" dirty="0" smtClean="0">
                <a:solidFill>
                  <a:srgbClr val="0D1006"/>
                </a:solidFill>
              </a:rPr>
              <a:t>2008; </a:t>
            </a:r>
            <a:r>
              <a:rPr lang="en-US" dirty="0">
                <a:solidFill>
                  <a:srgbClr val="0D1006"/>
                </a:solidFill>
              </a:rPr>
              <a:t>Jasper et al. 1989; </a:t>
            </a:r>
            <a:r>
              <a:rPr lang="en-US" dirty="0" err="1">
                <a:solidFill>
                  <a:srgbClr val="0D1006"/>
                </a:solidFill>
              </a:rPr>
              <a:t>Alguacil</a:t>
            </a:r>
            <a:r>
              <a:rPr lang="en-US" dirty="0">
                <a:solidFill>
                  <a:srgbClr val="0D1006"/>
                </a:solidFill>
              </a:rPr>
              <a:t> et al. </a:t>
            </a:r>
            <a:r>
              <a:rPr lang="en-US" dirty="0" smtClean="0">
                <a:solidFill>
                  <a:srgbClr val="0D1006"/>
                </a:solidFill>
              </a:rPr>
              <a:t>2008; </a:t>
            </a:r>
            <a:r>
              <a:rPr lang="en-US" dirty="0">
                <a:solidFill>
                  <a:srgbClr val="0D1006"/>
                </a:solidFill>
              </a:rPr>
              <a:t>Stahl et al. 1988</a:t>
            </a:r>
            <a:r>
              <a:rPr lang="en-US" dirty="0" smtClean="0">
                <a:solidFill>
                  <a:srgbClr val="0D1006"/>
                </a:solidFill>
              </a:rPr>
              <a:t> </a:t>
            </a:r>
            <a:endParaRPr lang="en-US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2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00589" y="253995"/>
            <a:ext cx="134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Goals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1" y="1736748"/>
            <a:ext cx="8434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D</a:t>
            </a:r>
            <a:r>
              <a:rPr lang="en-US" sz="2400" dirty="0" smtClean="0">
                <a:solidFill>
                  <a:srgbClr val="0D1006"/>
                </a:solidFill>
              </a:rPr>
              <a:t>etermine </a:t>
            </a:r>
            <a:r>
              <a:rPr lang="en-US" sz="2400" dirty="0">
                <a:solidFill>
                  <a:srgbClr val="0D1006"/>
                </a:solidFill>
              </a:rPr>
              <a:t>if there is a difference in AM fungi presence </a:t>
            </a:r>
            <a:r>
              <a:rPr lang="en-US" sz="2400" dirty="0" smtClean="0">
                <a:solidFill>
                  <a:srgbClr val="0D1006"/>
                </a:solidFill>
              </a:rPr>
              <a:t>(and composition (eventually)) </a:t>
            </a:r>
            <a:r>
              <a:rPr lang="en-US" sz="2400" dirty="0">
                <a:solidFill>
                  <a:srgbClr val="0D1006"/>
                </a:solidFill>
              </a:rPr>
              <a:t>among non-native and native plants, and disturbed vs. undisturbed </a:t>
            </a:r>
            <a:r>
              <a:rPr lang="en-US" sz="2400" dirty="0" smtClean="0">
                <a:solidFill>
                  <a:srgbClr val="0D1006"/>
                </a:solidFill>
              </a:rPr>
              <a:t>sites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rgbClr val="0D1006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P</a:t>
            </a:r>
            <a:r>
              <a:rPr lang="en-US" sz="2400" dirty="0" smtClean="0">
                <a:solidFill>
                  <a:srgbClr val="0D1006"/>
                </a:solidFill>
              </a:rPr>
              <a:t>rovide </a:t>
            </a:r>
            <a:r>
              <a:rPr lang="en-US" sz="2400" dirty="0">
                <a:solidFill>
                  <a:srgbClr val="0D1006"/>
                </a:solidFill>
              </a:rPr>
              <a:t>restoration managers with knowledge of AM fungi dynamics to help inform restoration </a:t>
            </a:r>
            <a:r>
              <a:rPr lang="en-US" sz="2400" dirty="0" smtClean="0">
                <a:solidFill>
                  <a:srgbClr val="0D1006"/>
                </a:solidFill>
              </a:rPr>
              <a:t>decisions 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D1006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rgbClr val="0D1006"/>
                </a:solidFill>
              </a:rPr>
              <a:t>Develop a protocol </a:t>
            </a:r>
            <a:r>
              <a:rPr lang="en-US" sz="2400" dirty="0" smtClean="0">
                <a:solidFill>
                  <a:srgbClr val="0D1006"/>
                </a:solidFill>
              </a:rPr>
              <a:t>for </a:t>
            </a:r>
            <a:r>
              <a:rPr lang="en-US" sz="2400" dirty="0">
                <a:solidFill>
                  <a:srgbClr val="0D1006"/>
                </a:solidFill>
              </a:rPr>
              <a:t>collection and </a:t>
            </a:r>
            <a:r>
              <a:rPr lang="en-US" sz="2400" dirty="0" smtClean="0">
                <a:solidFill>
                  <a:srgbClr val="0D1006"/>
                </a:solidFill>
              </a:rPr>
              <a:t>processing of samples</a:t>
            </a:r>
            <a:endParaRPr lang="en-US" sz="2400" dirty="0">
              <a:solidFill>
                <a:srgbClr val="0D1006"/>
              </a:solidFill>
            </a:endParaRPr>
          </a:p>
        </p:txBody>
      </p:sp>
      <p:pic>
        <p:nvPicPr>
          <p:cNvPr id="2" name="Picture 1" descr="IMG_063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3736"/>
            <a:ext cx="9144000" cy="20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8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58235"/>
            <a:ext cx="9144000" cy="0"/>
          </a:xfrm>
          <a:prstGeom prst="line">
            <a:avLst/>
          </a:prstGeom>
          <a:ln w="349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7432" y="253995"/>
            <a:ext cx="8189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D1006"/>
                </a:solidFill>
              </a:rPr>
              <a:t>What We Did (and will continue to do)</a:t>
            </a:r>
            <a:endParaRPr lang="en-US" sz="4000" dirty="0">
              <a:solidFill>
                <a:srgbClr val="0D100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03" y="1748618"/>
            <a:ext cx="77864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>
                <a:solidFill>
                  <a:srgbClr val="0D1006"/>
                </a:solidFill>
              </a:rPr>
              <a:t>A census of the presence and abundance of AM fungi by:</a:t>
            </a:r>
          </a:p>
          <a:p>
            <a:pPr lvl="1"/>
            <a:r>
              <a:rPr lang="en-US" sz="2400" dirty="0" smtClean="0">
                <a:solidFill>
                  <a:srgbClr val="0D1006"/>
                </a:solidFill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Collecting “</a:t>
            </a:r>
            <a:r>
              <a:rPr lang="en-US" sz="2400" dirty="0" err="1" smtClean="0">
                <a:solidFill>
                  <a:srgbClr val="0D1006"/>
                </a:solidFill>
              </a:rPr>
              <a:t>rootballs</a:t>
            </a:r>
            <a:r>
              <a:rPr lang="en-US" sz="2400" dirty="0" smtClean="0">
                <a:solidFill>
                  <a:srgbClr val="0D1006"/>
                </a:solidFill>
              </a:rPr>
              <a:t>” from native and non-native species</a:t>
            </a:r>
          </a:p>
          <a:p>
            <a:pPr lvl="1"/>
            <a:endParaRPr lang="en-US" sz="2400" dirty="0" smtClean="0">
              <a:solidFill>
                <a:srgbClr val="0D1006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Collecting “</a:t>
            </a:r>
            <a:r>
              <a:rPr lang="en-US" sz="2400" dirty="0" err="1" smtClean="0">
                <a:solidFill>
                  <a:srgbClr val="0D1006"/>
                </a:solidFill>
              </a:rPr>
              <a:t>rootballs</a:t>
            </a:r>
            <a:r>
              <a:rPr lang="en-US" sz="2400" dirty="0" smtClean="0">
                <a:solidFill>
                  <a:srgbClr val="0D1006"/>
                </a:solidFill>
              </a:rPr>
              <a:t>” from undisturbed and disturbed sites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D1006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0D1006"/>
                </a:solidFill>
              </a:rPr>
              <a:t>Keep really good notes</a:t>
            </a:r>
          </a:p>
          <a:p>
            <a:pPr marL="800100" lvl="1" indent="-342900">
              <a:buFont typeface="Arial"/>
              <a:buChar char="•"/>
            </a:pPr>
            <a:endParaRPr lang="en-US" sz="2400" dirty="0">
              <a:solidFill>
                <a:srgbClr val="0D1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705</Words>
  <Application>Microsoft Macintosh PowerPoint</Application>
  <PresentationFormat>On-screen Show (4:3)</PresentationFormat>
  <Paragraphs>122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Is There Fungus Among Us? Presence and absence of mycorrhizæ fungus in California sage scrub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Fungus Among Us? Presence and absence of mycorrhizæ fungus in California sage scrub</dc:title>
  <dc:creator>mystyn mills</dc:creator>
  <cp:lastModifiedBy>mystyn mills</cp:lastModifiedBy>
  <cp:revision>91</cp:revision>
  <cp:lastPrinted>2013-04-30T19:32:05Z</cp:lastPrinted>
  <dcterms:created xsi:type="dcterms:W3CDTF">2013-04-29T20:46:54Z</dcterms:created>
  <dcterms:modified xsi:type="dcterms:W3CDTF">2013-05-03T04:30:31Z</dcterms:modified>
</cp:coreProperties>
</file>