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3" r:id="rId2"/>
    <p:sldId id="258" r:id="rId3"/>
    <p:sldId id="259" r:id="rId4"/>
    <p:sldId id="267" r:id="rId5"/>
    <p:sldId id="273" r:id="rId6"/>
    <p:sldId id="270" r:id="rId7"/>
    <p:sldId id="276" r:id="rId8"/>
    <p:sldId id="264" r:id="rId9"/>
    <p:sldId id="265" r:id="rId10"/>
    <p:sldId id="279" r:id="rId11"/>
    <p:sldId id="277" r:id="rId12"/>
    <p:sldId id="278" r:id="rId13"/>
    <p:sldId id="260" r:id="rId14"/>
    <p:sldId id="269" r:id="rId15"/>
    <p:sldId id="274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660"/>
  </p:normalViewPr>
  <p:slideViewPr>
    <p:cSldViewPr>
      <p:cViewPr>
        <p:scale>
          <a:sx n="120" d="100"/>
          <a:sy n="120" d="100"/>
        </p:scale>
        <p:origin x="-157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/>
            </a:pPr>
            <a:r>
              <a:rPr lang="en-US" sz="2200"/>
              <a:t>Average Height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066224953588119"/>
          <c:y val="0.13368893809592899"/>
          <c:w val="0.72933342935791567"/>
          <c:h val="0.71973176212249557"/>
        </c:manualLayout>
      </c:layout>
      <c:barChart>
        <c:barDir val="col"/>
        <c:grouping val="clustered"/>
        <c:varyColors val="0"/>
        <c:ser>
          <c:idx val="0"/>
          <c:order val="0"/>
          <c:tx>
            <c:v>Shrub</c:v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(Sheet2!$P$28,Sheet2!$Q$28)</c:f>
              <c:numCache>
                <c:formatCode>General</c:formatCode>
                <c:ptCount val="2"/>
                <c:pt idx="0">
                  <c:v>13.29</c:v>
                </c:pt>
                <c:pt idx="1">
                  <c:v>16.38</c:v>
                </c:pt>
              </c:numCache>
            </c:numRef>
          </c:val>
        </c:ser>
        <c:ser>
          <c:idx val="1"/>
          <c:order val="1"/>
          <c:tx>
            <c:v>Grass</c:v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(Sheet2!$P$29,Sheet2!$Q$29)</c:f>
              <c:numCache>
                <c:formatCode>General</c:formatCode>
                <c:ptCount val="2"/>
                <c:pt idx="0">
                  <c:v>15.41</c:v>
                </c:pt>
                <c:pt idx="1">
                  <c:v>18.95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15"/>
        <c:axId val="143194112"/>
        <c:axId val="93195072"/>
      </c:barChart>
      <c:catAx>
        <c:axId val="143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Visit</a:t>
                </a:r>
              </a:p>
            </c:rich>
          </c:tx>
          <c:layout/>
          <c:overlay val="0"/>
        </c:title>
        <c:majorTickMark val="in"/>
        <c:minorTickMark val="none"/>
        <c:tickLblPos val="nextTo"/>
        <c:crossAx val="93195072"/>
        <c:crosses val="autoZero"/>
        <c:auto val="1"/>
        <c:lblAlgn val="ctr"/>
        <c:lblOffset val="100"/>
        <c:noMultiLvlLbl val="0"/>
      </c:catAx>
      <c:valAx>
        <c:axId val="93195072"/>
        <c:scaling>
          <c:orientation val="minMax"/>
          <c:max val="3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Height (cm)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crossAx val="143194112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  <a:ln w="28575">
      <a:solidFill>
        <a:schemeClr val="tx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1400" b="0" dirty="0">
                <a:solidFill>
                  <a:schemeClr val="bg1"/>
                </a:solidFill>
              </a:rPr>
              <a:t>Grass samples showing signs of predation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v>Grass samples showing signs of predation</c:v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1782251275194375"/>
                  <c:y val="0.1421555881096258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319789035804487"/>
                  <c:y val="-0.1368641274491851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Sheet2!$I$25:$J$25</c:f>
              <c:numCache>
                <c:formatCode>General</c:formatCode>
                <c:ptCount val="2"/>
                <c:pt idx="0">
                  <c:v>11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1400" b="0" dirty="0">
                <a:solidFill>
                  <a:schemeClr val="bg1"/>
                </a:solidFill>
              </a:rPr>
              <a:t>Shrub samples showing signs of predation</a:t>
            </a:r>
          </a:p>
        </c:rich>
      </c:tx>
      <c:layout>
        <c:manualLayout>
          <c:xMode val="edge"/>
          <c:yMode val="edge"/>
          <c:x val="0.18668261659600241"/>
          <c:y val="0.146969696969696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679177602799647"/>
          <c:y val="0.19486111111111112"/>
          <c:w val="0.46641666666666665"/>
          <c:h val="0.77736111111111106"/>
        </c:manualLayout>
      </c:layout>
      <c:pieChart>
        <c:varyColors val="1"/>
        <c:ser>
          <c:idx val="0"/>
          <c:order val="0"/>
          <c:tx>
            <c:v>Shrub samples showing signs of predation</c:v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7.080516858469614E-2"/>
                  <c:y val="0.123795514197089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Lit>
              <c:ptCount val="1"/>
              <c:pt idx="0">
                <c:v>Grass Samples with Signs of Predation</c:v>
              </c:pt>
            </c:strLit>
          </c:cat>
          <c:val>
            <c:numRef>
              <c:f>Sheet2!$I$24:$J$24</c:f>
              <c:numCache>
                <c:formatCode>General</c:formatCode>
                <c:ptCount val="2"/>
                <c:pt idx="0">
                  <c:v>5</c:v>
                </c:pt>
                <c:pt idx="1">
                  <c:v>30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0.34146</cdr:x>
      <cdr:y>0.31779</cdr:y>
    </cdr:from>
    <cdr:to>
      <cdr:x>0.34146</cdr:x>
      <cdr:y>0.48505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2133600" y="1447800"/>
          <a:ext cx="0" cy="76200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>
              <a:lumMod val="65000"/>
              <a:lumOff val="35000"/>
            </a:schemeClr>
          </a:solidFill>
          <a:tailEnd type="diamon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56A3F-0C3D-41F8-9F5F-D1CB28392090}" type="datetimeFigureOut">
              <a:rPr lang="en-US" smtClean="0"/>
              <a:t>5/3/2013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BACEA-B262-426B-AE96-81C2406A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2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Purple needle grass is the state 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ACEA-B262-426B-AE96-81C2406AD3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Study by </a:t>
            </a:r>
            <a:r>
              <a:rPr lang="en-US" dirty="0" err="1" smtClean="0"/>
              <a:t>DeSimone</a:t>
            </a:r>
            <a:r>
              <a:rPr lang="en-US" dirty="0" smtClean="0"/>
              <a:t> and </a:t>
            </a:r>
            <a:r>
              <a:rPr lang="en-US" dirty="0" err="1" smtClean="0"/>
              <a:t>Zedler</a:t>
            </a:r>
            <a:r>
              <a:rPr lang="en-US" dirty="0" smtClean="0"/>
              <a:t> from SDSU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ACEA-B262-426B-AE96-81C2406AD3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5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7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2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9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6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4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4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7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4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5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6784-8064-445F-9BF3-07D05F70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3959-4837-4538-A56C-E6542BF95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4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rcd.com/index.php?option=com_content&amp;view=article&amp;id=88&amp;Itemid=19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52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Effects of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Herbivory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on Coastal Sage Scrub Recovery 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in the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La Jolla Valley of Point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Mugu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State Park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953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Chelsea Vaughan,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Carin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Tabag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, Sean Brennan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CSULB Department of Geography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0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42766229"/>
              </p:ext>
            </p:extLst>
          </p:nvPr>
        </p:nvGraphicFramePr>
        <p:xfrm>
          <a:off x="1600200" y="1066800"/>
          <a:ext cx="6248400" cy="455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3136900" y="2743200"/>
            <a:ext cx="0" cy="762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410200" y="2413000"/>
            <a:ext cx="0" cy="762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32500" y="1676400"/>
            <a:ext cx="0" cy="12192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791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AVE Ht. 13.3, 16.4, 15.4, 19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STD 7.6, 7.5, 7.8, </a:t>
            </a:r>
            <a:r>
              <a:rPr lang="en-US" sz="1400" dirty="0" smtClean="0">
                <a:solidFill>
                  <a:srgbClr val="FFC000"/>
                </a:solidFill>
              </a:rPr>
              <a:t>11.6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263422342"/>
              </p:ext>
            </p:extLst>
          </p:nvPr>
        </p:nvGraphicFramePr>
        <p:xfrm>
          <a:off x="152400" y="1295400"/>
          <a:ext cx="4038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17175852"/>
              </p:ext>
            </p:extLst>
          </p:nvPr>
        </p:nvGraphicFramePr>
        <p:xfrm>
          <a:off x="4181475" y="762000"/>
          <a:ext cx="4953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130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18493"/>
          <a:stretch/>
        </p:blipFill>
        <p:spPr bwMode="auto">
          <a:xfrm>
            <a:off x="609600" y="971550"/>
            <a:ext cx="1938987" cy="203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99" y="3505200"/>
            <a:ext cx="45974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249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Possible  Causes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"/>
          <a:stretch/>
        </p:blipFill>
        <p:spPr bwMode="auto">
          <a:xfrm>
            <a:off x="3214687" y="962025"/>
            <a:ext cx="2676525" cy="203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 b="4421"/>
          <a:stretch/>
        </p:blipFill>
        <p:spPr bwMode="auto">
          <a:xfrm>
            <a:off x="6696075" y="962025"/>
            <a:ext cx="1938987" cy="203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1" y="3124200"/>
            <a:ext cx="19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California Ground Squirrel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2598" y="3124199"/>
            <a:ext cx="1764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California Pocket Mouse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0396" y="3124200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Mule Deer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2269" y="6339184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Brush Rabbit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CSULB\Fall 2012\586\Assignment #6 LJV\Jeffs pics\La Jolla 2\P106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143000"/>
            <a:ext cx="5727700" cy="4295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145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21677" r="1217" b="1605"/>
          <a:stretch/>
        </p:blipFill>
        <p:spPr bwMode="auto">
          <a:xfrm>
            <a:off x="762000" y="990600"/>
            <a:ext cx="7569368" cy="3952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5316" y="51816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2001 study by </a:t>
            </a:r>
            <a:r>
              <a:rPr lang="en-US" dirty="0" err="1" smtClean="0">
                <a:solidFill>
                  <a:schemeClr val="bg1"/>
                </a:solidFill>
              </a:rPr>
              <a:t>DeSimone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Zedler</a:t>
            </a:r>
            <a:r>
              <a:rPr lang="en-US" dirty="0" smtClean="0">
                <a:solidFill>
                  <a:schemeClr val="bg1"/>
                </a:solidFill>
              </a:rPr>
              <a:t>, SDSU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‘predator-avoidance </a:t>
            </a:r>
            <a:r>
              <a:rPr lang="en-US" dirty="0">
                <a:solidFill>
                  <a:schemeClr val="bg1"/>
                </a:solidFill>
              </a:rPr>
              <a:t>strategies of </a:t>
            </a:r>
            <a:r>
              <a:rPr lang="en-US" dirty="0" smtClean="0">
                <a:solidFill>
                  <a:schemeClr val="bg1"/>
                </a:solidFill>
              </a:rPr>
              <a:t>rodents’ (p 2030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smtClean="0">
                <a:solidFill>
                  <a:schemeClr val="bg1"/>
                </a:solidFill>
              </a:rPr>
              <a:t>others have mentioned rabbit </a:t>
            </a:r>
            <a:r>
              <a:rPr lang="en-US" sz="1400" dirty="0" err="1" smtClean="0">
                <a:solidFill>
                  <a:schemeClr val="bg1"/>
                </a:solidFill>
              </a:rPr>
              <a:t>herbivory</a:t>
            </a:r>
            <a:r>
              <a:rPr lang="en-US" sz="1400" dirty="0" smtClean="0">
                <a:solidFill>
                  <a:schemeClr val="bg1"/>
                </a:solidFill>
              </a:rPr>
              <a:t> including </a:t>
            </a:r>
            <a:r>
              <a:rPr lang="en-US" sz="1400" dirty="0" err="1" smtClean="0">
                <a:solidFill>
                  <a:schemeClr val="bg1"/>
                </a:solidFill>
              </a:rPr>
              <a:t>Westman</a:t>
            </a:r>
            <a:r>
              <a:rPr lang="en-US" sz="1400" dirty="0" smtClean="0">
                <a:solidFill>
                  <a:schemeClr val="bg1"/>
                </a:solidFill>
              </a:rPr>
              <a:t>, O’ Leary, </a:t>
            </a:r>
            <a:r>
              <a:rPr lang="en-US" sz="1400" dirty="0" err="1" smtClean="0">
                <a:solidFill>
                  <a:schemeClr val="bg1"/>
                </a:solidFill>
              </a:rPr>
              <a:t>Keeley</a:t>
            </a:r>
            <a:r>
              <a:rPr lang="en-US" sz="1400" dirty="0" smtClean="0">
                <a:solidFill>
                  <a:schemeClr val="bg1"/>
                </a:solidFill>
              </a:rPr>
              <a:t>, Orrick, and </a:t>
            </a:r>
            <a:r>
              <a:rPr lang="en-US" sz="1400" dirty="0" err="1" smtClean="0">
                <a:solidFill>
                  <a:schemeClr val="bg1"/>
                </a:solidFill>
              </a:rPr>
              <a:t>Rundel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7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Thesis\Thesis photos\LJV4_27_13\DSCF0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457200"/>
            <a:ext cx="8229600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80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r="2984"/>
          <a:stretch/>
        </p:blipFill>
        <p:spPr bwMode="auto">
          <a:xfrm>
            <a:off x="5210175" y="685801"/>
            <a:ext cx="3505200" cy="5562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58327"/>
            <a:ext cx="426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References: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1100" dirty="0" err="1">
                <a:solidFill>
                  <a:schemeClr val="bg1"/>
                </a:solidFill>
              </a:rPr>
              <a:t>DeSimone</a:t>
            </a:r>
            <a:r>
              <a:rPr lang="en-US" sz="1100" dirty="0">
                <a:solidFill>
                  <a:schemeClr val="bg1"/>
                </a:solidFill>
              </a:rPr>
              <a:t>, S. A. and </a:t>
            </a:r>
            <a:r>
              <a:rPr lang="en-US" sz="1100" dirty="0" err="1">
                <a:solidFill>
                  <a:schemeClr val="bg1"/>
                </a:solidFill>
              </a:rPr>
              <a:t>Zedler</a:t>
            </a:r>
            <a:r>
              <a:rPr lang="en-US" sz="1100" dirty="0">
                <a:solidFill>
                  <a:schemeClr val="bg1"/>
                </a:solidFill>
              </a:rPr>
              <a:t>, P. A. 2001. Do Shrub Colonizers of Southern California Grassland Fit Generalities for Other Woody Colonizers? </a:t>
            </a:r>
            <a:r>
              <a:rPr lang="en-US" sz="1100" i="1" dirty="0">
                <a:solidFill>
                  <a:schemeClr val="bg1"/>
                </a:solidFill>
              </a:rPr>
              <a:t>Ecological Applications</a:t>
            </a:r>
            <a:r>
              <a:rPr lang="en-US" sz="1100" dirty="0">
                <a:solidFill>
                  <a:schemeClr val="bg1"/>
                </a:solidFill>
              </a:rPr>
              <a:t>. 11 (4):1101- 1111</a:t>
            </a:r>
            <a:r>
              <a:rPr lang="en-US" sz="1100" dirty="0"/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1100" dirty="0" err="1">
                <a:solidFill>
                  <a:schemeClr val="bg1"/>
                </a:solidFill>
              </a:rPr>
              <a:t>Montalvo</a:t>
            </a:r>
            <a:r>
              <a:rPr lang="en-US" sz="1100" dirty="0">
                <a:solidFill>
                  <a:schemeClr val="bg1"/>
                </a:solidFill>
              </a:rPr>
              <a:t>, A. M., L. Goode, and J. L. </a:t>
            </a:r>
            <a:r>
              <a:rPr lang="en-US" sz="1100" dirty="0" err="1">
                <a:solidFill>
                  <a:schemeClr val="bg1"/>
                </a:solidFill>
              </a:rPr>
              <a:t>Beyers</a:t>
            </a:r>
            <a:r>
              <a:rPr lang="en-US" sz="1100" dirty="0">
                <a:solidFill>
                  <a:schemeClr val="bg1"/>
                </a:solidFill>
              </a:rPr>
              <a:t>. 2010. Plant Profile for </a:t>
            </a:r>
            <a:r>
              <a:rPr lang="en-US" sz="1100" i="1" dirty="0" err="1" smtClean="0">
                <a:solidFill>
                  <a:schemeClr val="bg1"/>
                </a:solidFill>
              </a:rPr>
              <a:t>Nassella</a:t>
            </a:r>
            <a:r>
              <a:rPr lang="en-US" sz="1100" i="1" dirty="0" smtClean="0">
                <a:solidFill>
                  <a:schemeClr val="bg1"/>
                </a:solidFill>
              </a:rPr>
              <a:t> </a:t>
            </a:r>
            <a:r>
              <a:rPr lang="en-US" sz="1100" i="1" dirty="0" err="1">
                <a:solidFill>
                  <a:schemeClr val="bg1"/>
                </a:solidFill>
              </a:rPr>
              <a:t>pulchra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dirty="0" smtClean="0">
                <a:solidFill>
                  <a:schemeClr val="bg1"/>
                </a:solidFill>
              </a:rPr>
              <a:t> Native </a:t>
            </a:r>
            <a:r>
              <a:rPr lang="en-US" sz="1100" dirty="0">
                <a:solidFill>
                  <a:schemeClr val="bg1"/>
                </a:solidFill>
              </a:rPr>
              <a:t>Plant </a:t>
            </a:r>
            <a:r>
              <a:rPr lang="en-US" sz="1100" dirty="0" smtClean="0">
                <a:solidFill>
                  <a:schemeClr val="bg1"/>
                </a:solidFill>
              </a:rPr>
              <a:t> Recommendations </a:t>
            </a:r>
            <a:r>
              <a:rPr lang="en-US" sz="1100" dirty="0">
                <a:solidFill>
                  <a:schemeClr val="bg1"/>
                </a:solidFill>
              </a:rPr>
              <a:t>for Southern California </a:t>
            </a:r>
            <a:r>
              <a:rPr lang="en-US" sz="1100" dirty="0" err="1">
                <a:solidFill>
                  <a:schemeClr val="bg1"/>
                </a:solidFill>
              </a:rPr>
              <a:t>Ecoregions</a:t>
            </a:r>
            <a:r>
              <a:rPr lang="en-US" sz="1100" dirty="0">
                <a:solidFill>
                  <a:schemeClr val="bg1"/>
                </a:solidFill>
              </a:rPr>
              <a:t>. Riverside-Corona Resource Conservation District and </a:t>
            </a:r>
            <a:r>
              <a:rPr lang="en-US" sz="1100" dirty="0" smtClean="0">
                <a:solidFill>
                  <a:schemeClr val="bg1"/>
                </a:solidFill>
              </a:rPr>
              <a:t> U.S</a:t>
            </a:r>
            <a:r>
              <a:rPr lang="en-US" sz="1100" dirty="0">
                <a:solidFill>
                  <a:schemeClr val="bg1"/>
                </a:solidFill>
              </a:rPr>
              <a:t>. Department of Agriculture, Forest Service, Pacific Southwest Research Station, Riverside, CA.. Online: 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hlinkClick r:id="rId3"/>
              </a:rPr>
              <a:t>http</a:t>
            </a:r>
            <a:r>
              <a:rPr lang="en-US" sz="1100" dirty="0">
                <a:solidFill>
                  <a:schemeClr val="bg1"/>
                </a:solidFill>
                <a:hlinkClick r:id="rId3"/>
              </a:rPr>
              <a:t>://www.rcrcd.com/index.php?option=com_content&amp;view=article&amp;id=88&amp;Itemid=190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J. L. </a:t>
            </a:r>
            <a:r>
              <a:rPr lang="en-US" sz="1100" dirty="0" err="1" smtClean="0">
                <a:solidFill>
                  <a:schemeClr val="bg1"/>
                </a:solidFill>
              </a:rPr>
              <a:t>Orrock</a:t>
            </a:r>
            <a:r>
              <a:rPr lang="en-US" sz="1100" dirty="0" smtClean="0">
                <a:solidFill>
                  <a:schemeClr val="bg1"/>
                </a:solidFill>
              </a:rPr>
              <a:t>, M. S. Witter. 2010. Multiple drivers of apparent competition reduce re-establishment of a native plant in invaded habitats. </a:t>
            </a:r>
            <a:r>
              <a:rPr lang="en-US" sz="1100" i="1" dirty="0" err="1" smtClean="0">
                <a:solidFill>
                  <a:schemeClr val="bg1"/>
                </a:solidFill>
              </a:rPr>
              <a:t>Oikos</a:t>
            </a:r>
            <a:r>
              <a:rPr lang="en-US" sz="1100" dirty="0" smtClean="0">
                <a:solidFill>
                  <a:schemeClr val="bg1"/>
                </a:solidFill>
              </a:rPr>
              <a:t> 119:101  108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 err="1">
                <a:solidFill>
                  <a:schemeClr val="bg1"/>
                </a:solidFill>
              </a:rPr>
              <a:t>Rundel</a:t>
            </a:r>
            <a:r>
              <a:rPr lang="en-US" sz="1100" dirty="0">
                <a:solidFill>
                  <a:schemeClr val="bg1"/>
                </a:solidFill>
              </a:rPr>
              <a:t>, P.W. 2007. Sage Scrub. </a:t>
            </a:r>
            <a:r>
              <a:rPr lang="en-US" sz="1100" i="1" dirty="0">
                <a:solidFill>
                  <a:schemeClr val="bg1"/>
                </a:solidFill>
              </a:rPr>
              <a:t>Terrestrial Vegetation of California</a:t>
            </a:r>
            <a:r>
              <a:rPr lang="en-US" sz="1100" dirty="0">
                <a:solidFill>
                  <a:schemeClr val="bg1"/>
                </a:solidFill>
              </a:rPr>
              <a:t>. (8):208- 228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  <a:endParaRPr lang="en-US" sz="1100" dirty="0" smtClean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Santa Monica Mountains Recreation Area, Department of Interior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Verbal communication of on the ground facts.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 err="1">
                <a:solidFill>
                  <a:schemeClr val="bg1"/>
                </a:solidFill>
              </a:rPr>
              <a:t>O’leary</a:t>
            </a:r>
            <a:r>
              <a:rPr lang="en-US" sz="1100" dirty="0">
                <a:solidFill>
                  <a:schemeClr val="bg1"/>
                </a:solidFill>
              </a:rPr>
              <a:t>, J. F. and </a:t>
            </a:r>
            <a:r>
              <a:rPr lang="en-US" sz="1100" dirty="0" err="1">
                <a:solidFill>
                  <a:schemeClr val="bg1"/>
                </a:solidFill>
              </a:rPr>
              <a:t>Westman</a:t>
            </a:r>
            <a:r>
              <a:rPr lang="en-US" sz="1100" dirty="0">
                <a:solidFill>
                  <a:schemeClr val="bg1"/>
                </a:solidFill>
              </a:rPr>
              <a:t>, W. E. 1988. Regional disturbance effects on herb succession patterns in coastal sage scrub. </a:t>
            </a:r>
            <a:r>
              <a:rPr lang="en-US" sz="1100" i="1" dirty="0">
                <a:solidFill>
                  <a:schemeClr val="bg1"/>
                </a:solidFill>
              </a:rPr>
              <a:t>Journal of Biogeography.</a:t>
            </a:r>
            <a:r>
              <a:rPr lang="en-US" sz="1100" dirty="0">
                <a:solidFill>
                  <a:schemeClr val="bg1"/>
                </a:solidFill>
              </a:rPr>
              <a:t> 15:775- 786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100" dirty="0"/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7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Thesis\Thesis photos\LJV4_4_13\DSCF0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9050" y="228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Jolla Valley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3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CSULB\Fall 2012\586\Assignment #6 LJV\Jeffs pics\La Jolla\P106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2000"/>
            <a:ext cx="38862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215247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err="1" smtClean="0">
                <a:solidFill>
                  <a:schemeClr val="bg1"/>
                </a:solidFill>
              </a:rPr>
              <a:t>Ecotone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Who’s invading who?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4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798" y="1219200"/>
            <a:ext cx="3108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Purple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Needle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Grass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Stipa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pulchra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70276"/>
            <a:ext cx="3108019" cy="3030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 descr="http://farm3.staticflickr.com/2679/4522931512_119cc98109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/>
          <a:stretch/>
        </p:blipFill>
        <p:spPr bwMode="auto">
          <a:xfrm>
            <a:off x="1095373" y="2041063"/>
            <a:ext cx="3108019" cy="3059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1219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Coyote brush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Baccharis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pilularis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0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0"/>
          <a:stretch/>
        </p:blipFill>
        <p:spPr bwMode="auto">
          <a:xfrm>
            <a:off x="1823032" y="762000"/>
            <a:ext cx="5455814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9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7160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Field Methodology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 shrub samples adjacent to 30 grass samples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Each sample was tagged and tallest  growth was measured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Located approximately 30 meters apart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GPS coordinates documented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Saplings were not always prevalent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Substitutions were made  for shrub saplings by measuring low, fresh growth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505200" cy="467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3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8124"/>
            <a:ext cx="7010400" cy="551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81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Moose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9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-attachment.googleusercontent.com/attachment/u/0/?ui=2&amp;ik=f4d653547c&amp;view=att&amp;th=13e0fd709965044d&amp;attid=0.4&amp;disp=inline&amp;realattid=a6c042a4894bef51_0.1&amp;safe=1&amp;zw&amp;saduie=AG9B_P-HlEo-CIlKqYUuijq1elqq&amp;sadet=1366065930779&amp;sads=IqBUZQxNh88DnJOw5OKyW8fkg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-attachment.googleusercontent.com/attachment/u/0/?ui=2&amp;ik=f4d653547c&amp;view=att&amp;th=13e0fd709965044d&amp;attid=0.4&amp;disp=inline&amp;realattid=a6c042a4894bef51_0.1&amp;safe=1&amp;zw&amp;saduie=AG9B_P-HlEo-CIlKqYUuijq1elqq&amp;sadet=1366065930779&amp;sads=IqBUZQxNh88DnJOw5OKyW8fkg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3940175" cy="5253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375" y="1600200"/>
            <a:ext cx="38068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Two months Later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Measured all samples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Noted signs of predation if any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Some grasses down to the ground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90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/>
        </p:blipFill>
        <p:spPr bwMode="auto">
          <a:xfrm>
            <a:off x="1447800" y="914400"/>
            <a:ext cx="62484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25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700" y="5486400"/>
            <a:ext cx="624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11 out of 28 grasses showed signs of predation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 out of 26 Coyotebrush saplings showed signs of predation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(Sample 6 grass lost 5cm in height while the shrub gained 0.5cm)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176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469</Words>
  <Application>Microsoft Office PowerPoint</Application>
  <PresentationFormat>On-screen Show (4:3)</PresentationFormat>
  <Paragraphs>69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 GEO205</dc:creator>
  <cp:lastModifiedBy>Logon</cp:lastModifiedBy>
  <cp:revision>66</cp:revision>
  <dcterms:created xsi:type="dcterms:W3CDTF">2013-03-21T18:01:53Z</dcterms:created>
  <dcterms:modified xsi:type="dcterms:W3CDTF">2013-05-03T19:46:45Z</dcterms:modified>
</cp:coreProperties>
</file>