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3" autoAdjust="0"/>
    <p:restoredTop sz="94660"/>
  </p:normalViewPr>
  <p:slideViewPr>
    <p:cSldViewPr snapToGrid="0">
      <p:cViewPr varScale="1">
        <p:scale>
          <a:sx n="82" d="100"/>
          <a:sy n="82" d="100"/>
        </p:scale>
        <p:origin x="173"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D9E83B-ED80-4BA4-ABDE-1BC1D7394002}" type="datetimeFigureOut">
              <a:rPr lang="en-US" smtClean="0"/>
              <a:t>8/22/2022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258823-7FE4-4EC4-BE88-7000A4A5563C}" type="slidenum">
              <a:rPr lang="en-US" smtClean="0"/>
              <a:t>‹#›</a:t>
            </a:fld>
            <a:endParaRPr lang="en-US"/>
          </a:p>
        </p:txBody>
      </p:sp>
    </p:spTree>
    <p:extLst>
      <p:ext uri="{BB962C8B-B14F-4D97-AF65-F5344CB8AC3E}">
        <p14:creationId xmlns:p14="http://schemas.microsoft.com/office/powerpoint/2010/main" val="3144533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D8B13BC-681D-4CD9-94AC-D38C7A8712B4}" type="datetime1">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40469512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8C05EEB-AD03-43F1-8F82-6C847C0A54B7}" type="datetime1">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2597655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CD2E63F-7136-46DA-A10E-F7E3081616D6}" type="datetime1">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95CA438-93E0-4ECC-894B-9233683DF7DF}"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347228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C28BB796-304B-47F8-A259-EA4A1221CF9F}" type="datetime1">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14422245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4C4CC52D-C2A6-4157-B036-40EDE145CB0A}" type="datetime1">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95CA438-93E0-4ECC-894B-9233683DF7DF}"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633171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Edit Master text styles</a:t>
            </a:r>
          </a:p>
        </p:txBody>
      </p:sp>
      <p:sp>
        <p:nvSpPr>
          <p:cNvPr id="5" name="Date Placeholder 4"/>
          <p:cNvSpPr>
            <a:spLocks noGrp="1"/>
          </p:cNvSpPr>
          <p:nvPr>
            <p:ph type="dt" sz="half" idx="10"/>
          </p:nvPr>
        </p:nvSpPr>
        <p:spPr/>
        <p:txBody>
          <a:bodyPr/>
          <a:lstStyle/>
          <a:p>
            <a:fld id="{5B772F77-400D-49B9-AE4C-CE1934B9F1EB}" type="datetime1">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1757064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70479C-B778-4F14-9571-074F3BD08E08}" type="datetime1">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2703269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979F08-E74F-42DE-8F76-71DFBCE9865B}" type="datetime1">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3502692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9E9452-5A65-4A2E-B493-A4DAB64A52C8}" type="datetime1">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1340107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3AED54-87BE-4376-9C85-CFE77E94C5CC}" type="datetime1">
              <a:rPr lang="en-US" smtClean="0"/>
              <a:t>8/22/2022</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1890166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FFE855-056D-48C5-B088-42B21586B4FE}" type="datetime1">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2351850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D328A7D-B2FC-4366-A018-1014B6E22339}" type="datetime1">
              <a:rPr lang="en-US" smtClean="0"/>
              <a:t>8/22/2022</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2404758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11BF7BF-3DAF-4B94-BD73-2DD55F30910D}" type="datetime1">
              <a:rPr lang="en-US" smtClean="0"/>
              <a:t>8/22/2022</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955043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5D5058-A0FA-4134-8AE5-D6AAF4A47236}" type="datetime1">
              <a:rPr lang="en-US" smtClean="0"/>
              <a:t>8/22/2022</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1566124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609B046F-D8DD-4BC3-9358-D8C9F5EEC4C2}" type="datetime1">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463635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40B8857-F7A8-4691-BEA2-F6133D8D6243}" type="datetime1">
              <a:rPr lang="en-US" smtClean="0"/>
              <a:t>8/22/2022</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95CA438-93E0-4ECC-894B-9233683DF7DF}" type="slidenum">
              <a:rPr lang="en-US" smtClean="0"/>
              <a:t>‹#›</a:t>
            </a:fld>
            <a:endParaRPr lang="en-US"/>
          </a:p>
        </p:txBody>
      </p:sp>
    </p:spTree>
    <p:extLst>
      <p:ext uri="{BB962C8B-B14F-4D97-AF65-F5344CB8AC3E}">
        <p14:creationId xmlns:p14="http://schemas.microsoft.com/office/powerpoint/2010/main" val="35177200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237C5A8-526D-45E3-8F8D-DC9B85782FCC}" type="datetime1">
              <a:rPr lang="en-US" smtClean="0"/>
              <a:t>8/22/2022</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95CA438-93E0-4ECC-894B-9233683DF7DF}" type="slidenum">
              <a:rPr lang="en-US" smtClean="0"/>
              <a:t>‹#›</a:t>
            </a:fld>
            <a:endParaRPr lang="en-US"/>
          </a:p>
        </p:txBody>
      </p:sp>
    </p:spTree>
    <p:extLst>
      <p:ext uri="{BB962C8B-B14F-4D97-AF65-F5344CB8AC3E}">
        <p14:creationId xmlns:p14="http://schemas.microsoft.com/office/powerpoint/2010/main" val="25266289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3A52C-98CC-4B67-BDA0-25126A54FE07}"/>
              </a:ext>
            </a:extLst>
          </p:cNvPr>
          <p:cNvSpPr>
            <a:spLocks noGrp="1"/>
          </p:cNvSpPr>
          <p:nvPr>
            <p:ph type="ctrTitle"/>
          </p:nvPr>
        </p:nvSpPr>
        <p:spPr>
          <a:xfrm>
            <a:off x="2589213" y="2297609"/>
            <a:ext cx="8915399" cy="2262781"/>
          </a:xfrm>
        </p:spPr>
        <p:txBody>
          <a:bodyPr>
            <a:normAutofit fontScale="90000"/>
          </a:bodyPr>
          <a:lstStyle/>
          <a:p>
            <a:br>
              <a:rPr lang="en-US" b="1" dirty="0"/>
            </a:br>
            <a:br>
              <a:rPr lang="en-US" b="1" dirty="0"/>
            </a:br>
            <a:r>
              <a:rPr lang="en-US" b="1" dirty="0"/>
              <a:t>Regulation of Clinical</a:t>
            </a:r>
            <a:br>
              <a:rPr lang="en-US" b="1" dirty="0"/>
            </a:br>
            <a:r>
              <a:rPr lang="en-US" b="1" dirty="0"/>
              <a:t>Research</a:t>
            </a:r>
            <a:endParaRPr lang="en-US" dirty="0"/>
          </a:p>
        </p:txBody>
      </p:sp>
      <p:sp>
        <p:nvSpPr>
          <p:cNvPr id="3" name="Subtitle 2">
            <a:extLst>
              <a:ext uri="{FF2B5EF4-FFF2-40B4-BE49-F238E27FC236}">
                <a16:creationId xmlns:a16="http://schemas.microsoft.com/office/drawing/2014/main" id="{0257AAB2-E536-410B-89B4-EF7BCCD46B51}"/>
              </a:ext>
            </a:extLst>
          </p:cNvPr>
          <p:cNvSpPr>
            <a:spLocks noGrp="1"/>
          </p:cNvSpPr>
          <p:nvPr>
            <p:ph type="subTitle" idx="1"/>
          </p:nvPr>
        </p:nvSpPr>
        <p:spPr/>
        <p:txBody>
          <a:bodyPr>
            <a:normAutofit/>
          </a:bodyPr>
          <a:lstStyle/>
          <a:p>
            <a:r>
              <a:rPr lang="en-US" sz="3400" dirty="0"/>
              <a:t>Historical Highlights</a:t>
            </a:r>
          </a:p>
        </p:txBody>
      </p:sp>
      <p:sp>
        <p:nvSpPr>
          <p:cNvPr id="4" name="Slide Number Placeholder 3">
            <a:extLst>
              <a:ext uri="{FF2B5EF4-FFF2-40B4-BE49-F238E27FC236}">
                <a16:creationId xmlns:a16="http://schemas.microsoft.com/office/drawing/2014/main" id="{7573B3C1-1DB8-4ECD-984D-9C0D1E163696}"/>
              </a:ext>
            </a:extLst>
          </p:cNvPr>
          <p:cNvSpPr>
            <a:spLocks noGrp="1"/>
          </p:cNvSpPr>
          <p:nvPr>
            <p:ph type="sldNum" sz="quarter" idx="12"/>
          </p:nvPr>
        </p:nvSpPr>
        <p:spPr/>
        <p:txBody>
          <a:bodyPr/>
          <a:lstStyle/>
          <a:p>
            <a:fld id="{D95CA438-93E0-4ECC-894B-9233683DF7DF}" type="slidenum">
              <a:rPr lang="en-US" smtClean="0"/>
              <a:t>1</a:t>
            </a:fld>
            <a:endParaRPr lang="en-US"/>
          </a:p>
        </p:txBody>
      </p:sp>
    </p:spTree>
    <p:extLst>
      <p:ext uri="{BB962C8B-B14F-4D97-AF65-F5344CB8AC3E}">
        <p14:creationId xmlns:p14="http://schemas.microsoft.com/office/powerpoint/2010/main" val="3343528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591628" y="338270"/>
            <a:ext cx="10422032" cy="6159807"/>
          </a:xfrm>
        </p:spPr>
        <p:txBody>
          <a:bodyPr>
            <a:noAutofit/>
          </a:bodyPr>
          <a:lstStyle/>
          <a:p>
            <a:r>
              <a:rPr lang="en-US" sz="2400" b="1" dirty="0"/>
              <a:t>1979 </a:t>
            </a:r>
            <a:r>
              <a:rPr lang="en-US" sz="2400" dirty="0"/>
              <a:t>The </a:t>
            </a:r>
            <a:r>
              <a:rPr lang="en-US" sz="2400" i="1" dirty="0"/>
              <a:t>National Commission for the Protection of Human Subjects of Biomedical and Behavioral Research </a:t>
            </a:r>
            <a:r>
              <a:rPr lang="en-US" sz="2400" dirty="0"/>
              <a:t>issued the </a:t>
            </a:r>
            <a:r>
              <a:rPr lang="en-US" sz="2400" b="1" dirty="0"/>
              <a:t>Belmont Report</a:t>
            </a:r>
            <a:r>
              <a:rPr lang="en-US" sz="2400" dirty="0"/>
              <a:t>, a statement of basic ethical principles and guidelines for the protection of human research subjects.</a:t>
            </a:r>
          </a:p>
          <a:p>
            <a:r>
              <a:rPr lang="en-US" sz="2400" b="1" dirty="0"/>
              <a:t>1980–81 </a:t>
            </a:r>
            <a:r>
              <a:rPr lang="en-US" sz="2400" dirty="0"/>
              <a:t>The FDA and Department of Health and Human Services (DHHS) incorporated the principles set forth in the Belmont Report into laws regarding clinical research. The basic regulations governing the practice of clinical research for investigational drugs were issued in Title 21 of the </a:t>
            </a:r>
            <a:r>
              <a:rPr lang="en-US" sz="2400" b="1" dirty="0"/>
              <a:t>Code of Federal Regulations.</a:t>
            </a:r>
          </a:p>
          <a:p>
            <a:r>
              <a:rPr lang="en-US" sz="2400" b="1" dirty="0"/>
              <a:t>1983 </a:t>
            </a:r>
            <a:r>
              <a:rPr lang="en-US" sz="2400" dirty="0"/>
              <a:t>The </a:t>
            </a:r>
            <a:r>
              <a:rPr lang="en-US" sz="2400" b="1" dirty="0"/>
              <a:t>Orphan Drug Act </a:t>
            </a:r>
            <a:r>
              <a:rPr lang="en-US" sz="2400" dirty="0"/>
              <a:t>was passed, enabling the FDA to promote research, approval and marketing, of otherwise unprofitable drugs needed to treat rare diseases.</a:t>
            </a:r>
          </a:p>
          <a:p>
            <a:r>
              <a:rPr lang="en-US" sz="2400" b="1" dirty="0"/>
              <a:t>1988 The Food and Drug Administration Act </a:t>
            </a:r>
            <a:r>
              <a:rPr lang="en-US" sz="2400" dirty="0"/>
              <a:t>made the FDA an agency of the DHHS, with a Commissioner of Food and Drugs appointed by the President of the United States.</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10</a:t>
            </a:fld>
            <a:endParaRPr lang="en-US"/>
          </a:p>
        </p:txBody>
      </p:sp>
    </p:spTree>
    <p:extLst>
      <p:ext uri="{BB962C8B-B14F-4D97-AF65-F5344CB8AC3E}">
        <p14:creationId xmlns:p14="http://schemas.microsoft.com/office/powerpoint/2010/main" val="36836041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591628" y="338270"/>
            <a:ext cx="10422032" cy="6159807"/>
          </a:xfrm>
        </p:spPr>
        <p:txBody>
          <a:bodyPr>
            <a:noAutofit/>
          </a:bodyPr>
          <a:lstStyle/>
          <a:p>
            <a:pPr algn="just"/>
            <a:r>
              <a:rPr lang="en-US" sz="2400" b="1" dirty="0"/>
              <a:t>1990 </a:t>
            </a:r>
            <a:r>
              <a:rPr lang="en-US" sz="2400" dirty="0"/>
              <a:t>Congress passed the </a:t>
            </a:r>
            <a:r>
              <a:rPr lang="en-US" sz="2400" b="1" dirty="0"/>
              <a:t>Safe Medical Devices Act</a:t>
            </a:r>
            <a:r>
              <a:rPr lang="en-US" sz="2400" dirty="0"/>
              <a:t>, requiring medical device users such as hospitals and nursing homes to report promptly to the FDA any incidents that reasonably suggest that a medical device caused or contributed to the death, serious illness, or injury of a patient. </a:t>
            </a:r>
          </a:p>
          <a:p>
            <a:pPr algn="just"/>
            <a:r>
              <a:rPr lang="en-US" sz="2400" b="1" dirty="0"/>
              <a:t>1990 </a:t>
            </a:r>
            <a:r>
              <a:rPr lang="en-US" sz="2400" dirty="0"/>
              <a:t>In the late 1980s, increasing concern about ethical standards for research at an international level led to representatives from Europe, Japan, and the United states meeting at the </a:t>
            </a:r>
            <a:r>
              <a:rPr lang="en-US" sz="2400" b="1" dirty="0"/>
              <a:t>International Conference on </a:t>
            </a:r>
            <a:r>
              <a:rPr lang="en-US" sz="2400" b="1" dirty="0" err="1"/>
              <a:t>Harmonisation</a:t>
            </a:r>
            <a:r>
              <a:rPr lang="en-US" sz="2400" b="1" dirty="0"/>
              <a:t> </a:t>
            </a:r>
            <a:r>
              <a:rPr lang="en-US" sz="2400" i="1" dirty="0"/>
              <a:t>of Technical Requirements for Registration of Pharmaceuticals for Human Use (ICH)</a:t>
            </a:r>
            <a:r>
              <a:rPr lang="en-US" sz="2400" dirty="0"/>
              <a:t>. Recommendations were made for greater standardization in clinical research, with the goal of reducing or eliminating duplication of testing in various countries. Another aim was the elimination of delays in global drug development while maintaining safeguards on quality, safety, efficacy, and regulatory obligations to protect public health.</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11</a:t>
            </a:fld>
            <a:endParaRPr lang="en-US"/>
          </a:p>
        </p:txBody>
      </p:sp>
    </p:spTree>
    <p:extLst>
      <p:ext uri="{BB962C8B-B14F-4D97-AF65-F5344CB8AC3E}">
        <p14:creationId xmlns:p14="http://schemas.microsoft.com/office/powerpoint/2010/main" val="3803576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591628" y="349096"/>
            <a:ext cx="10422032" cy="6159807"/>
          </a:xfrm>
        </p:spPr>
        <p:txBody>
          <a:bodyPr>
            <a:noAutofit/>
          </a:bodyPr>
          <a:lstStyle/>
          <a:p>
            <a:pPr algn="just"/>
            <a:r>
              <a:rPr lang="en-US" sz="2400" b="1" dirty="0"/>
              <a:t>1997 </a:t>
            </a:r>
            <a:r>
              <a:rPr lang="en-US" sz="2400" dirty="0"/>
              <a:t>The FDA published </a:t>
            </a:r>
            <a:r>
              <a:rPr lang="en-US" sz="2400" b="1" dirty="0"/>
              <a:t>Good Clinical Practice: Consolidated Guidance </a:t>
            </a:r>
            <a:r>
              <a:rPr lang="en-US" sz="2400" dirty="0"/>
              <a:t>to ensure the proper conduct of clinical research internationally and acceptance of the results by the FDA to support an application for marketing a product in the United States. </a:t>
            </a:r>
          </a:p>
          <a:p>
            <a:pPr algn="just"/>
            <a:r>
              <a:rPr lang="en-US" sz="2400" b="1" dirty="0"/>
              <a:t>1997–98 </a:t>
            </a:r>
            <a:r>
              <a:rPr lang="en-US" sz="2400" dirty="0"/>
              <a:t>In an effort to increase the number of new drugs and biological products for use in children, the FDA established the </a:t>
            </a:r>
            <a:r>
              <a:rPr lang="en-US" sz="2400" b="1" dirty="0"/>
              <a:t>Pediatric Rule</a:t>
            </a:r>
            <a:r>
              <a:rPr lang="en-US" sz="2400" dirty="0"/>
              <a:t>, requiring manufacturers of selected new and previously marketed drug and biological products to conduct additional studies to assess safety and efficacy in children before the product could be marketed.</a:t>
            </a:r>
          </a:p>
          <a:p>
            <a:pPr algn="just"/>
            <a:r>
              <a:rPr lang="en-US" sz="2400" b="1" dirty="0"/>
              <a:t>2005 </a:t>
            </a:r>
            <a:r>
              <a:rPr lang="en-US" sz="2400" dirty="0"/>
              <a:t>In an effort to ensure honest reporting of clinical trials, the </a:t>
            </a:r>
            <a:r>
              <a:rPr lang="en-US" sz="2400" b="1" dirty="0"/>
              <a:t>International Committee of Medical Journal Editors </a:t>
            </a:r>
            <a:r>
              <a:rPr lang="en-US" sz="2400" dirty="0"/>
              <a:t>initiated a policy requiring investigators to enter clinical trial information in a public registry before beginning patient enrollment, making information on the clinical trial public.</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12</a:t>
            </a:fld>
            <a:endParaRPr lang="en-US"/>
          </a:p>
        </p:txBody>
      </p:sp>
    </p:spTree>
    <p:extLst>
      <p:ext uri="{BB962C8B-B14F-4D97-AF65-F5344CB8AC3E}">
        <p14:creationId xmlns:p14="http://schemas.microsoft.com/office/powerpoint/2010/main" val="2841505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2092960" y="843280"/>
            <a:ext cx="9411652" cy="5567680"/>
          </a:xfrm>
        </p:spPr>
        <p:txBody>
          <a:bodyPr>
            <a:noAutofit/>
          </a:bodyPr>
          <a:lstStyle/>
          <a:p>
            <a:pPr algn="just"/>
            <a:r>
              <a:rPr lang="en-US" sz="2400" b="1" dirty="0"/>
              <a:t>1848 </a:t>
            </a:r>
            <a:r>
              <a:rPr lang="en-US" sz="2400" dirty="0"/>
              <a:t>The first U.S. </a:t>
            </a:r>
            <a:r>
              <a:rPr lang="en-US" sz="2400" i="1" dirty="0"/>
              <a:t>federal </a:t>
            </a:r>
            <a:r>
              <a:rPr lang="en-US" sz="2400" dirty="0"/>
              <a:t>regulation dates to this year, when American soldiers died as a result of ingesting adulterated quinine during the Mexican War. In response to these deaths, Congress passed the </a:t>
            </a:r>
            <a:r>
              <a:rPr lang="en-US" sz="2400" b="1" dirty="0"/>
              <a:t>Drug Importation Act</a:t>
            </a:r>
            <a:r>
              <a:rPr lang="en-US" sz="2400" dirty="0"/>
              <a:t>, requiring U.S. Customs to perform inspections aimed at stopping the importation of adulterated drugs from overseas.</a:t>
            </a:r>
          </a:p>
          <a:p>
            <a:pPr algn="just"/>
            <a:r>
              <a:rPr lang="en-US" sz="2400" b="1" dirty="0"/>
              <a:t>1901 </a:t>
            </a:r>
            <a:r>
              <a:rPr lang="en-US" sz="2400" dirty="0"/>
              <a:t>A horse named Jim was used to prepare an antitoxin for diphtheria. After 13 children who received the antitoxin died, authorities discovered that the horse had developed tetanus, thereby contaminating the antitoxin. This tragedy prompted Congress to pass the </a:t>
            </a:r>
            <a:r>
              <a:rPr lang="en-US" sz="2400" b="1" dirty="0"/>
              <a:t>Biologics Control Act of 1902</a:t>
            </a:r>
            <a:r>
              <a:rPr lang="en-US" sz="2400" dirty="0"/>
              <a:t>, giving the government regulatory power over antitoxin and vaccine development.</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2</a:t>
            </a:fld>
            <a:endParaRPr lang="en-US"/>
          </a:p>
        </p:txBody>
      </p:sp>
    </p:spTree>
    <p:extLst>
      <p:ext uri="{BB962C8B-B14F-4D97-AF65-F5344CB8AC3E}">
        <p14:creationId xmlns:p14="http://schemas.microsoft.com/office/powerpoint/2010/main" val="3320588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849120" y="645160"/>
            <a:ext cx="9411652" cy="6019800"/>
          </a:xfrm>
        </p:spPr>
        <p:txBody>
          <a:bodyPr>
            <a:noAutofit/>
          </a:bodyPr>
          <a:lstStyle/>
          <a:p>
            <a:pPr algn="just"/>
            <a:r>
              <a:rPr lang="en-US" sz="2500" b="1" dirty="0"/>
              <a:t>1906 </a:t>
            </a:r>
            <a:r>
              <a:rPr lang="en-US" sz="2500" dirty="0"/>
              <a:t>In the early 1900s, the federal government completed a study about the effect of colored dyes and chemical preservatives on digestion and health. Study results, which showed that certain food preservatives and dyes were poisonous, drew widespread attention and public support for a federal food and drug law and resulted in the </a:t>
            </a:r>
            <a:r>
              <a:rPr lang="en-US" sz="2500" b="1" dirty="0"/>
              <a:t>Food and Drugs Act </a:t>
            </a:r>
            <a:r>
              <a:rPr lang="en-US" sz="2500" dirty="0"/>
              <a:t>of 1906. The original </a:t>
            </a:r>
            <a:r>
              <a:rPr lang="en-US" sz="2500" b="1" dirty="0"/>
              <a:t>Food and Drugs Act </a:t>
            </a:r>
            <a:r>
              <a:rPr lang="en-US" sz="2500" dirty="0"/>
              <a:t>prohibited interstate commerce of misbranded or adulterated food, drugs, and drinks. The Act also mandated truth-in-labeling, authorizing the federal government (enforced by the Bureau of Chemistry) to monitor food purity and the safety of 3 medicines. Unfortunately, truth-in-labeling did not prevent companies from making false health claims about their products.</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3</a:t>
            </a:fld>
            <a:endParaRPr lang="en-US"/>
          </a:p>
        </p:txBody>
      </p:sp>
    </p:spTree>
    <p:extLst>
      <p:ext uri="{BB962C8B-B14F-4D97-AF65-F5344CB8AC3E}">
        <p14:creationId xmlns:p14="http://schemas.microsoft.com/office/powerpoint/2010/main" val="2630493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849120" y="645160"/>
            <a:ext cx="10068560" cy="6019800"/>
          </a:xfrm>
        </p:spPr>
        <p:txBody>
          <a:bodyPr>
            <a:noAutofit/>
          </a:bodyPr>
          <a:lstStyle/>
          <a:p>
            <a:pPr algn="just"/>
            <a:r>
              <a:rPr lang="en-US" sz="2200" b="1" dirty="0"/>
              <a:t>1931 </a:t>
            </a:r>
            <a:r>
              <a:rPr lang="en-US" sz="2200" dirty="0"/>
              <a:t>As part of a Congressional effort to provide more thorough regulation of food and drug marketing, the Bureau of Chemistry was reorganized and renamed the </a:t>
            </a:r>
            <a:r>
              <a:rPr lang="en-US" sz="2200" b="1" dirty="0"/>
              <a:t>Food, Drug, and Insecticide Administration </a:t>
            </a:r>
            <a:r>
              <a:rPr lang="en-US" sz="2200" dirty="0"/>
              <a:t>in 1927. A few years later in 1931, it was again renamed, this time to its current title of the </a:t>
            </a:r>
            <a:r>
              <a:rPr lang="en-US" sz="2200" b="1" dirty="0"/>
              <a:t>U.S. Food and Drug Administration (FDA)</a:t>
            </a:r>
            <a:r>
              <a:rPr lang="en-US" sz="2200" dirty="0"/>
              <a:t>.</a:t>
            </a:r>
          </a:p>
          <a:p>
            <a:pPr algn="just"/>
            <a:r>
              <a:rPr lang="en-US" sz="2200" b="1" dirty="0"/>
              <a:t>1932 </a:t>
            </a:r>
            <a:r>
              <a:rPr lang="en-US" sz="2200" dirty="0"/>
              <a:t>The </a:t>
            </a:r>
            <a:r>
              <a:rPr lang="en-US" sz="2200" b="1" dirty="0"/>
              <a:t>Tuskegee Study of Untreated Syphilis in the Black Males </a:t>
            </a:r>
            <a:r>
              <a:rPr lang="en-US" sz="2200" dirty="0"/>
              <a:t>was initiated under the auspices of the U.S. Public Health Service. Research subjects, many of them poor African-American sharecroppers, included 399 men with latent syphilis and 201 without the disease who served as controls. The men were told that they were being treated for “bad blood” and were not told the purpose of the study. When penicillin became available in the 1950s, treatment was not offered to the men with syphilis. It was not until 1972 – 40 years after this study began – that it became widely known that the study followed the untreated course of syphilis and that subjects were deprived of effective treatment in order not to interrupt the project.</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4</a:t>
            </a:fld>
            <a:endParaRPr lang="en-US"/>
          </a:p>
        </p:txBody>
      </p:sp>
    </p:spTree>
    <p:extLst>
      <p:ext uri="{BB962C8B-B14F-4D97-AF65-F5344CB8AC3E}">
        <p14:creationId xmlns:p14="http://schemas.microsoft.com/office/powerpoint/2010/main" val="644725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666240" y="970344"/>
            <a:ext cx="10068560" cy="5146040"/>
          </a:xfrm>
        </p:spPr>
        <p:txBody>
          <a:bodyPr>
            <a:noAutofit/>
          </a:bodyPr>
          <a:lstStyle/>
          <a:p>
            <a:pPr algn="just"/>
            <a:r>
              <a:rPr lang="en-US" sz="2500" b="1" dirty="0"/>
              <a:t>1937 </a:t>
            </a:r>
            <a:r>
              <a:rPr lang="en-US" sz="2500" dirty="0"/>
              <a:t>Sulfanilamide, introduced in 1935, was very effective in treating bacterial infections, but the pills were barely palatable. To make the drug easier for patients, especially children, to swallow, a chemist created a liquid solution in which the sulfanilamide was dissolved. Soon after this product came on the market, there were reports of 107 deaths after patients, mostly children, ingested the medication that was supposed to contain an alcohol solution. But in fact, it contained an antifreeze     solution. The FDA successfully removed the product from the market, not because it proved fatal, but only because it was mislabeled. This incident highlighted the need for assuring drug safety before marketing.</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5</a:t>
            </a:fld>
            <a:endParaRPr lang="en-US"/>
          </a:p>
        </p:txBody>
      </p:sp>
    </p:spTree>
    <p:extLst>
      <p:ext uri="{BB962C8B-B14F-4D97-AF65-F5344CB8AC3E}">
        <p14:creationId xmlns:p14="http://schemas.microsoft.com/office/powerpoint/2010/main" val="7149422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591628" y="189186"/>
            <a:ext cx="10068560" cy="6195848"/>
          </a:xfrm>
        </p:spPr>
        <p:txBody>
          <a:bodyPr>
            <a:noAutofit/>
          </a:bodyPr>
          <a:lstStyle/>
          <a:p>
            <a:pPr algn="just"/>
            <a:r>
              <a:rPr lang="en-US" sz="2600" b="1" dirty="0"/>
              <a:t>1938 </a:t>
            </a:r>
            <a:r>
              <a:rPr lang="en-US" sz="2600" dirty="0"/>
              <a:t>The following year, Congress passed the </a:t>
            </a:r>
            <a:r>
              <a:rPr lang="en-US" sz="2600" b="1" dirty="0"/>
              <a:t>Food, Drug, and Cosmetic Act of 1938</a:t>
            </a:r>
            <a:r>
              <a:rPr lang="en-US" sz="2600" dirty="0"/>
              <a:t>. The Act expanded the FDA’s role, requiring proof of safety of new drugs before marketing, and extended the FDA’s control to include cosmetics and medical devices.</a:t>
            </a:r>
          </a:p>
          <a:p>
            <a:pPr algn="just"/>
            <a:r>
              <a:rPr lang="en-US" sz="2400" b="1" dirty="0"/>
              <a:t>1940–45 </a:t>
            </a:r>
            <a:r>
              <a:rPr lang="en-US" sz="2500" dirty="0"/>
              <a:t>At the end of World War II, the international community became aware that Nazi medical personnel had conducted medical experiments on prisoners in concentration camps such as Auschwitz, Buchenwald, and Dachau. </a:t>
            </a:r>
          </a:p>
          <a:p>
            <a:pPr algn="just"/>
            <a:r>
              <a:rPr lang="en-US" sz="2400" b="1" dirty="0"/>
              <a:t>Unit 731, </a:t>
            </a:r>
            <a:r>
              <a:rPr lang="en-US" sz="2400" dirty="0"/>
              <a:t>Japan’s biological warfare program, was formed in 1932 under the leadership of the notorious Gen. Shiro Ishii, chief medical officer of the Japanese army. Based in Japanese-occupied Manchuria, Unit 731 operated under the cover name “Epidemic Prevention and Water Purification Department of the Kwantung Army.”</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6</a:t>
            </a:fld>
            <a:endParaRPr lang="en-US"/>
          </a:p>
        </p:txBody>
      </p:sp>
    </p:spTree>
    <p:extLst>
      <p:ext uri="{BB962C8B-B14F-4D97-AF65-F5344CB8AC3E}">
        <p14:creationId xmlns:p14="http://schemas.microsoft.com/office/powerpoint/2010/main" val="1384897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591628" y="189186"/>
            <a:ext cx="10068560" cy="6531654"/>
          </a:xfrm>
        </p:spPr>
        <p:txBody>
          <a:bodyPr>
            <a:noAutofit/>
          </a:bodyPr>
          <a:lstStyle/>
          <a:p>
            <a:pPr algn="just"/>
            <a:r>
              <a:rPr lang="en-US" sz="2400" b="1" dirty="0"/>
              <a:t>1946–47 </a:t>
            </a:r>
            <a:r>
              <a:rPr lang="en-US" sz="2400" dirty="0"/>
              <a:t>In 1946, Nuremberg trial took place when 20 German physicians were accused of participating in the Nazi program to euthanize persons deemed “unworthy of life” (the mentally ill, mentally retarded, or physically disabled) and of conducting experiments on concentration camp prisoners. During the trial, ten ethical standards were drafted as a method for judging the physicians and scientists who had conducted abusive and sadistic biomedical experiments. These principles, known as the </a:t>
            </a:r>
            <a:r>
              <a:rPr lang="en-US" sz="2400" b="1" dirty="0"/>
              <a:t>Nuremberg Code</a:t>
            </a:r>
            <a:r>
              <a:rPr lang="en-US" sz="2400" dirty="0"/>
              <a:t>, became the prototype for future codes intended to assure that research in human subjects would be conducted in an ethical manner. </a:t>
            </a:r>
          </a:p>
          <a:p>
            <a:pPr algn="just"/>
            <a:r>
              <a:rPr lang="en-US" sz="2400" b="1" dirty="0"/>
              <a:t>1957–62 </a:t>
            </a:r>
            <a:r>
              <a:rPr lang="en-US" sz="2400" dirty="0"/>
              <a:t>Even after the announcement of the Nuremberg Code standards, it remained a common practice for drug manufacturers to send samples of unapproved drugs to physicians for </a:t>
            </a:r>
            <a:r>
              <a:rPr lang="en-US" sz="2400" i="1" dirty="0"/>
              <a:t>ad hoc </a:t>
            </a:r>
            <a:r>
              <a:rPr lang="en-US" sz="2400" dirty="0"/>
              <a:t>testing on patients; the physicians would then report the results of these informal tests to the drug manufacturers. </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7</a:t>
            </a:fld>
            <a:endParaRPr lang="en-US"/>
          </a:p>
        </p:txBody>
      </p:sp>
    </p:spTree>
    <p:extLst>
      <p:ext uri="{BB962C8B-B14F-4D97-AF65-F5344CB8AC3E}">
        <p14:creationId xmlns:p14="http://schemas.microsoft.com/office/powerpoint/2010/main" val="20012361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591628" y="1067845"/>
            <a:ext cx="10068560" cy="5323227"/>
          </a:xfrm>
        </p:spPr>
        <p:txBody>
          <a:bodyPr>
            <a:noAutofit/>
          </a:bodyPr>
          <a:lstStyle/>
          <a:p>
            <a:pPr algn="just"/>
            <a:r>
              <a:rPr lang="en-US" sz="2400" dirty="0"/>
              <a:t>One tragic result of this practice occurred in the late 1950s to early 1960s with the drug thalidomide, which was prescribed to pregnant women against morning sickness.  As the result, about 10,000 babies in Europe and Africa were born without limbs. The drug didn’t enter the US market thanks to one person Frances Kelsey, a reviewer at the FDA.</a:t>
            </a:r>
          </a:p>
          <a:p>
            <a:pPr algn="just"/>
            <a:r>
              <a:rPr lang="en-US" sz="2400" b="1" dirty="0"/>
              <a:t>1962 </a:t>
            </a:r>
            <a:r>
              <a:rPr lang="en-US" sz="2400" dirty="0"/>
              <a:t>Faced with the devastating effects of physicians prescribing untested thalidomide as well as other informal drug testing practices, Congress passed the </a:t>
            </a:r>
            <a:r>
              <a:rPr lang="en-US" sz="2400" b="1" dirty="0"/>
              <a:t>Kefauver-Harris Amendment </a:t>
            </a:r>
            <a:r>
              <a:rPr lang="en-US" sz="2400" dirty="0"/>
              <a:t>to the Food, Drug, and Cosmetic Act. It required manufacturers to provide proof of </a:t>
            </a:r>
            <a:r>
              <a:rPr lang="en-US" sz="2400" i="1" dirty="0"/>
              <a:t>efficacy </a:t>
            </a:r>
            <a:r>
              <a:rPr lang="en-US" sz="2400" dirty="0"/>
              <a:t>(effectiveness) and greater proof of safety before marketing a new drug, and required assurances of consent from research subjects. </a:t>
            </a:r>
          </a:p>
          <a:p>
            <a:endParaRPr lang="en-US" sz="2400" dirty="0"/>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8</a:t>
            </a:fld>
            <a:endParaRPr lang="en-US"/>
          </a:p>
        </p:txBody>
      </p:sp>
    </p:spTree>
    <p:extLst>
      <p:ext uri="{BB962C8B-B14F-4D97-AF65-F5344CB8AC3E}">
        <p14:creationId xmlns:p14="http://schemas.microsoft.com/office/powerpoint/2010/main" val="3848606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10000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7F09B5-8153-4126-8597-AAE7C2A3D566}"/>
              </a:ext>
            </a:extLst>
          </p:cNvPr>
          <p:cNvSpPr>
            <a:spLocks noGrp="1"/>
          </p:cNvSpPr>
          <p:nvPr>
            <p:ph idx="1"/>
          </p:nvPr>
        </p:nvSpPr>
        <p:spPr>
          <a:xfrm>
            <a:off x="1591628" y="600917"/>
            <a:ext cx="10068560" cy="5323227"/>
          </a:xfrm>
        </p:spPr>
        <p:txBody>
          <a:bodyPr>
            <a:noAutofit/>
          </a:bodyPr>
          <a:lstStyle/>
          <a:p>
            <a:pPr algn="just"/>
            <a:r>
              <a:rPr lang="en-US" sz="2400" b="1" dirty="0"/>
              <a:t>1964 </a:t>
            </a:r>
            <a:r>
              <a:rPr lang="en-US" sz="2400" dirty="0"/>
              <a:t>The World Medical Association (WMA) identified a need for worldwide recommendations to guide physicians conducting biomedical research involving human subjects. The </a:t>
            </a:r>
            <a:r>
              <a:rPr lang="en-US" sz="2400" b="1" dirty="0"/>
              <a:t>Declaration of Helsinki </a:t>
            </a:r>
            <a:r>
              <a:rPr lang="en-US" sz="2400" dirty="0"/>
              <a:t>was adopted. It provides a clear distinction between situations where a subject benefits from research participation and one where benefit is not expected. Its basic elements are incorporated into the </a:t>
            </a:r>
            <a:r>
              <a:rPr lang="en-US" sz="2400" b="1" dirty="0"/>
              <a:t>U.S. Code of Federal Regulations</a:t>
            </a:r>
            <a:r>
              <a:rPr lang="en-US" sz="2400" dirty="0"/>
              <a:t>.</a:t>
            </a:r>
          </a:p>
          <a:p>
            <a:pPr algn="just"/>
            <a:r>
              <a:rPr lang="en-US" sz="2400" b="1" dirty="0"/>
              <a:t>1974 </a:t>
            </a:r>
            <a:r>
              <a:rPr lang="en-US" sz="2400" dirty="0"/>
              <a:t>Between 1964 and 1974 there were still a large number of unethical trials conducted (for example, involving injection of live cancer cells into unsuspecting subjects). In 1974, the </a:t>
            </a:r>
            <a:r>
              <a:rPr lang="en-US" sz="2400" b="1" dirty="0"/>
              <a:t>National Research Act </a:t>
            </a:r>
            <a:r>
              <a:rPr lang="en-US" sz="2400" dirty="0"/>
              <a:t>was signed into law, creating the </a:t>
            </a:r>
            <a:r>
              <a:rPr lang="en-US" sz="2400" i="1" dirty="0"/>
              <a:t>National Commission for the Protection of Human Subjects of Biomedical and Behavioral Research</a:t>
            </a:r>
            <a:r>
              <a:rPr lang="en-US" sz="2400" dirty="0"/>
              <a:t>. This committee was created to identify the basic ethical principles on which clinical research should be based. </a:t>
            </a:r>
          </a:p>
        </p:txBody>
      </p:sp>
      <p:sp>
        <p:nvSpPr>
          <p:cNvPr id="4" name="Slide Number Placeholder 3">
            <a:extLst>
              <a:ext uri="{FF2B5EF4-FFF2-40B4-BE49-F238E27FC236}">
                <a16:creationId xmlns:a16="http://schemas.microsoft.com/office/drawing/2014/main" id="{C713AFD4-FC4F-4FCC-9A6E-A9FE303D8A07}"/>
              </a:ext>
            </a:extLst>
          </p:cNvPr>
          <p:cNvSpPr>
            <a:spLocks noGrp="1"/>
          </p:cNvSpPr>
          <p:nvPr>
            <p:ph type="sldNum" sz="quarter" idx="12"/>
          </p:nvPr>
        </p:nvSpPr>
        <p:spPr/>
        <p:txBody>
          <a:bodyPr/>
          <a:lstStyle/>
          <a:p>
            <a:fld id="{D95CA438-93E0-4ECC-894B-9233683DF7DF}" type="slidenum">
              <a:rPr lang="en-US" smtClean="0"/>
              <a:t>9</a:t>
            </a:fld>
            <a:endParaRPr lang="en-US"/>
          </a:p>
        </p:txBody>
      </p:sp>
    </p:spTree>
    <p:extLst>
      <p:ext uri="{BB962C8B-B14F-4D97-AF65-F5344CB8AC3E}">
        <p14:creationId xmlns:p14="http://schemas.microsoft.com/office/powerpoint/2010/main" val="811055864"/>
      </p:ext>
    </p:extLst>
  </p:cSld>
  <p:clrMapOvr>
    <a:masterClrMapping/>
  </p:clrMapOvr>
</p:sld>
</file>

<file path=ppt/theme/theme1.xml><?xml version="1.0" encoding="utf-8"?>
<a:theme xmlns:a="http://schemas.openxmlformats.org/drawingml/2006/main" name="Wisp">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mokey Glass">
      <a:fillStyleLst>
        <a:solidFill>
          <a:schemeClr val="phClr"/>
        </a:solidFill>
        <a:gradFill rotWithShape="1">
          <a:gsLst>
            <a:gs pos="0">
              <a:schemeClr val="phClr">
                <a:tint val="83000"/>
                <a:shade val="100000"/>
                <a:satMod val="100000"/>
              </a:schemeClr>
            </a:gs>
            <a:gs pos="100000">
              <a:schemeClr val="phClr">
                <a:tint val="61000"/>
                <a:alpha val="100000"/>
                <a:satMod val="180000"/>
              </a:schemeClr>
            </a:gs>
          </a:gsLst>
          <a:path path="circle">
            <a:fillToRect l="100000" t="100000" r="100000" b="100000"/>
          </a:path>
        </a:gradFill>
        <a:gradFill rotWithShape="1">
          <a:gsLst>
            <a:gs pos="0">
              <a:schemeClr val="phClr">
                <a:shade val="85000"/>
              </a:schemeClr>
            </a:gs>
            <a:gs pos="100000">
              <a:schemeClr val="phClr">
                <a:tint val="90000"/>
                <a:alpha val="100000"/>
                <a:satMod val="18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effectStyle>
        <a:effectStyle>
          <a:effectLst/>
        </a:effectStyle>
        <a:effectStyle>
          <a:effectLst>
            <a:outerShdw blurRad="44450" dist="21590" dir="5400000" rotWithShape="0">
              <a:srgbClr val="000000">
                <a:alpha val="40000"/>
              </a:srgbClr>
            </a:outerShdw>
          </a:effectLst>
          <a:scene3d>
            <a:camera prst="orthographicFront">
              <a:rot lat="0" lon="0" rev="0"/>
            </a:camera>
            <a:lightRig rig="flat" dir="t">
              <a:rot lat="0" lon="0" rev="3600000"/>
            </a:lightRig>
          </a:scene3d>
          <a:sp3d prstMaterial="flat">
            <a:bevelT w="28575" h="41275" prst="coolSlant"/>
          </a:sp3d>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137</TotalTime>
  <Words>1621</Words>
  <Application>Microsoft Office PowerPoint</Application>
  <PresentationFormat>Widescreen</PresentationFormat>
  <Paragraphs>38</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Century Gothic</vt:lpstr>
      <vt:lpstr>Wingdings 3</vt:lpstr>
      <vt:lpstr>Wisp</vt:lpstr>
      <vt:lpstr>  Regulation of Clinical Research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Regulation of Clinical Research</dc:title>
  <dc:creator>Olga Korosteleva</dc:creator>
  <cp:lastModifiedBy>Olga Korosteleva</cp:lastModifiedBy>
  <cp:revision>17</cp:revision>
  <dcterms:created xsi:type="dcterms:W3CDTF">2022-08-22T06:41:28Z</dcterms:created>
  <dcterms:modified xsi:type="dcterms:W3CDTF">2022-08-23T00:04:46Z</dcterms:modified>
</cp:coreProperties>
</file>