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739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media/image2.jp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BD9B8AC-AA18-4481-B677-558E15445107}" type="datetimeFigureOut">
              <a:rPr lang="en-US" smtClean="0"/>
              <a:pPr/>
              <a:t>8/18/2022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DF09E7-9FC4-431D-99B3-5A01894CE5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F09E7-9FC4-431D-99B3-5A01894CE580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F09E7-9FC4-431D-99B3-5A01894CE580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F09E7-9FC4-431D-99B3-5A01894CE580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F09E7-9FC4-431D-99B3-5A01894CE580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F09E7-9FC4-431D-99B3-5A01894CE580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F09E7-9FC4-431D-99B3-5A01894CE580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F09E7-9FC4-431D-99B3-5A01894CE580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F09E7-9FC4-431D-99B3-5A01894CE580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F09E7-9FC4-431D-99B3-5A01894CE580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/>
              <a:t>Click to edit Master subtitle style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05C4C-8B6A-4E15-B622-9FFB9288C147}" type="datetime1">
              <a:rPr lang="en-US" smtClean="0"/>
              <a:t>8/18/2022</a:t>
            </a:fld>
            <a:endParaRPr lang="en-US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1425A6-9CCD-4289-9810-72A944DB01DD}" type="datetime1">
              <a:rPr lang="en-US" smtClean="0"/>
              <a:t>8/18/2022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0F7558-6514-4516-92D9-1C8A8577E292}" type="datetime1">
              <a:rPr lang="en-US" smtClean="0"/>
              <a:t>8/18/2022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1B358-817E-461A-847C-99975FBE3B81}" type="datetime1">
              <a:rPr lang="en-US" smtClean="0"/>
              <a:t>8/18/2022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6BB19C-465F-45FC-AE2C-18051F1DC56C}" type="datetime1">
              <a:rPr lang="en-US" smtClean="0"/>
              <a:t>8/18/2022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F3D46-B9F0-47C7-88F0-367D32323E46}" type="datetime1">
              <a:rPr lang="en-US" smtClean="0"/>
              <a:t>8/18/2022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E1A8F-B93F-4F01-91C0-4ADD0DFF3DB1}" type="datetime1">
              <a:rPr lang="en-US" smtClean="0"/>
              <a:t>8/18/2022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4668C-6A1A-4399-978B-0E22A758345F}" type="datetime1">
              <a:rPr lang="en-US" smtClean="0"/>
              <a:t>8/18/2022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720B10-725E-4543-82F0-31B0C0A77AC0}" type="datetime1">
              <a:rPr lang="en-US" smtClean="0"/>
              <a:t>8/18/2022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Rectangle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346024-58D3-4C32-8038-4BAA21E00B18}" type="datetime1">
              <a:rPr lang="en-US" smtClean="0"/>
              <a:t>8/18/2022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0C732-5C39-4227-AE49-A141B28076DB}" type="datetime1">
              <a:rPr lang="en-US" smtClean="0"/>
              <a:t>8/18/2022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/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n-US"/>
              <a:t>Click icon to add picture</a:t>
            </a:r>
            <a:endParaRPr kumimoji="0" lang="en-US" dirty="0"/>
          </a:p>
        </p:txBody>
      </p:sp>
      <p:sp>
        <p:nvSpPr>
          <p:cNvPr id="9" name="Flowchart: Process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Flowchart: Proces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/>
              <a:t>Click to edit Master text styles</a:t>
            </a:r>
          </a:p>
          <a:p>
            <a:pPr lvl="1" eaLnBrk="1" latinLnBrk="0" hangingPunct="1"/>
            <a:r>
              <a:rPr kumimoji="0" lang="en-US"/>
              <a:t>Second level</a:t>
            </a:r>
          </a:p>
          <a:p>
            <a:pPr lvl="2" eaLnBrk="1" latinLnBrk="0" hangingPunct="1"/>
            <a:r>
              <a:rPr kumimoji="0" lang="en-US"/>
              <a:t>Third level</a:t>
            </a:r>
          </a:p>
          <a:p>
            <a:pPr lvl="3" eaLnBrk="1" latinLnBrk="0" hangingPunct="1"/>
            <a:r>
              <a:rPr kumimoji="0" lang="en-US"/>
              <a:t>Fourth level</a:t>
            </a:r>
          </a:p>
          <a:p>
            <a:pPr lvl="4" eaLnBrk="1" latinLnBrk="0" hangingPunct="1"/>
            <a:r>
              <a:rPr kumimoji="0" lang="en-US"/>
              <a:t>Fifth level</a:t>
            </a:r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A783BBFE-8D85-4CC0-BB75-36E7FC86BC56}" type="datetime1">
              <a:rPr lang="en-US" smtClean="0"/>
              <a:t>8/18/2022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C63E4064-D392-40F8-AB68-811A479339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5" name="Rectangle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jp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Highly recommended reading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32560" y="2209800"/>
            <a:ext cx="7406640" cy="1066800"/>
          </a:xfrm>
        </p:spPr>
        <p:txBody>
          <a:bodyPr/>
          <a:lstStyle/>
          <a:p>
            <a:r>
              <a:rPr lang="en-US" i="1" dirty="0"/>
              <a:t>Career Opportunities in Biotechnology and Drug Development </a:t>
            </a:r>
            <a:r>
              <a:rPr lang="en-US" dirty="0"/>
              <a:t>by Toby Freedman, 2009.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1</a:t>
            </a:fld>
            <a:endParaRPr lang="en-US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932D1989-3C9E-491A-84DB-190C2F91FAB3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051228" y="3048000"/>
            <a:ext cx="2097409" cy="3124200"/>
          </a:xfrm>
          <a:prstGeom prst="rect">
            <a:avLst/>
          </a:prstGeom>
        </p:spPr>
      </p:pic>
      <p:pic>
        <p:nvPicPr>
          <p:cNvPr id="8" name="Picture 7">
            <a:extLst>
              <a:ext uri="{FF2B5EF4-FFF2-40B4-BE49-F238E27FC236}">
                <a16:creationId xmlns:a16="http://schemas.microsoft.com/office/drawing/2014/main" id="{408FECE6-56A0-4594-BADA-123B0EBE2771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52600" y="3350708"/>
            <a:ext cx="1013665" cy="1297491"/>
          </a:xfrm>
          <a:prstGeom prst="rect">
            <a:avLst/>
          </a:prstGeom>
        </p:spPr>
      </p:pic>
      <p:sp>
        <p:nvSpPr>
          <p:cNvPr id="9" name="Rectangle 8">
            <a:extLst>
              <a:ext uri="{FF2B5EF4-FFF2-40B4-BE49-F238E27FC236}">
                <a16:creationId xmlns:a16="http://schemas.microsoft.com/office/drawing/2014/main" id="{C8266C51-C442-47E2-A55C-70F3DCCFC928}"/>
              </a:ext>
            </a:extLst>
          </p:cNvPr>
          <p:cNvSpPr/>
          <p:nvPr/>
        </p:nvSpPr>
        <p:spPr>
          <a:xfrm>
            <a:off x="2895600" y="3348849"/>
            <a:ext cx="265348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http://careersbiotech.com/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Structure of a biotech or </a:t>
            </a:r>
            <a:r>
              <a:rPr lang="en-US" dirty="0" err="1"/>
              <a:t>pharma</a:t>
            </a:r>
            <a:r>
              <a:rPr lang="en-US" dirty="0"/>
              <a:t> company: different departments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Discovery Research</a:t>
            </a:r>
          </a:p>
          <a:p>
            <a:r>
              <a:rPr lang="en-US" dirty="0"/>
              <a:t>Preclinical Research </a:t>
            </a:r>
          </a:p>
          <a:p>
            <a:r>
              <a:rPr lang="en-US" dirty="0"/>
              <a:t>Clinical Affairs</a:t>
            </a:r>
          </a:p>
          <a:p>
            <a:r>
              <a:rPr lang="en-US" dirty="0"/>
              <a:t>Regulatory Affairs</a:t>
            </a:r>
          </a:p>
          <a:p>
            <a:r>
              <a:rPr lang="en-US" dirty="0"/>
              <a:t>Medical Affairs</a:t>
            </a:r>
          </a:p>
          <a:p>
            <a:r>
              <a:rPr lang="en-US" dirty="0"/>
              <a:t>Sales and Marketing</a:t>
            </a:r>
          </a:p>
          <a:p>
            <a:r>
              <a:rPr lang="en-US" dirty="0"/>
              <a:t>Quality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Discovery Research Department 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Conduct laboratory experiments to develop new products: drugs, medical devices, instruments, reagents, services, biotechnologies, therapies.</a:t>
            </a:r>
          </a:p>
          <a:p>
            <a:r>
              <a:rPr lang="en-US" dirty="0"/>
              <a:t>The goal is to identify and characterize new product candidates.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Preclinical Research Department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Conduct investigation of safety and efficacy of a new product in laboratory conditions and in animals.</a:t>
            </a:r>
          </a:p>
          <a:p>
            <a:r>
              <a:rPr lang="en-US" dirty="0"/>
              <a:t>Select only the new products that are most likely to succeed commercially.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74638"/>
            <a:ext cx="7866888" cy="1143000"/>
          </a:xfrm>
        </p:spPr>
        <p:txBody>
          <a:bodyPr>
            <a:normAutofit/>
          </a:bodyPr>
          <a:lstStyle/>
          <a:p>
            <a:r>
              <a:rPr lang="en-US" dirty="0"/>
              <a:t>     Clinical Affairs Department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Conduct Phase III clinical trials of a new product.</a:t>
            </a:r>
          </a:p>
          <a:p>
            <a:r>
              <a:rPr lang="en-US" dirty="0"/>
              <a:t>After the trials are completed (and succeed), compose a product label that characterizes treatment population, risk, safety issues, adverse events, and possible side effects.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Regulatory Affairs Department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Prepare and submit documentation for market approval of the new product by the FDA.</a:t>
            </a:r>
          </a:p>
          <a:p>
            <a:r>
              <a:rPr lang="en-US" dirty="0"/>
              <a:t>Meet and communicate with the FDA at various stages of product development to assure that the company’s plans are in line with FDA rules and regulations.</a:t>
            </a:r>
          </a:p>
          <a:p>
            <a:r>
              <a:rPr lang="en-US" dirty="0"/>
              <a:t>Response persuasively to FDA queries in order to expedite the approval process.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    Medical Affairs Department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Provide expertise about the new product and diseases to sales representatives.</a:t>
            </a:r>
          </a:p>
          <a:p>
            <a:r>
              <a:rPr lang="en-US" dirty="0"/>
              <a:t> Educate doctors about the new product in continuing medical education programs.</a:t>
            </a:r>
          </a:p>
          <a:p>
            <a:r>
              <a:rPr lang="en-US" dirty="0"/>
              <a:t>Inform customers about the latest clinical findings and off-label use of the product.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Sales and Marketing Department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Promote the product</a:t>
            </a:r>
          </a:p>
          <a:p>
            <a:r>
              <a:rPr lang="en-US" dirty="0"/>
              <a:t>Generate revenue for the company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         Quality Department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Ensure that product development and manufacturing processes comply with FDA standards.</a:t>
            </a:r>
          </a:p>
          <a:p>
            <a:r>
              <a:rPr lang="en-US" dirty="0"/>
              <a:t>Ensure that products are pure and safe for human consumption.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3E4064-D392-40F8-AB68-811A47933911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66</TotalTime>
  <Words>319</Words>
  <Application>Microsoft Office PowerPoint</Application>
  <PresentationFormat>On-screen Show (4:3)</PresentationFormat>
  <Paragraphs>52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Calibri</vt:lpstr>
      <vt:lpstr>Gill Sans MT</vt:lpstr>
      <vt:lpstr>Verdana</vt:lpstr>
      <vt:lpstr>Wingdings 2</vt:lpstr>
      <vt:lpstr>Solstice</vt:lpstr>
      <vt:lpstr>Highly recommended reading</vt:lpstr>
      <vt:lpstr>Structure of a biotech or pharma company: different departments</vt:lpstr>
      <vt:lpstr>Discovery Research Department  </vt:lpstr>
      <vt:lpstr>Preclinical Research Department</vt:lpstr>
      <vt:lpstr>     Clinical Affairs Department</vt:lpstr>
      <vt:lpstr>Regulatory Affairs Department</vt:lpstr>
      <vt:lpstr>    Medical Affairs Department</vt:lpstr>
      <vt:lpstr>Sales and Marketing Department</vt:lpstr>
      <vt:lpstr>         Quality Department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Highly recommended reading</dc:title>
  <dc:creator>Owner</dc:creator>
  <cp:lastModifiedBy>Olga Korosteleva</cp:lastModifiedBy>
  <cp:revision>6</cp:revision>
  <dcterms:created xsi:type="dcterms:W3CDTF">2010-08-29T05:29:00Z</dcterms:created>
  <dcterms:modified xsi:type="dcterms:W3CDTF">2022-08-19T06:11:34Z</dcterms:modified>
</cp:coreProperties>
</file>

<file path=docProps/thumbnail.jpeg>
</file>