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85" r:id="rId4"/>
    <p:sldId id="261" r:id="rId5"/>
    <p:sldId id="286" r:id="rId6"/>
    <p:sldId id="263" r:id="rId7"/>
    <p:sldId id="260" r:id="rId8"/>
    <p:sldId id="287" r:id="rId9"/>
    <p:sldId id="265" r:id="rId10"/>
    <p:sldId id="266" r:id="rId11"/>
    <p:sldId id="267" r:id="rId12"/>
    <p:sldId id="268" r:id="rId13"/>
    <p:sldId id="288" r:id="rId14"/>
    <p:sldId id="289" r:id="rId15"/>
    <p:sldId id="269" r:id="rId16"/>
    <p:sldId id="290" r:id="rId17"/>
    <p:sldId id="270" r:id="rId18"/>
    <p:sldId id="271" r:id="rId19"/>
    <p:sldId id="291" r:id="rId20"/>
    <p:sldId id="29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93" r:id="rId31"/>
    <p:sldId id="294" r:id="rId32"/>
    <p:sldId id="295" r:id="rId33"/>
    <p:sldId id="296" r:id="rId34"/>
    <p:sldId id="300" r:id="rId35"/>
    <p:sldId id="301" r:id="rId36"/>
    <p:sldId id="303" r:id="rId37"/>
    <p:sldId id="302" r:id="rId38"/>
    <p:sldId id="297" r:id="rId39"/>
    <p:sldId id="299" r:id="rId40"/>
    <p:sldId id="304" r:id="rId41"/>
    <p:sldId id="305" r:id="rId42"/>
    <p:sldId id="310" r:id="rId43"/>
    <p:sldId id="306" r:id="rId44"/>
    <p:sldId id="307" r:id="rId45"/>
    <p:sldId id="308" r:id="rId46"/>
    <p:sldId id="309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>
      <p:cViewPr varScale="1">
        <p:scale>
          <a:sx n="73" d="100"/>
          <a:sy n="73" d="100"/>
        </p:scale>
        <p:origin x="67" y="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861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08CF3B-32B5-4067-B494-25327E9BAD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32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24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337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4964113"/>
            <a:ext cx="6121400" cy="12255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3388" y="4797425"/>
            <a:ext cx="7162800" cy="110966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3388" y="5540375"/>
            <a:ext cx="7162800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65238"/>
            <a:ext cx="1909762" cy="52609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338" y="1265238"/>
            <a:ext cx="5581650" cy="5260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338" y="1916113"/>
            <a:ext cx="3744912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3650" y="1916113"/>
            <a:ext cx="3746500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26523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1916113"/>
            <a:ext cx="7643812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6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50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7.wmf"/><Relationship Id="rId1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9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58.wmf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55.bin"/><Relationship Id="rId14" Type="http://schemas.openxmlformats.org/officeDocument/2006/relationships/oleObject" Target="../embeddings/oleObject58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61.bin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6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70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1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73.bin"/><Relationship Id="rId9" Type="http://schemas.openxmlformats.org/officeDocument/2006/relationships/oleObject" Target="../embeddings/oleObject76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7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77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84.bin"/><Relationship Id="rId5" Type="http://schemas.openxmlformats.org/officeDocument/2006/relationships/image" Target="../media/image80.w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8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8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86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92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91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029200"/>
            <a:ext cx="6019800" cy="762000"/>
          </a:xfrm>
          <a:noFill/>
        </p:spPr>
        <p:txBody>
          <a:bodyPr/>
          <a:lstStyle/>
          <a:p>
            <a:r>
              <a:rPr lang="en-US" sz="2400" dirty="0"/>
              <a:t>Bayesian Monitoring of Clinical Trials:    Examples Using Conjugate Priors </a:t>
            </a:r>
            <a:endParaRPr lang="uk-UA" sz="24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791200"/>
            <a:ext cx="4953000" cy="433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by Olga </a:t>
            </a:r>
            <a:r>
              <a:rPr lang="en-US" sz="2000" dirty="0" err="1"/>
              <a:t>Korosteleva</a:t>
            </a:r>
            <a:r>
              <a:rPr lang="en-US" sz="2000" dirty="0"/>
              <a:t>, CSU Long Beach</a:t>
            </a:r>
            <a:endParaRPr lang="uk-UA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58150" cy="49260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Bayesian hypotheses testing is based on </a:t>
            </a:r>
          </a:p>
          <a:p>
            <a:pPr>
              <a:buNone/>
            </a:pPr>
            <a:r>
              <a:rPr lang="en-US" dirty="0"/>
              <a:t>     the </a:t>
            </a:r>
            <a:r>
              <a:rPr lang="en-US" i="1" dirty="0"/>
              <a:t>posterior distribution </a:t>
            </a:r>
            <a:r>
              <a:rPr lang="en-US" dirty="0"/>
              <a:t>of    , given the</a:t>
            </a:r>
          </a:p>
          <a:p>
            <a:pPr>
              <a:buNone/>
            </a:pPr>
            <a:r>
              <a:rPr lang="en-US" dirty="0"/>
              <a:t>     data from trial.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</a:t>
            </a:r>
            <a:r>
              <a:rPr lang="en-US" i="1" dirty="0"/>
              <a:t>posterior density </a:t>
            </a:r>
            <a:r>
              <a:rPr lang="en-US" dirty="0"/>
              <a:t>is computed according</a:t>
            </a:r>
          </a:p>
          <a:p>
            <a:pPr>
              <a:buNone/>
            </a:pPr>
            <a:r>
              <a:rPr lang="en-US" dirty="0"/>
              <a:t>     to the Bayes’ formula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where                        is the likelihood function. 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256505"/>
              </p:ext>
            </p:extLst>
          </p:nvPr>
        </p:nvGraphicFramePr>
        <p:xfrm>
          <a:off x="5562600" y="2209800"/>
          <a:ext cx="38099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69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209800"/>
                        <a:ext cx="38099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746252"/>
              </p:ext>
            </p:extLst>
          </p:nvPr>
        </p:nvGraphicFramePr>
        <p:xfrm>
          <a:off x="2324100" y="4495800"/>
          <a:ext cx="5600700" cy="1060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70" name="Equation" r:id="rId6" imgW="2425700" imgH="482600" progId="Equation.3">
                  <p:embed/>
                </p:oleObj>
              </mc:Choice>
              <mc:Fallback>
                <p:oleObj name="Equation" r:id="rId6" imgW="24257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4495800"/>
                        <a:ext cx="5600700" cy="10606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026189"/>
              </p:ext>
            </p:extLst>
          </p:nvPr>
        </p:nvGraphicFramePr>
        <p:xfrm>
          <a:off x="2438400" y="5715000"/>
          <a:ext cx="2286000" cy="46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71" name="Equation" r:id="rId8" imgW="977476" imgH="203112" progId="Equation.3">
                  <p:embed/>
                </p:oleObj>
              </mc:Choice>
              <mc:Fallback>
                <p:oleObj name="Equation" r:id="rId8" imgW="977476" imgH="203112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715000"/>
                        <a:ext cx="2286000" cy="4660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153400" y="61722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1"/>
            <a:ext cx="7643812" cy="43434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The posterior probability of the alternative </a:t>
            </a:r>
          </a:p>
          <a:p>
            <a:pPr>
              <a:buNone/>
            </a:pPr>
            <a:r>
              <a:rPr lang="en-US" dirty="0"/>
              <a:t>     hypothesis is computed according to the </a:t>
            </a:r>
          </a:p>
          <a:p>
            <a:pPr>
              <a:buNone/>
            </a:pPr>
            <a:r>
              <a:rPr lang="en-US" dirty="0"/>
              <a:t>     formula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 The decision of accepting or rejecting the </a:t>
            </a:r>
          </a:p>
          <a:p>
            <a:pPr>
              <a:buNone/>
            </a:pPr>
            <a:r>
              <a:rPr lang="en-US" dirty="0"/>
              <a:t>     alternative hypothesis is based on the </a:t>
            </a:r>
          </a:p>
          <a:p>
            <a:pPr>
              <a:buNone/>
            </a:pPr>
            <a:r>
              <a:rPr lang="en-US" dirty="0"/>
              <a:t>     following rule: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741565"/>
              </p:ext>
            </p:extLst>
          </p:nvPr>
        </p:nvGraphicFramePr>
        <p:xfrm>
          <a:off x="2743200" y="3124200"/>
          <a:ext cx="4170556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28" name="Equation" r:id="rId4" imgW="1943100" imgH="393700" progId="Equation.3">
                  <p:embed/>
                </p:oleObj>
              </mc:Choice>
              <mc:Fallback>
                <p:oleObj name="Equation" r:id="rId4" imgW="19431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124200"/>
                        <a:ext cx="4170556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924800" y="59436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86750" cy="49260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If the posterior probability of </a:t>
            </a:r>
            <a:r>
              <a:rPr lang="en-US" i="1" dirty="0"/>
              <a:t>H</a:t>
            </a:r>
            <a:r>
              <a:rPr lang="en-US" sz="1800" i="1" dirty="0"/>
              <a:t>1</a:t>
            </a:r>
            <a:r>
              <a:rPr lang="en-US" dirty="0"/>
              <a:t> is 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/>
              <a:t>smaller than 0.05, trial is stopped and </a:t>
            </a:r>
            <a:r>
              <a:rPr lang="en-US" b="0" i="1" dirty="0"/>
              <a:t>H</a:t>
            </a:r>
            <a:r>
              <a:rPr lang="en-US" sz="1800" b="0" i="1" dirty="0"/>
              <a:t>1</a:t>
            </a:r>
            <a:r>
              <a:rPr lang="en-US" b="0" dirty="0"/>
              <a:t> is rejected;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/>
              <a:t>larger than 0.95, trial is stopped and </a:t>
            </a:r>
            <a:r>
              <a:rPr lang="en-US" b="0" i="1" dirty="0"/>
              <a:t>H</a:t>
            </a:r>
            <a:r>
              <a:rPr lang="en-US" sz="1800" b="0" i="1" dirty="0"/>
              <a:t>1</a:t>
            </a:r>
            <a:r>
              <a:rPr lang="en-US" b="0" dirty="0"/>
              <a:t> is accepted;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/>
              <a:t>between 0.05 and 0.95, trial continues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 If the trial is not stopped earlier and reaches</a:t>
            </a:r>
          </a:p>
          <a:p>
            <a:pPr>
              <a:buNone/>
            </a:pPr>
            <a:r>
              <a:rPr lang="en-US" dirty="0"/>
              <a:t>     its predetermined size, then the trial should</a:t>
            </a:r>
          </a:p>
          <a:p>
            <a:pPr>
              <a:buNone/>
            </a:pPr>
            <a:r>
              <a:rPr lang="en-US" dirty="0"/>
              <a:t>     be stopped, and a non-Bayesian statistical </a:t>
            </a:r>
          </a:p>
          <a:p>
            <a:pPr>
              <a:buNone/>
            </a:pPr>
            <a:r>
              <a:rPr lang="en-US" dirty="0"/>
              <a:t>     test should be performed on the data.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19800"/>
            <a:ext cx="60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12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6553200" cy="508000"/>
          </a:xfrm>
        </p:spPr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Conjugate Priors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1"/>
            <a:ext cx="7905750" cy="3505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Computation of the posterior density                  is simplified if the prior density         is </a:t>
            </a:r>
            <a:r>
              <a:rPr lang="en-US" i="1" dirty="0"/>
              <a:t>conjugate </a:t>
            </a:r>
            <a:r>
              <a:rPr lang="en-US" dirty="0"/>
              <a:t>to the likelihood function                        .     </a:t>
            </a:r>
          </a:p>
          <a:p>
            <a:pPr marL="0" indent="0">
              <a:buNone/>
            </a:pPr>
            <a:r>
              <a:rPr lang="en-US" dirty="0"/>
              <a:t>                 </a:t>
            </a:r>
          </a:p>
          <a:p>
            <a:pPr marL="0" indent="0">
              <a:buNone/>
            </a:pPr>
            <a:r>
              <a:rPr lang="en-US" dirty="0"/>
              <a:t>By definition, a prior density is </a:t>
            </a:r>
            <a:r>
              <a:rPr lang="en-US" i="1" dirty="0"/>
              <a:t>conjugate</a:t>
            </a:r>
            <a:r>
              <a:rPr lang="en-US" dirty="0"/>
              <a:t> to a likelihood function if posterior density has the same algebraic form as the prior density.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097046"/>
              </p:ext>
            </p:extLst>
          </p:nvPr>
        </p:nvGraphicFramePr>
        <p:xfrm>
          <a:off x="6781800" y="2209800"/>
          <a:ext cx="1778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9" name="Equation" r:id="rId4" imgW="761669" imgH="228501" progId="Equation.3">
                  <p:embed/>
                </p:oleObj>
              </mc:Choice>
              <mc:Fallback>
                <p:oleObj name="Equation" r:id="rId4" imgW="761669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209800"/>
                        <a:ext cx="177800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264480"/>
              </p:ext>
            </p:extLst>
          </p:nvPr>
        </p:nvGraphicFramePr>
        <p:xfrm>
          <a:off x="5791200" y="2667000"/>
          <a:ext cx="76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90" name="Equation" r:id="rId6" imgW="342751" imgH="203112" progId="Equation.3">
                  <p:embed/>
                </p:oleObj>
              </mc:Choice>
              <mc:Fallback>
                <p:oleObj name="Equation" r:id="rId6" imgW="342751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667000"/>
                        <a:ext cx="762000" cy="444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848895"/>
              </p:ext>
            </p:extLst>
          </p:nvPr>
        </p:nvGraphicFramePr>
        <p:xfrm>
          <a:off x="4953000" y="3124200"/>
          <a:ext cx="224245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91" name="Equation" r:id="rId8" imgW="977476" imgH="203112" progId="Equation.3">
                  <p:embed/>
                </p:oleObj>
              </mc:Choice>
              <mc:Fallback>
                <p:oleObj name="Equation" r:id="rId8" imgW="97747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124200"/>
                        <a:ext cx="2242457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352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7924800" y="60198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68428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134350" cy="477361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>
                <a:solidFill>
                  <a:srgbClr val="FF6600"/>
                </a:solidFill>
              </a:rPr>
              <a:t>We will consider three examples:</a:t>
            </a:r>
          </a:p>
          <a:p>
            <a:pPr marL="514350" indent="-514350">
              <a:buAutoNum type="arabicPeriod"/>
            </a:pPr>
            <a:r>
              <a:rPr lang="en-US" dirty="0"/>
              <a:t>A gamma prior is conjugate to a Poisson likelihood function.</a:t>
            </a:r>
          </a:p>
          <a:p>
            <a:pPr marL="514350" indent="-514350">
              <a:buAutoNum type="arabicPeriod"/>
            </a:pPr>
            <a:r>
              <a:rPr lang="en-US" dirty="0"/>
              <a:t>A normal prior is conjugate to a normal likelihood function (called </a:t>
            </a:r>
            <a:r>
              <a:rPr lang="en-US" i="1" dirty="0"/>
              <a:t>self-conjugate</a:t>
            </a:r>
            <a:r>
              <a:rPr lang="en-US" dirty="0"/>
              <a:t>).</a:t>
            </a:r>
          </a:p>
          <a:p>
            <a:pPr marL="514350" indent="-514350">
              <a:buAutoNum type="arabicPeriod"/>
            </a:pPr>
            <a:r>
              <a:rPr lang="en-US" dirty="0"/>
              <a:t>A beta prior is conjugate to a binomial likelihood function.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960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24402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19200"/>
            <a:ext cx="7118350" cy="965200"/>
          </a:xfrm>
        </p:spPr>
        <p:txBody>
          <a:bodyPr/>
          <a:lstStyle/>
          <a:p>
            <a:r>
              <a:rPr lang="en-US" dirty="0"/>
              <a:t>Example 1: (Poisson-gamma) </a:t>
            </a:r>
            <a:r>
              <a:rPr lang="en-US" sz="3200" dirty="0"/>
              <a:t>Bayesian Heart Valve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599" y="2258786"/>
            <a:ext cx="7903029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A clinical trial is conducted to test the  performance of a new heart valve.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endpoint of the trial is the rate of certain   valve-related complication.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A </a:t>
            </a:r>
            <a:r>
              <a:rPr lang="en-US" i="1" dirty="0"/>
              <a:t>rate</a:t>
            </a:r>
            <a:r>
              <a:rPr lang="en-US" dirty="0"/>
              <a:t> of a complication is defined as the total number of cases divided by the total number of years accrued by all patients in the trial (called </a:t>
            </a:r>
            <a:r>
              <a:rPr lang="en-US" i="1" dirty="0"/>
              <a:t>number of patient-years</a:t>
            </a:r>
            <a:r>
              <a:rPr lang="en-US" dirty="0"/>
              <a:t>).</a:t>
            </a:r>
          </a:p>
          <a:p>
            <a:pPr marL="0" indent="0">
              <a:buNone/>
            </a:pPr>
            <a:r>
              <a:rPr lang="en-US" sz="2600" dirty="0"/>
              <a:t>Ex. 9 cases in 500 patient-years = 0.018 or 1.8% rate.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172200"/>
            <a:ext cx="60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15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86750" cy="52308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From a list of all possible valve-related complications, </a:t>
            </a:r>
            <a:r>
              <a:rPr lang="en-US" i="1" dirty="0"/>
              <a:t>endocarditis</a:t>
            </a:r>
            <a:r>
              <a:rPr lang="en-US" dirty="0"/>
              <a:t> (</a:t>
            </a:r>
            <a:r>
              <a:rPr lang="en-US" dirty="0" err="1"/>
              <a:t>inflamation</a:t>
            </a:r>
            <a:r>
              <a:rPr lang="en-US" dirty="0"/>
              <a:t> of heart lining) is chosen as the </a:t>
            </a:r>
            <a:r>
              <a:rPr lang="en-US" i="1" dirty="0"/>
              <a:t>primary endpoint</a:t>
            </a:r>
            <a:r>
              <a:rPr lang="en-US" dirty="0"/>
              <a:t>, because it is the most rare event and it takes the longest time to be detected.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</a:t>
            </a:r>
            <a:r>
              <a:rPr lang="en-US" i="1" dirty="0"/>
              <a:t>primary endpoint </a:t>
            </a:r>
            <a:r>
              <a:rPr lang="en-US" dirty="0"/>
              <a:t>is the one that is used in power analysis to pre-determine the required sample size of a trial.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The FDA requires that a trial should continue for a minimum of 800 patient-years.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16404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 complication rate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/>
              <a:t> for the new heart </a:t>
            </a:r>
          </a:p>
          <a:p>
            <a:pPr>
              <a:buNone/>
            </a:pPr>
            <a:r>
              <a:rPr lang="en-US" dirty="0"/>
              <a:t>    valve is compared to a historical value </a:t>
            </a:r>
          </a:p>
          <a:p>
            <a:pPr>
              <a:buNone/>
            </a:pPr>
            <a:r>
              <a:rPr lang="en-US" dirty="0"/>
              <a:t>    for endocarditis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sz="1800" i="1" dirty="0">
                <a:solidFill>
                  <a:schemeClr val="tx1"/>
                </a:solidFill>
              </a:rPr>
              <a:t>h</a:t>
            </a:r>
            <a:r>
              <a:rPr lang="en-US" i="1" dirty="0">
                <a:solidFill>
                  <a:schemeClr val="tx1"/>
                </a:solidFill>
              </a:rPr>
              <a:t> = 0.012</a:t>
            </a:r>
            <a:r>
              <a:rPr lang="en-US" dirty="0"/>
              <a:t>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null 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0</a:t>
            </a:r>
            <a:r>
              <a:rPr lang="en-US" i="1" dirty="0">
                <a:solidFill>
                  <a:schemeClr val="tx1"/>
                </a:solidFill>
              </a:rPr>
              <a:t>: R     2 R</a:t>
            </a:r>
            <a:r>
              <a:rPr lang="en-US" sz="1800" i="1" dirty="0">
                <a:solidFill>
                  <a:schemeClr val="tx1"/>
                </a:solidFill>
              </a:rPr>
              <a:t>h</a:t>
            </a:r>
            <a:r>
              <a:rPr lang="en-US" i="1" dirty="0">
                <a:solidFill>
                  <a:schemeClr val="tx1"/>
                </a:solidFill>
              </a:rPr>
              <a:t>=0.024 </a:t>
            </a:r>
            <a:r>
              <a:rPr lang="en-US" dirty="0"/>
              <a:t>is tested </a:t>
            </a:r>
          </a:p>
          <a:p>
            <a:pPr>
              <a:buNone/>
            </a:pPr>
            <a:r>
              <a:rPr lang="en-US" dirty="0"/>
              <a:t>     against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 :</a:t>
            </a:r>
            <a:r>
              <a:rPr lang="en-US" dirty="0"/>
              <a:t>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chemeClr val="tx1"/>
                </a:solidFill>
              </a:rPr>
              <a:t> &lt; </a:t>
            </a:r>
            <a:r>
              <a:rPr lang="en-US" i="1" dirty="0">
                <a:solidFill>
                  <a:schemeClr val="tx1"/>
                </a:solidFill>
              </a:rPr>
              <a:t>2 R</a:t>
            </a:r>
            <a:r>
              <a:rPr lang="en-US" sz="1800" i="1" dirty="0">
                <a:solidFill>
                  <a:schemeClr val="tx1"/>
                </a:solidFill>
              </a:rPr>
              <a:t>h </a:t>
            </a:r>
            <a:r>
              <a:rPr lang="en-US" i="1" dirty="0">
                <a:solidFill>
                  <a:schemeClr val="tx1"/>
                </a:solidFill>
              </a:rPr>
              <a:t>= 0.024</a:t>
            </a:r>
            <a:r>
              <a:rPr lang="en-US" dirty="0"/>
              <a:t>. Note that </a:t>
            </a:r>
          </a:p>
          <a:p>
            <a:pPr>
              <a:buNone/>
            </a:pPr>
            <a:r>
              <a:rPr lang="en-US" dirty="0"/>
              <a:t>     the null hypothesis indicates that the new</a:t>
            </a:r>
          </a:p>
          <a:p>
            <a:pPr>
              <a:buNone/>
            </a:pPr>
            <a:r>
              <a:rPr lang="en-US" dirty="0"/>
              <a:t>     valve performs much worse than the</a:t>
            </a:r>
          </a:p>
          <a:p>
            <a:pPr>
              <a:buNone/>
            </a:pPr>
            <a:r>
              <a:rPr lang="en-US" dirty="0"/>
              <a:t>     historical one. If the null is accepted, the </a:t>
            </a:r>
          </a:p>
          <a:p>
            <a:pPr>
              <a:buNone/>
            </a:pPr>
            <a:r>
              <a:rPr lang="en-US" dirty="0"/>
              <a:t>     valve should not be marketed.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084320" y="2971800"/>
          <a:ext cx="419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2" name="Equation" r:id="rId4" imgW="123480" imgH="133200" progId="Equation.Lambda">
                  <p:embed/>
                </p:oleObj>
              </mc:Choice>
              <mc:Fallback>
                <p:oleObj name="Equation" r:id="rId4" imgW="123480" imgH="133200" progId="Equation.Lambda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4320" y="2971800"/>
                        <a:ext cx="419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96000"/>
            <a:ext cx="6524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We make an assumption that the number of </a:t>
            </a:r>
          </a:p>
          <a:p>
            <a:pPr>
              <a:buNone/>
            </a:pPr>
            <a:r>
              <a:rPr lang="en-US" dirty="0"/>
              <a:t>     endocarditis events    during a time period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dirty="0"/>
              <a:t> </a:t>
            </a:r>
          </a:p>
          <a:p>
            <a:pPr>
              <a:buNone/>
            </a:pPr>
            <a:r>
              <a:rPr lang="en-US" dirty="0"/>
              <a:t>     has a Poisson distribution with mean </a:t>
            </a:r>
            <a:r>
              <a:rPr lang="en-US" i="1" dirty="0">
                <a:solidFill>
                  <a:schemeClr val="tx1"/>
                </a:solidFill>
              </a:rPr>
              <a:t>RT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dirty="0">
                <a:solidFill>
                  <a:schemeClr val="tx1"/>
                </a:solidFill>
              </a:rPr>
              <a:t>     </a:t>
            </a:r>
            <a:r>
              <a:rPr lang="en-US" dirty="0">
                <a:solidFill>
                  <a:srgbClr val="CC0000"/>
                </a:solidFill>
              </a:rPr>
              <a:t>and probability function</a:t>
            </a: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dirty="0">
                <a:solidFill>
                  <a:srgbClr val="CC0000"/>
                </a:solidFill>
              </a:rPr>
              <a:t>  From the Bayesian viewpoint,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rgbClr val="CC0000"/>
                </a:solidFill>
              </a:rPr>
              <a:t> is modeled</a:t>
            </a:r>
          </a:p>
          <a:p>
            <a:pPr marL="0" indent="0">
              <a:buNone/>
            </a:pPr>
            <a:r>
              <a:rPr lang="en-US" dirty="0">
                <a:solidFill>
                  <a:srgbClr val="CC0000"/>
                </a:solidFill>
              </a:rPr>
              <a:t>      as a random variable.</a:t>
            </a: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782341"/>
              </p:ext>
            </p:extLst>
          </p:nvPr>
        </p:nvGraphicFramePr>
        <p:xfrm>
          <a:off x="4800600" y="1905000"/>
          <a:ext cx="45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9" name="Equation" r:id="rId4" imgW="177492" imgH="177492" progId="Equation.3">
                  <p:embed/>
                </p:oleObj>
              </mc:Choice>
              <mc:Fallback>
                <p:oleObj name="Equation" r:id="rId4" imgW="177492" imgH="17749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905000"/>
                        <a:ext cx="4572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450191"/>
              </p:ext>
            </p:extLst>
          </p:nvPr>
        </p:nvGraphicFramePr>
        <p:xfrm>
          <a:off x="1776845" y="3657600"/>
          <a:ext cx="579812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0" name="Equation" r:id="rId6" imgW="2654300" imgH="419100" progId="Equation.3">
                  <p:embed/>
                </p:oleObj>
              </mc:Choice>
              <mc:Fallback>
                <p:oleObj name="Equation" r:id="rId6" imgW="2654300" imgH="419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6845" y="3657600"/>
                        <a:ext cx="5798128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18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</a:t>
            </a:r>
            <a:r>
              <a:rPr lang="en-US" dirty="0">
                <a:solidFill>
                  <a:srgbClr val="CC0000"/>
                </a:solidFill>
              </a:rPr>
              <a:t>To simplify calculations, the prior distribution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rgbClr val="CC0000"/>
                </a:solidFill>
              </a:rPr>
              <a:t> is chosen from a family of distributions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conjugate to Poisson, that is, the prior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is taken as a </a:t>
            </a:r>
            <a:r>
              <a:rPr lang="en-US" i="1" dirty="0">
                <a:solidFill>
                  <a:schemeClr val="tx1"/>
                </a:solidFill>
              </a:rPr>
              <a:t>Gamma (a, b) </a:t>
            </a:r>
            <a:r>
              <a:rPr lang="en-US" dirty="0">
                <a:solidFill>
                  <a:srgbClr val="CC0000"/>
                </a:solidFill>
              </a:rPr>
              <a:t>for some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parameters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rgbClr val="CC0000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>
                <a:solidFill>
                  <a:srgbClr val="CC0000"/>
                </a:solidFill>
              </a:rPr>
              <a:t> that are yet to be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determined. The prior density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rgbClr val="CC0000"/>
                </a:solidFill>
              </a:rPr>
              <a:t> is</a:t>
            </a: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35624"/>
              </p:ext>
            </p:extLst>
          </p:nvPr>
        </p:nvGraphicFramePr>
        <p:xfrm>
          <a:off x="2362200" y="4724400"/>
          <a:ext cx="49752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3" name="Equation" r:id="rId3" imgW="2247900" imgH="444500" progId="Equation.3">
                  <p:embed/>
                </p:oleObj>
              </mc:Choice>
              <mc:Fallback>
                <p:oleObj name="Equation" r:id="rId3" imgW="22479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724400"/>
                        <a:ext cx="49752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821192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0"/>
            <a:ext cx="3889375" cy="649288"/>
          </a:xfrm>
        </p:spPr>
        <p:txBody>
          <a:bodyPr/>
          <a:lstStyle/>
          <a:p>
            <a:r>
              <a:rPr lang="en-US" sz="3200" dirty="0">
                <a:solidFill>
                  <a:srgbClr val="FF6600"/>
                </a:solidFill>
              </a:rPr>
              <a:t>My background</a:t>
            </a:r>
            <a:endParaRPr lang="uk-UA" sz="3200" dirty="0">
              <a:solidFill>
                <a:srgbClr val="FF66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362200"/>
            <a:ext cx="7696200" cy="4267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>
                <a:ea typeface="굴림" charset="-127"/>
              </a:rPr>
              <a:t>Ph.D. in Statistics, Purdue University, West Lafayette, IN, May 2002</a:t>
            </a:r>
          </a:p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>
                <a:solidFill>
                  <a:srgbClr val="CC0000"/>
                </a:solidFill>
                <a:ea typeface="굴림" charset="-127"/>
              </a:rPr>
              <a:t>Statistical Analyst, 3F Therapeutics, Inc., Lake Forest, CA, Dec. 2002 </a:t>
            </a:r>
            <a:r>
              <a:rPr lang="en-US" altLang="ko-KR" dirty="0">
                <a:ea typeface="굴림" charset="-127"/>
              </a:rPr>
              <a:t>– Dec. 2004</a:t>
            </a:r>
          </a:p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>
                <a:ea typeface="굴림" charset="-127"/>
              </a:rPr>
              <a:t>Author, </a:t>
            </a:r>
            <a:r>
              <a:rPr lang="en-US" altLang="ko-KR" i="1" dirty="0">
                <a:ea typeface="굴림" charset="-127"/>
              </a:rPr>
              <a:t>Clinical Statistics: Introducing Clinical Trials, Survival Analysis, and Longitudinal Data Analysis</a:t>
            </a:r>
            <a:r>
              <a:rPr lang="en-US" altLang="ko-KR" dirty="0">
                <a:ea typeface="굴림" charset="-127"/>
              </a:rPr>
              <a:t>, Jones and Bartlett Publishers, 2009.</a:t>
            </a:r>
          </a:p>
          <a:p>
            <a:pPr>
              <a:lnSpc>
                <a:spcPct val="90000"/>
              </a:lnSpc>
            </a:pPr>
            <a:endParaRPr lang="en-US" altLang="ko-KR" sz="2400" dirty="0">
              <a:solidFill>
                <a:schemeClr val="accent2">
                  <a:lumMod val="75000"/>
                </a:schemeClr>
              </a:solidFill>
              <a:ea typeface="굴림" charset="-127"/>
            </a:endParaRPr>
          </a:p>
          <a:p>
            <a:pPr>
              <a:lnSpc>
                <a:spcPct val="90000"/>
              </a:lnSpc>
              <a:buNone/>
            </a:pPr>
            <a:endParaRPr lang="en-US" altLang="ko-KR" sz="2400" dirty="0">
              <a:ea typeface="굴림" charset="-127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/>
              <a:t>2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 posterior distribution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/>
              <a:t>, given that </a:t>
            </a:r>
            <a:r>
              <a:rPr lang="en-US" i="1" dirty="0">
                <a:solidFill>
                  <a:schemeClr val="tx1"/>
                </a:solidFill>
              </a:rPr>
              <a:t>n</a:t>
            </a:r>
          </a:p>
          <a:p>
            <a:pPr marL="0" indent="0">
              <a:buNone/>
            </a:pPr>
            <a:r>
              <a:rPr lang="en-US" dirty="0"/>
              <a:t>    endocarditis events have been observed during </a:t>
            </a:r>
          </a:p>
          <a:p>
            <a:pPr marL="0" indent="0">
              <a:buNone/>
            </a:pPr>
            <a:r>
              <a:rPr lang="en-US" dirty="0"/>
              <a:t>    time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dirty="0"/>
              <a:t>, is                                           with density</a:t>
            </a: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r>
              <a:rPr lang="en-US" dirty="0"/>
              <a:t>      </a:t>
            </a:r>
          </a:p>
          <a:p>
            <a:pPr marL="0" indent="0">
              <a:buNone/>
            </a:pPr>
            <a:r>
              <a:rPr lang="en-US" dirty="0"/>
              <a:t>     where                           and                        .</a:t>
            </a:r>
          </a:p>
          <a:p>
            <a:pPr marL="0" indent="0">
              <a:buNone/>
            </a:pPr>
            <a:r>
              <a:rPr lang="en-US" dirty="0">
                <a:solidFill>
                  <a:srgbClr val="CC0000"/>
                </a:solidFill>
              </a:rPr>
              <a:t> </a:t>
            </a: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981457"/>
              </p:ext>
            </p:extLst>
          </p:nvPr>
        </p:nvGraphicFramePr>
        <p:xfrm>
          <a:off x="2133600" y="2286000"/>
          <a:ext cx="4114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4" name="Equation" r:id="rId3" imgW="1549080" imgH="241200" progId="Equation.3">
                  <p:embed/>
                </p:oleObj>
              </mc:Choice>
              <mc:Fallback>
                <p:oleObj name="Equation" r:id="rId3" imgW="154908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286000"/>
                        <a:ext cx="41148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573924"/>
              </p:ext>
            </p:extLst>
          </p:nvPr>
        </p:nvGraphicFramePr>
        <p:xfrm>
          <a:off x="1143000" y="3429000"/>
          <a:ext cx="62452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5" name="Equation" r:id="rId5" imgW="2679700" imgH="228600" progId="Equation.3">
                  <p:embed/>
                </p:oleObj>
              </mc:Choice>
              <mc:Fallback>
                <p:oleObj name="Equation" r:id="rId5" imgW="26797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429000"/>
                        <a:ext cx="62452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553612"/>
              </p:ext>
            </p:extLst>
          </p:nvPr>
        </p:nvGraphicFramePr>
        <p:xfrm>
          <a:off x="1828800" y="4343400"/>
          <a:ext cx="3911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6" name="Equation" r:id="rId7" imgW="1676400" imgH="228600" progId="Equation.3">
                  <p:embed/>
                </p:oleObj>
              </mc:Choice>
              <mc:Fallback>
                <p:oleObj name="Equation" r:id="rId7" imgW="16764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343400"/>
                        <a:ext cx="39116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383326"/>
              </p:ext>
            </p:extLst>
          </p:nvPr>
        </p:nvGraphicFramePr>
        <p:xfrm>
          <a:off x="1981200" y="5334000"/>
          <a:ext cx="2438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7" name="Equation" r:id="rId9" imgW="1015559" imgH="266584" progId="Equation.3">
                  <p:embed/>
                </p:oleObj>
              </mc:Choice>
              <mc:Fallback>
                <p:oleObj name="Equation" r:id="rId9" imgW="1015559" imgH="266584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334000"/>
                        <a:ext cx="24384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988259"/>
              </p:ext>
            </p:extLst>
          </p:nvPr>
        </p:nvGraphicFramePr>
        <p:xfrm>
          <a:off x="5257800" y="5257800"/>
          <a:ext cx="207645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8" name="Equation" r:id="rId11" imgW="1041400" imgH="457200" progId="Equation.3">
                  <p:embed/>
                </p:oleObj>
              </mc:Choice>
              <mc:Fallback>
                <p:oleObj name="Equation" r:id="rId11" imgW="1041400" imgH="457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257800"/>
                        <a:ext cx="207645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317535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The posterior probability that the alternative</a:t>
            </a:r>
          </a:p>
          <a:p>
            <a:pPr>
              <a:buNone/>
            </a:pPr>
            <a:r>
              <a:rPr lang="en-US" dirty="0"/>
              <a:t>     hypothesis is correct is 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</a:t>
            </a:r>
            <a:endParaRPr lang="en-US" sz="1800" dirty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 </a:t>
            </a:r>
            <a:r>
              <a:rPr lang="en-US" sz="2400" i="1" dirty="0">
                <a:solidFill>
                  <a:schemeClr val="tx1"/>
                </a:solidFill>
              </a:rPr>
              <a:t>P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| data) &lt; 0.05</a:t>
            </a:r>
            <a:r>
              <a:rPr lang="en-US" sz="2400" dirty="0"/>
              <a:t>, reject </a:t>
            </a:r>
            <a:r>
              <a:rPr lang="en-US" sz="2400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sz="2400" dirty="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</a:t>
            </a:r>
            <a:r>
              <a:rPr lang="en-US" sz="2400" i="1" dirty="0">
                <a:solidFill>
                  <a:schemeClr val="tx1"/>
                </a:solidFill>
              </a:rPr>
              <a:t>P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| data ) &gt; 0.95</a:t>
            </a:r>
            <a:r>
              <a:rPr lang="en-US" sz="2400" dirty="0"/>
              <a:t>, accept </a:t>
            </a:r>
            <a:r>
              <a:rPr lang="en-US" sz="2400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endParaRPr lang="en-US" sz="1800" dirty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Otherwise, the trial continues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" y="381000"/>
          <a:ext cx="12382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6" name="Equation" r:id="rId4" imgW="123480" imgH="152280" progId="Equation.Lambda">
                  <p:embed/>
                </p:oleObj>
              </mc:Choice>
              <mc:Fallback>
                <p:oleObj name="Equation" r:id="rId4" imgW="123480" imgH="15228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1000"/>
                        <a:ext cx="123825" cy="15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206639"/>
              </p:ext>
            </p:extLst>
          </p:nvPr>
        </p:nvGraphicFramePr>
        <p:xfrm>
          <a:off x="1828800" y="2438400"/>
          <a:ext cx="575534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7" name="Equation" r:id="rId6" imgW="3060700" imgH="482600" progId="Equation.3">
                  <p:embed/>
                </p:oleObj>
              </mc:Choice>
              <mc:Fallback>
                <p:oleObj name="Equation" r:id="rId6" imgW="3060700" imgH="482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438400"/>
                        <a:ext cx="575534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875421"/>
              </p:ext>
            </p:extLst>
          </p:nvPr>
        </p:nvGraphicFramePr>
        <p:xfrm>
          <a:off x="1828800" y="3733800"/>
          <a:ext cx="502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8" name="Equation" r:id="rId8" imgW="2578100" imgH="482600" progId="Equation.3">
                  <p:embed/>
                </p:oleObj>
              </mc:Choice>
              <mc:Fallback>
                <p:oleObj name="Equation" r:id="rId8" imgW="2578100" imgH="482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733800"/>
                        <a:ext cx="5029200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21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905750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It remains to specify the parameters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b.</a:t>
            </a: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 Here is the trick: 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None/>
            </a:pPr>
            <a:r>
              <a:rPr lang="en-US" dirty="0"/>
              <a:t>    Gamma density is </a:t>
            </a:r>
            <a:r>
              <a:rPr lang="en-US" i="1" dirty="0"/>
              <a:t>unimodal</a:t>
            </a:r>
            <a:r>
              <a:rPr lang="en-US" dirty="0"/>
              <a:t> </a:t>
            </a:r>
            <a:r>
              <a:rPr lang="en-US" sz="2400" dirty="0"/>
              <a:t>(that is, has one peak) </a:t>
            </a:r>
            <a:r>
              <a:rPr lang="en-US" dirty="0"/>
              <a:t>and </a:t>
            </a:r>
            <a:r>
              <a:rPr lang="en-US" sz="2400" i="1" dirty="0"/>
              <a:t>right-skewed</a:t>
            </a:r>
            <a:r>
              <a:rPr lang="en-US" sz="2400" dirty="0"/>
              <a:t> (that is, has a long right tail)</a:t>
            </a:r>
            <a:r>
              <a:rPr lang="en-US" dirty="0"/>
              <a:t>.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22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None/>
            </a:pPr>
            <a:r>
              <a:rPr lang="en-US" dirty="0"/>
              <a:t> It looks like this:</a:t>
            </a:r>
          </a:p>
          <a:p>
            <a:pPr>
              <a:buNone/>
            </a:pPr>
            <a:r>
              <a:rPr lang="en-US" dirty="0"/>
              <a:t>                                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mode = where density is maximized</a:t>
            </a:r>
          </a:p>
          <a:p>
            <a:pPr>
              <a:buNone/>
            </a:pPr>
            <a:r>
              <a:rPr lang="en-US" sz="2000" dirty="0"/>
              <a:t>                                               median = where area splits in halves</a:t>
            </a:r>
          </a:p>
          <a:p>
            <a:pPr>
              <a:buNone/>
            </a:pPr>
            <a:r>
              <a:rPr lang="en-US" dirty="0"/>
              <a:t>                                  </a:t>
            </a:r>
            <a:r>
              <a:rPr lang="en-US" sz="2000" dirty="0">
                <a:solidFill>
                  <a:schemeClr val="tx1"/>
                </a:solidFill>
              </a:rPr>
              <a:t>mean = where area is balanced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</a:rPr>
              <a:t>mode</a:t>
            </a:r>
            <a:r>
              <a:rPr lang="en-US" sz="1800" dirty="0">
                <a:solidFill>
                  <a:schemeClr val="accent5">
                    <a:lumMod val="90000"/>
                  </a:schemeClr>
                </a:solidFill>
              </a:rPr>
              <a:t>      </a:t>
            </a:r>
            <a:r>
              <a:rPr lang="en-US" sz="1800" dirty="0">
                <a:solidFill>
                  <a:schemeClr val="tx1"/>
                </a:solidFill>
              </a:rPr>
              <a:t>mean</a:t>
            </a:r>
          </a:p>
          <a:p>
            <a:pPr>
              <a:buNone/>
            </a:pPr>
            <a:r>
              <a:rPr lang="en-US" sz="1800" dirty="0">
                <a:solidFill>
                  <a:schemeClr val="accent5">
                    <a:lumMod val="90000"/>
                  </a:schemeClr>
                </a:solidFill>
              </a:rPr>
              <a:t>                                     </a:t>
            </a:r>
            <a:r>
              <a:rPr lang="en-US" sz="1800" dirty="0">
                <a:solidFill>
                  <a:schemeClr val="accent6"/>
                </a:solidFill>
              </a:rPr>
              <a:t>median</a:t>
            </a:r>
          </a:p>
          <a:p>
            <a:pPr>
              <a:buNone/>
            </a:pPr>
            <a:r>
              <a:rPr lang="en-US" dirty="0"/>
              <a:t> Note that </a:t>
            </a:r>
            <a:r>
              <a:rPr lang="en-US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mode</a:t>
            </a:r>
            <a:r>
              <a:rPr lang="en-US" dirty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en-US" dirty="0"/>
              <a:t>&lt; median &lt; </a:t>
            </a:r>
            <a:r>
              <a:rPr lang="en-US" dirty="0">
                <a:solidFill>
                  <a:schemeClr val="tx1"/>
                </a:solidFill>
              </a:rPr>
              <a:t>mean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         </a:t>
            </a:r>
            <a:endParaRPr lang="en-US" sz="1800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33600" y="4876800"/>
            <a:ext cx="5410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876300" y="38481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7269216" y="5029201"/>
          <a:ext cx="279819" cy="22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3" name="Equation" r:id="rId4" imgW="114120" imgH="123480" progId="Equation.Lambda">
                  <p:embed/>
                </p:oleObj>
              </mc:Choice>
              <mc:Fallback>
                <p:oleObj name="Equation" r:id="rId4" imgW="114120" imgH="123480" progId="Equation.Lambda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216" y="5029201"/>
                        <a:ext cx="279819" cy="2285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981200" y="4953000"/>
          <a:ext cx="24003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4" name="Equation" r:id="rId6" imgW="114120" imgH="152280" progId="Equation.Lambda">
                  <p:embed/>
                </p:oleObj>
              </mc:Choice>
              <mc:Fallback>
                <p:oleObj name="Equation" r:id="rId6" imgW="114120" imgH="152280" progId="Equation.Lambda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953000"/>
                        <a:ext cx="24003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Freeform 75"/>
          <p:cNvSpPr/>
          <p:nvPr/>
        </p:nvSpPr>
        <p:spPr>
          <a:xfrm>
            <a:off x="2345573" y="2812473"/>
            <a:ext cx="4914209" cy="2065074"/>
          </a:xfrm>
          <a:custGeom>
            <a:avLst/>
            <a:gdLst>
              <a:gd name="connsiteX0" fmla="*/ 9700 w 4914209"/>
              <a:gd name="connsiteY0" fmla="*/ 2064327 h 2065074"/>
              <a:gd name="connsiteX1" fmla="*/ 148245 w 4914209"/>
              <a:gd name="connsiteY1" fmla="*/ 1939636 h 2065074"/>
              <a:gd name="connsiteX2" fmla="*/ 203663 w 4914209"/>
              <a:gd name="connsiteY2" fmla="*/ 1870363 h 2065074"/>
              <a:gd name="connsiteX3" fmla="*/ 286791 w 4914209"/>
              <a:gd name="connsiteY3" fmla="*/ 1787236 h 2065074"/>
              <a:gd name="connsiteX4" fmla="*/ 300645 w 4914209"/>
              <a:gd name="connsiteY4" fmla="*/ 1745672 h 2065074"/>
              <a:gd name="connsiteX5" fmla="*/ 314500 w 4914209"/>
              <a:gd name="connsiteY5" fmla="*/ 1690254 h 2065074"/>
              <a:gd name="connsiteX6" fmla="*/ 342209 w 4914209"/>
              <a:gd name="connsiteY6" fmla="*/ 1634836 h 2065074"/>
              <a:gd name="connsiteX7" fmla="*/ 356063 w 4914209"/>
              <a:gd name="connsiteY7" fmla="*/ 1579418 h 2065074"/>
              <a:gd name="connsiteX8" fmla="*/ 369918 w 4914209"/>
              <a:gd name="connsiteY8" fmla="*/ 1482436 h 2065074"/>
              <a:gd name="connsiteX9" fmla="*/ 397627 w 4914209"/>
              <a:gd name="connsiteY9" fmla="*/ 1399309 h 2065074"/>
              <a:gd name="connsiteX10" fmla="*/ 411482 w 4914209"/>
              <a:gd name="connsiteY10" fmla="*/ 1343891 h 2065074"/>
              <a:gd name="connsiteX11" fmla="*/ 439191 w 4914209"/>
              <a:gd name="connsiteY11" fmla="*/ 1177636 h 2065074"/>
              <a:gd name="connsiteX12" fmla="*/ 480754 w 4914209"/>
              <a:gd name="connsiteY12" fmla="*/ 1066800 h 2065074"/>
              <a:gd name="connsiteX13" fmla="*/ 522318 w 4914209"/>
              <a:gd name="connsiteY13" fmla="*/ 928254 h 2065074"/>
              <a:gd name="connsiteX14" fmla="*/ 550027 w 4914209"/>
              <a:gd name="connsiteY14" fmla="*/ 831272 h 2065074"/>
              <a:gd name="connsiteX15" fmla="*/ 563882 w 4914209"/>
              <a:gd name="connsiteY15" fmla="*/ 762000 h 2065074"/>
              <a:gd name="connsiteX16" fmla="*/ 605445 w 4914209"/>
              <a:gd name="connsiteY16" fmla="*/ 706582 h 2065074"/>
              <a:gd name="connsiteX17" fmla="*/ 633154 w 4914209"/>
              <a:gd name="connsiteY17" fmla="*/ 623454 h 2065074"/>
              <a:gd name="connsiteX18" fmla="*/ 647009 w 4914209"/>
              <a:gd name="connsiteY18" fmla="*/ 581891 h 2065074"/>
              <a:gd name="connsiteX19" fmla="*/ 716282 w 4914209"/>
              <a:gd name="connsiteY19" fmla="*/ 471054 h 2065074"/>
              <a:gd name="connsiteX20" fmla="*/ 771700 w 4914209"/>
              <a:gd name="connsiteY20" fmla="*/ 318654 h 2065074"/>
              <a:gd name="connsiteX21" fmla="*/ 799409 w 4914209"/>
              <a:gd name="connsiteY21" fmla="*/ 277091 h 2065074"/>
              <a:gd name="connsiteX22" fmla="*/ 868682 w 4914209"/>
              <a:gd name="connsiteY22" fmla="*/ 193963 h 2065074"/>
              <a:gd name="connsiteX23" fmla="*/ 993372 w 4914209"/>
              <a:gd name="connsiteY23" fmla="*/ 96982 h 2065074"/>
              <a:gd name="connsiteX24" fmla="*/ 1034936 w 4914209"/>
              <a:gd name="connsiteY24" fmla="*/ 83127 h 2065074"/>
              <a:gd name="connsiteX25" fmla="*/ 1090354 w 4914209"/>
              <a:gd name="connsiteY25" fmla="*/ 55418 h 2065074"/>
              <a:gd name="connsiteX26" fmla="*/ 1131918 w 4914209"/>
              <a:gd name="connsiteY26" fmla="*/ 27709 h 2065074"/>
              <a:gd name="connsiteX27" fmla="*/ 1215045 w 4914209"/>
              <a:gd name="connsiteY27" fmla="*/ 0 h 2065074"/>
              <a:gd name="connsiteX28" fmla="*/ 1505991 w 4914209"/>
              <a:gd name="connsiteY28" fmla="*/ 27709 h 2065074"/>
              <a:gd name="connsiteX29" fmla="*/ 1589118 w 4914209"/>
              <a:gd name="connsiteY29" fmla="*/ 96982 h 2065074"/>
              <a:gd name="connsiteX30" fmla="*/ 1630682 w 4914209"/>
              <a:gd name="connsiteY30" fmla="*/ 138545 h 2065074"/>
              <a:gd name="connsiteX31" fmla="*/ 1658391 w 4914209"/>
              <a:gd name="connsiteY31" fmla="*/ 180109 h 2065074"/>
              <a:gd name="connsiteX32" fmla="*/ 1713809 w 4914209"/>
              <a:gd name="connsiteY32" fmla="*/ 235527 h 2065074"/>
              <a:gd name="connsiteX33" fmla="*/ 1755372 w 4914209"/>
              <a:gd name="connsiteY33" fmla="*/ 304800 h 2065074"/>
              <a:gd name="connsiteX34" fmla="*/ 1796936 w 4914209"/>
              <a:gd name="connsiteY34" fmla="*/ 346363 h 2065074"/>
              <a:gd name="connsiteX35" fmla="*/ 1824645 w 4914209"/>
              <a:gd name="connsiteY35" fmla="*/ 387927 h 2065074"/>
              <a:gd name="connsiteX36" fmla="*/ 1866209 w 4914209"/>
              <a:gd name="connsiteY36" fmla="*/ 443345 h 2065074"/>
              <a:gd name="connsiteX37" fmla="*/ 1893918 w 4914209"/>
              <a:gd name="connsiteY37" fmla="*/ 526472 h 2065074"/>
              <a:gd name="connsiteX38" fmla="*/ 1907772 w 4914209"/>
              <a:gd name="connsiteY38" fmla="*/ 568036 h 2065074"/>
              <a:gd name="connsiteX39" fmla="*/ 1949336 w 4914209"/>
              <a:gd name="connsiteY39" fmla="*/ 706582 h 2065074"/>
              <a:gd name="connsiteX40" fmla="*/ 1963191 w 4914209"/>
              <a:gd name="connsiteY40" fmla="*/ 748145 h 2065074"/>
              <a:gd name="connsiteX41" fmla="*/ 2018609 w 4914209"/>
              <a:gd name="connsiteY41" fmla="*/ 858982 h 2065074"/>
              <a:gd name="connsiteX42" fmla="*/ 2046318 w 4914209"/>
              <a:gd name="connsiteY42" fmla="*/ 914400 h 2065074"/>
              <a:gd name="connsiteX43" fmla="*/ 2087882 w 4914209"/>
              <a:gd name="connsiteY43" fmla="*/ 942109 h 2065074"/>
              <a:gd name="connsiteX44" fmla="*/ 2115591 w 4914209"/>
              <a:gd name="connsiteY44" fmla="*/ 983672 h 2065074"/>
              <a:gd name="connsiteX45" fmla="*/ 2157154 w 4914209"/>
              <a:gd name="connsiteY45" fmla="*/ 1025236 h 2065074"/>
              <a:gd name="connsiteX46" fmla="*/ 2198718 w 4914209"/>
              <a:gd name="connsiteY46" fmla="*/ 1108363 h 2065074"/>
              <a:gd name="connsiteX47" fmla="*/ 2309554 w 4914209"/>
              <a:gd name="connsiteY47" fmla="*/ 1163782 h 2065074"/>
              <a:gd name="connsiteX48" fmla="*/ 2351118 w 4914209"/>
              <a:gd name="connsiteY48" fmla="*/ 1205345 h 2065074"/>
              <a:gd name="connsiteX49" fmla="*/ 2392682 w 4914209"/>
              <a:gd name="connsiteY49" fmla="*/ 1233054 h 2065074"/>
              <a:gd name="connsiteX50" fmla="*/ 2461954 w 4914209"/>
              <a:gd name="connsiteY50" fmla="*/ 1302327 h 2065074"/>
              <a:gd name="connsiteX51" fmla="*/ 2531227 w 4914209"/>
              <a:gd name="connsiteY51" fmla="*/ 1330036 h 2065074"/>
              <a:gd name="connsiteX52" fmla="*/ 2642063 w 4914209"/>
              <a:gd name="connsiteY52" fmla="*/ 1371600 h 2065074"/>
              <a:gd name="connsiteX53" fmla="*/ 2683627 w 4914209"/>
              <a:gd name="connsiteY53" fmla="*/ 1399309 h 2065074"/>
              <a:gd name="connsiteX54" fmla="*/ 2752900 w 4914209"/>
              <a:gd name="connsiteY54" fmla="*/ 1440872 h 2065074"/>
              <a:gd name="connsiteX55" fmla="*/ 2780609 w 4914209"/>
              <a:gd name="connsiteY55" fmla="*/ 1468582 h 2065074"/>
              <a:gd name="connsiteX56" fmla="*/ 2822172 w 4914209"/>
              <a:gd name="connsiteY56" fmla="*/ 1482436 h 2065074"/>
              <a:gd name="connsiteX57" fmla="*/ 2849882 w 4914209"/>
              <a:gd name="connsiteY57" fmla="*/ 1510145 h 2065074"/>
              <a:gd name="connsiteX58" fmla="*/ 2933009 w 4914209"/>
              <a:gd name="connsiteY58" fmla="*/ 1537854 h 2065074"/>
              <a:gd name="connsiteX59" fmla="*/ 2974572 w 4914209"/>
              <a:gd name="connsiteY59" fmla="*/ 1551709 h 2065074"/>
              <a:gd name="connsiteX60" fmla="*/ 3029991 w 4914209"/>
              <a:gd name="connsiteY60" fmla="*/ 1565563 h 2065074"/>
              <a:gd name="connsiteX61" fmla="*/ 3099263 w 4914209"/>
              <a:gd name="connsiteY61" fmla="*/ 1593272 h 2065074"/>
              <a:gd name="connsiteX62" fmla="*/ 3140827 w 4914209"/>
              <a:gd name="connsiteY62" fmla="*/ 1607127 h 2065074"/>
              <a:gd name="connsiteX63" fmla="*/ 3445627 w 4914209"/>
              <a:gd name="connsiteY63" fmla="*/ 1620982 h 2065074"/>
              <a:gd name="connsiteX64" fmla="*/ 3528754 w 4914209"/>
              <a:gd name="connsiteY64" fmla="*/ 1648691 h 2065074"/>
              <a:gd name="connsiteX65" fmla="*/ 4013663 w 4914209"/>
              <a:gd name="connsiteY65" fmla="*/ 1690254 h 2065074"/>
              <a:gd name="connsiteX66" fmla="*/ 4124500 w 4914209"/>
              <a:gd name="connsiteY66" fmla="*/ 1731818 h 2065074"/>
              <a:gd name="connsiteX67" fmla="*/ 4179918 w 4914209"/>
              <a:gd name="connsiteY67" fmla="*/ 1745672 h 2065074"/>
              <a:gd name="connsiteX68" fmla="*/ 4221482 w 4914209"/>
              <a:gd name="connsiteY68" fmla="*/ 1759527 h 2065074"/>
              <a:gd name="connsiteX69" fmla="*/ 4332318 w 4914209"/>
              <a:gd name="connsiteY69" fmla="*/ 1787236 h 2065074"/>
              <a:gd name="connsiteX70" fmla="*/ 4844936 w 4914209"/>
              <a:gd name="connsiteY70" fmla="*/ 1801091 h 2065074"/>
              <a:gd name="connsiteX71" fmla="*/ 4886500 w 4914209"/>
              <a:gd name="connsiteY71" fmla="*/ 1814945 h 2065074"/>
              <a:gd name="connsiteX72" fmla="*/ 4914209 w 4914209"/>
              <a:gd name="connsiteY72" fmla="*/ 1856509 h 206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914209" h="2065074">
                <a:moveTo>
                  <a:pt x="9700" y="2064327"/>
                </a:moveTo>
                <a:cubicBezTo>
                  <a:pt x="42684" y="1965371"/>
                  <a:pt x="0" y="2065074"/>
                  <a:pt x="148245" y="1939636"/>
                </a:cubicBezTo>
                <a:cubicBezTo>
                  <a:pt x="170819" y="1920535"/>
                  <a:pt x="182753" y="1891273"/>
                  <a:pt x="203663" y="1870363"/>
                </a:cubicBezTo>
                <a:cubicBezTo>
                  <a:pt x="325221" y="1748805"/>
                  <a:pt x="150948" y="1968358"/>
                  <a:pt x="286791" y="1787236"/>
                </a:cubicBezTo>
                <a:cubicBezTo>
                  <a:pt x="291409" y="1773381"/>
                  <a:pt x="296633" y="1759714"/>
                  <a:pt x="300645" y="1745672"/>
                </a:cubicBezTo>
                <a:cubicBezTo>
                  <a:pt x="305876" y="1727363"/>
                  <a:pt x="307814" y="1708083"/>
                  <a:pt x="314500" y="1690254"/>
                </a:cubicBezTo>
                <a:cubicBezTo>
                  <a:pt x="321752" y="1670916"/>
                  <a:pt x="332973" y="1653309"/>
                  <a:pt x="342209" y="1634836"/>
                </a:cubicBezTo>
                <a:cubicBezTo>
                  <a:pt x="346827" y="1616363"/>
                  <a:pt x="352657" y="1598152"/>
                  <a:pt x="356063" y="1579418"/>
                </a:cubicBezTo>
                <a:cubicBezTo>
                  <a:pt x="361905" y="1547289"/>
                  <a:pt x="362575" y="1514255"/>
                  <a:pt x="369918" y="1482436"/>
                </a:cubicBezTo>
                <a:cubicBezTo>
                  <a:pt x="376486" y="1453976"/>
                  <a:pt x="390543" y="1427645"/>
                  <a:pt x="397627" y="1399309"/>
                </a:cubicBezTo>
                <a:lnTo>
                  <a:pt x="411482" y="1343891"/>
                </a:lnTo>
                <a:cubicBezTo>
                  <a:pt x="418749" y="1285750"/>
                  <a:pt x="420882" y="1232564"/>
                  <a:pt x="439191" y="1177636"/>
                </a:cubicBezTo>
                <a:cubicBezTo>
                  <a:pt x="446383" y="1156059"/>
                  <a:pt x="474268" y="1095987"/>
                  <a:pt x="480754" y="1066800"/>
                </a:cubicBezTo>
                <a:cubicBezTo>
                  <a:pt x="518373" y="897513"/>
                  <a:pt x="467071" y="1057165"/>
                  <a:pt x="522318" y="928254"/>
                </a:cubicBezTo>
                <a:cubicBezTo>
                  <a:pt x="532998" y="903334"/>
                  <a:pt x="544620" y="855605"/>
                  <a:pt x="550027" y="831272"/>
                </a:cubicBezTo>
                <a:cubicBezTo>
                  <a:pt x="555135" y="808285"/>
                  <a:pt x="554318" y="783518"/>
                  <a:pt x="563882" y="762000"/>
                </a:cubicBezTo>
                <a:cubicBezTo>
                  <a:pt x="573260" y="740899"/>
                  <a:pt x="591591" y="725055"/>
                  <a:pt x="605445" y="706582"/>
                </a:cubicBezTo>
                <a:lnTo>
                  <a:pt x="633154" y="623454"/>
                </a:lnTo>
                <a:cubicBezTo>
                  <a:pt x="637772" y="609600"/>
                  <a:pt x="638908" y="594042"/>
                  <a:pt x="647009" y="581891"/>
                </a:cubicBezTo>
                <a:cubicBezTo>
                  <a:pt x="666036" y="553349"/>
                  <a:pt x="704347" y="497310"/>
                  <a:pt x="716282" y="471054"/>
                </a:cubicBezTo>
                <a:cubicBezTo>
                  <a:pt x="780943" y="328800"/>
                  <a:pt x="708376" y="445302"/>
                  <a:pt x="771700" y="318654"/>
                </a:cubicBezTo>
                <a:cubicBezTo>
                  <a:pt x="779147" y="303761"/>
                  <a:pt x="789731" y="290640"/>
                  <a:pt x="799409" y="277091"/>
                </a:cubicBezTo>
                <a:cubicBezTo>
                  <a:pt x="824008" y="242652"/>
                  <a:pt x="838674" y="220220"/>
                  <a:pt x="868682" y="193963"/>
                </a:cubicBezTo>
                <a:cubicBezTo>
                  <a:pt x="885032" y="179657"/>
                  <a:pt x="958530" y="114403"/>
                  <a:pt x="993372" y="96982"/>
                </a:cubicBezTo>
                <a:cubicBezTo>
                  <a:pt x="1006434" y="90451"/>
                  <a:pt x="1021513" y="88880"/>
                  <a:pt x="1034936" y="83127"/>
                </a:cubicBezTo>
                <a:cubicBezTo>
                  <a:pt x="1053919" y="74991"/>
                  <a:pt x="1072422" y="65665"/>
                  <a:pt x="1090354" y="55418"/>
                </a:cubicBezTo>
                <a:cubicBezTo>
                  <a:pt x="1104811" y="47157"/>
                  <a:pt x="1116702" y="34472"/>
                  <a:pt x="1131918" y="27709"/>
                </a:cubicBezTo>
                <a:cubicBezTo>
                  <a:pt x="1158608" y="15847"/>
                  <a:pt x="1215045" y="0"/>
                  <a:pt x="1215045" y="0"/>
                </a:cubicBezTo>
                <a:cubicBezTo>
                  <a:pt x="1312027" y="9236"/>
                  <a:pt x="1409794" y="12317"/>
                  <a:pt x="1505991" y="27709"/>
                </a:cubicBezTo>
                <a:cubicBezTo>
                  <a:pt x="1567330" y="37523"/>
                  <a:pt x="1557187" y="58665"/>
                  <a:pt x="1589118" y="96982"/>
                </a:cubicBezTo>
                <a:cubicBezTo>
                  <a:pt x="1601661" y="112034"/>
                  <a:pt x="1618139" y="123493"/>
                  <a:pt x="1630682" y="138545"/>
                </a:cubicBezTo>
                <a:cubicBezTo>
                  <a:pt x="1641342" y="151337"/>
                  <a:pt x="1647555" y="167466"/>
                  <a:pt x="1658391" y="180109"/>
                </a:cubicBezTo>
                <a:cubicBezTo>
                  <a:pt x="1675392" y="199944"/>
                  <a:pt x="1697770" y="214906"/>
                  <a:pt x="1713809" y="235527"/>
                </a:cubicBezTo>
                <a:cubicBezTo>
                  <a:pt x="1730341" y="256783"/>
                  <a:pt x="1739215" y="283257"/>
                  <a:pt x="1755372" y="304800"/>
                </a:cubicBezTo>
                <a:cubicBezTo>
                  <a:pt x="1767128" y="320475"/>
                  <a:pt x="1784393" y="331311"/>
                  <a:pt x="1796936" y="346363"/>
                </a:cubicBezTo>
                <a:cubicBezTo>
                  <a:pt x="1807596" y="359155"/>
                  <a:pt x="1814967" y="374377"/>
                  <a:pt x="1824645" y="387927"/>
                </a:cubicBezTo>
                <a:cubicBezTo>
                  <a:pt x="1838066" y="406717"/>
                  <a:pt x="1852354" y="424872"/>
                  <a:pt x="1866209" y="443345"/>
                </a:cubicBezTo>
                <a:lnTo>
                  <a:pt x="1893918" y="526472"/>
                </a:lnTo>
                <a:cubicBezTo>
                  <a:pt x="1898536" y="540327"/>
                  <a:pt x="1904908" y="553716"/>
                  <a:pt x="1907772" y="568036"/>
                </a:cubicBezTo>
                <a:cubicBezTo>
                  <a:pt x="1928969" y="674020"/>
                  <a:pt x="1910278" y="602429"/>
                  <a:pt x="1949336" y="706582"/>
                </a:cubicBezTo>
                <a:cubicBezTo>
                  <a:pt x="1954464" y="720256"/>
                  <a:pt x="1957148" y="734850"/>
                  <a:pt x="1963191" y="748145"/>
                </a:cubicBezTo>
                <a:cubicBezTo>
                  <a:pt x="1980284" y="785749"/>
                  <a:pt x="2000136" y="822036"/>
                  <a:pt x="2018609" y="858982"/>
                </a:cubicBezTo>
                <a:cubicBezTo>
                  <a:pt x="2027845" y="877455"/>
                  <a:pt x="2029134" y="902944"/>
                  <a:pt x="2046318" y="914400"/>
                </a:cubicBezTo>
                <a:lnTo>
                  <a:pt x="2087882" y="942109"/>
                </a:lnTo>
                <a:cubicBezTo>
                  <a:pt x="2097118" y="955963"/>
                  <a:pt x="2104931" y="970880"/>
                  <a:pt x="2115591" y="983672"/>
                </a:cubicBezTo>
                <a:cubicBezTo>
                  <a:pt x="2128134" y="998724"/>
                  <a:pt x="2146286" y="1008933"/>
                  <a:pt x="2157154" y="1025236"/>
                </a:cubicBezTo>
                <a:cubicBezTo>
                  <a:pt x="2181367" y="1061557"/>
                  <a:pt x="2157101" y="1078637"/>
                  <a:pt x="2198718" y="1108363"/>
                </a:cubicBezTo>
                <a:cubicBezTo>
                  <a:pt x="2376974" y="1235687"/>
                  <a:pt x="2184682" y="1059721"/>
                  <a:pt x="2309554" y="1163782"/>
                </a:cubicBezTo>
                <a:cubicBezTo>
                  <a:pt x="2324606" y="1176325"/>
                  <a:pt x="2336066" y="1192802"/>
                  <a:pt x="2351118" y="1205345"/>
                </a:cubicBezTo>
                <a:cubicBezTo>
                  <a:pt x="2363910" y="1216005"/>
                  <a:pt x="2380151" y="1222089"/>
                  <a:pt x="2392682" y="1233054"/>
                </a:cubicBezTo>
                <a:cubicBezTo>
                  <a:pt x="2417258" y="1254558"/>
                  <a:pt x="2435202" y="1283600"/>
                  <a:pt x="2461954" y="1302327"/>
                </a:cubicBezTo>
                <a:cubicBezTo>
                  <a:pt x="2482328" y="1316589"/>
                  <a:pt x="2507941" y="1321304"/>
                  <a:pt x="2531227" y="1330036"/>
                </a:cubicBezTo>
                <a:cubicBezTo>
                  <a:pt x="2579187" y="1348021"/>
                  <a:pt x="2588516" y="1344826"/>
                  <a:pt x="2642063" y="1371600"/>
                </a:cubicBezTo>
                <a:cubicBezTo>
                  <a:pt x="2656956" y="1379047"/>
                  <a:pt x="2669507" y="1390484"/>
                  <a:pt x="2683627" y="1399309"/>
                </a:cubicBezTo>
                <a:cubicBezTo>
                  <a:pt x="2706462" y="1413581"/>
                  <a:pt x="2730988" y="1425220"/>
                  <a:pt x="2752900" y="1440872"/>
                </a:cubicBezTo>
                <a:cubicBezTo>
                  <a:pt x="2763529" y="1448464"/>
                  <a:pt x="2769408" y="1461861"/>
                  <a:pt x="2780609" y="1468582"/>
                </a:cubicBezTo>
                <a:cubicBezTo>
                  <a:pt x="2793132" y="1476096"/>
                  <a:pt x="2808318" y="1477818"/>
                  <a:pt x="2822172" y="1482436"/>
                </a:cubicBezTo>
                <a:cubicBezTo>
                  <a:pt x="2831409" y="1491672"/>
                  <a:pt x="2838199" y="1504303"/>
                  <a:pt x="2849882" y="1510145"/>
                </a:cubicBezTo>
                <a:cubicBezTo>
                  <a:pt x="2876006" y="1523207"/>
                  <a:pt x="2905300" y="1528618"/>
                  <a:pt x="2933009" y="1537854"/>
                </a:cubicBezTo>
                <a:cubicBezTo>
                  <a:pt x="2946863" y="1542472"/>
                  <a:pt x="2960404" y="1548167"/>
                  <a:pt x="2974572" y="1551709"/>
                </a:cubicBezTo>
                <a:cubicBezTo>
                  <a:pt x="2993045" y="1556327"/>
                  <a:pt x="3011927" y="1559542"/>
                  <a:pt x="3029991" y="1565563"/>
                </a:cubicBezTo>
                <a:cubicBezTo>
                  <a:pt x="3053584" y="1573427"/>
                  <a:pt x="3075977" y="1584540"/>
                  <a:pt x="3099263" y="1593272"/>
                </a:cubicBezTo>
                <a:cubicBezTo>
                  <a:pt x="3112937" y="1598400"/>
                  <a:pt x="3126269" y="1605962"/>
                  <a:pt x="3140827" y="1607127"/>
                </a:cubicBezTo>
                <a:cubicBezTo>
                  <a:pt x="3242208" y="1615238"/>
                  <a:pt x="3344027" y="1616364"/>
                  <a:pt x="3445627" y="1620982"/>
                </a:cubicBezTo>
                <a:cubicBezTo>
                  <a:pt x="3473336" y="1630218"/>
                  <a:pt x="3499639" y="1646362"/>
                  <a:pt x="3528754" y="1648691"/>
                </a:cubicBezTo>
                <a:cubicBezTo>
                  <a:pt x="3921382" y="1680101"/>
                  <a:pt x="3759869" y="1664876"/>
                  <a:pt x="4013663" y="1690254"/>
                </a:cubicBezTo>
                <a:cubicBezTo>
                  <a:pt x="4155922" y="1725819"/>
                  <a:pt x="3979594" y="1677479"/>
                  <a:pt x="4124500" y="1731818"/>
                </a:cubicBezTo>
                <a:cubicBezTo>
                  <a:pt x="4142329" y="1738504"/>
                  <a:pt x="4161609" y="1740441"/>
                  <a:pt x="4179918" y="1745672"/>
                </a:cubicBezTo>
                <a:cubicBezTo>
                  <a:pt x="4193960" y="1749684"/>
                  <a:pt x="4207392" y="1755684"/>
                  <a:pt x="4221482" y="1759527"/>
                </a:cubicBezTo>
                <a:cubicBezTo>
                  <a:pt x="4258222" y="1769547"/>
                  <a:pt x="4294250" y="1786207"/>
                  <a:pt x="4332318" y="1787236"/>
                </a:cubicBezTo>
                <a:lnTo>
                  <a:pt x="4844936" y="1801091"/>
                </a:lnTo>
                <a:cubicBezTo>
                  <a:pt x="4858791" y="1805709"/>
                  <a:pt x="4875096" y="1805822"/>
                  <a:pt x="4886500" y="1814945"/>
                </a:cubicBezTo>
                <a:cubicBezTo>
                  <a:pt x="4899502" y="1825347"/>
                  <a:pt x="4914209" y="1856509"/>
                  <a:pt x="4914209" y="18565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stCxn id="76" idx="27"/>
          </p:cNvCxnSpPr>
          <p:nvPr/>
        </p:nvCxnSpPr>
        <p:spPr>
          <a:xfrm>
            <a:off x="3560618" y="2812473"/>
            <a:ext cx="20782" cy="206432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6" idx="29"/>
          </p:cNvCxnSpPr>
          <p:nvPr/>
        </p:nvCxnSpPr>
        <p:spPr>
          <a:xfrm>
            <a:off x="3934691" y="2909455"/>
            <a:ext cx="27709" cy="196734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6" idx="40"/>
          </p:cNvCxnSpPr>
          <p:nvPr/>
        </p:nvCxnSpPr>
        <p:spPr>
          <a:xfrm>
            <a:off x="4308764" y="3560618"/>
            <a:ext cx="34636" cy="13161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909790"/>
              </p:ext>
            </p:extLst>
          </p:nvPr>
        </p:nvGraphicFramePr>
        <p:xfrm>
          <a:off x="1534886" y="2286000"/>
          <a:ext cx="598714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5" name="Equation" r:id="rId8" imgW="317225" imgH="203024" progId="Equation.3">
                  <p:embed/>
                </p:oleObj>
              </mc:Choice>
              <mc:Fallback>
                <p:oleObj name="Equation" r:id="rId8" imgW="317225" imgH="203024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886" y="2286000"/>
                        <a:ext cx="598714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981950" cy="5078413"/>
          </a:xfrm>
        </p:spPr>
        <p:txBody>
          <a:bodyPr/>
          <a:lstStyle/>
          <a:p>
            <a:pPr>
              <a:buNone/>
            </a:pPr>
            <a:r>
              <a:rPr lang="en-US" dirty="0"/>
              <a:t>Therefore,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R &lt; </a:t>
            </a:r>
            <a:r>
              <a:rPr lang="en-US" dirty="0">
                <a:solidFill>
                  <a:schemeClr val="tx1"/>
                </a:solidFill>
              </a:rPr>
              <a:t>mode)</a:t>
            </a:r>
            <a:r>
              <a:rPr lang="en-US" i="1" dirty="0">
                <a:solidFill>
                  <a:schemeClr val="tx1"/>
                </a:solidFill>
              </a:rPr>
              <a:t> &lt; 0.5 &lt; 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 R &lt; </a:t>
            </a:r>
            <a:r>
              <a:rPr lang="en-US" dirty="0">
                <a:solidFill>
                  <a:schemeClr val="tx1"/>
                </a:solidFill>
              </a:rPr>
              <a:t>mean)</a:t>
            </a:r>
            <a:r>
              <a:rPr lang="en-US" i="1" dirty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en-US" i="1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i="1" dirty="0">
                <a:solidFill>
                  <a:srgbClr val="CC0000"/>
                </a:solidFill>
              </a:rPr>
              <a:t> </a:t>
            </a:r>
            <a:r>
              <a:rPr lang="en-US" dirty="0">
                <a:solidFill>
                  <a:srgbClr val="CC0000"/>
                </a:solidFill>
              </a:rPr>
              <a:t>If investigators are inclined to use enthusiastic prior, then they should take the </a:t>
            </a:r>
            <a:r>
              <a:rPr lang="en-US" dirty="0">
                <a:solidFill>
                  <a:schemeClr val="tx1"/>
                </a:solidFill>
              </a:rPr>
              <a:t>mean of the prior distribution to be equal to 0.024</a:t>
            </a:r>
            <a:r>
              <a:rPr lang="en-US" dirty="0">
                <a:solidFill>
                  <a:srgbClr val="CC0000"/>
                </a:solidFill>
              </a:rPr>
              <a:t>. This gives the opportunity to specify any desired prior probability of the true </a:t>
            </a:r>
            <a:r>
              <a:rPr lang="en-US" i="1" dirty="0">
                <a:solidFill>
                  <a:srgbClr val="CC0000"/>
                </a:solidFill>
              </a:rPr>
              <a:t>H</a:t>
            </a:r>
            <a:r>
              <a:rPr lang="en-US" sz="1800" i="1" dirty="0">
                <a:solidFill>
                  <a:srgbClr val="CC0000"/>
                </a:solidFill>
              </a:rPr>
              <a:t>1</a:t>
            </a:r>
            <a:r>
              <a:rPr lang="en-US" dirty="0">
                <a:solidFill>
                  <a:srgbClr val="CC0000"/>
                </a:solidFill>
              </a:rPr>
              <a:t> larger than 0.5. Indeed, </a:t>
            </a:r>
            <a:endParaRPr lang="en-US" i="1" dirty="0">
              <a:solidFill>
                <a:srgbClr val="CC0000"/>
              </a:solidFill>
            </a:endParaRPr>
          </a:p>
          <a:p>
            <a:pPr>
              <a:buNone/>
            </a:pPr>
            <a:r>
              <a:rPr lang="en-US" i="1" dirty="0">
                <a:solidFill>
                  <a:srgbClr val="CC0000"/>
                </a:solidFill>
              </a:rPr>
              <a:t>   </a:t>
            </a:r>
            <a:r>
              <a:rPr lang="en-US" i="1" dirty="0">
                <a:solidFill>
                  <a:schemeClr val="tx1"/>
                </a:solidFill>
              </a:rPr>
              <a:t>0.5 &lt; 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 R &lt; </a:t>
            </a:r>
            <a:r>
              <a:rPr lang="en-US" dirty="0">
                <a:solidFill>
                  <a:schemeClr val="tx1"/>
                </a:solidFill>
              </a:rPr>
              <a:t>mean )</a:t>
            </a:r>
            <a:r>
              <a:rPr lang="en-US" i="1" dirty="0">
                <a:solidFill>
                  <a:schemeClr val="tx1"/>
                </a:solidFill>
              </a:rPr>
              <a:t> = 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R &lt; 0.024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= P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24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For a skeptical prior, the </a:t>
            </a:r>
            <a:r>
              <a:rPr lang="en-US" dirty="0">
                <a:solidFill>
                  <a:schemeClr val="tx1"/>
                </a:solidFill>
              </a:rPr>
              <a:t>mode should be chosen equal to 0.024</a:t>
            </a:r>
            <a:r>
              <a:rPr lang="en-US" dirty="0"/>
              <a:t>. In this case,</a:t>
            </a:r>
          </a:p>
          <a:p>
            <a:pPr>
              <a:buNone/>
            </a:pPr>
            <a:r>
              <a:rPr lang="en-US" dirty="0"/>
              <a:t>   </a:t>
            </a:r>
            <a:r>
              <a:rPr lang="en-US" i="1" dirty="0">
                <a:solidFill>
                  <a:schemeClr val="tx1"/>
                </a:solidFill>
              </a:rPr>
              <a:t>P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= 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R &lt; 0.024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= 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 R &lt; mode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i="1" dirty="0">
                <a:solidFill>
                  <a:schemeClr val="tx1"/>
                </a:solidFill>
              </a:rPr>
              <a:t> &lt; 0.5</a:t>
            </a:r>
          </a:p>
          <a:p>
            <a:pPr>
              <a:buNone/>
            </a:pPr>
            <a:r>
              <a:rPr lang="en-US" i="1" dirty="0">
                <a:solidFill>
                  <a:schemeClr val="tx1"/>
                </a:solidFill>
              </a:rPr>
              <a:t>     </a:t>
            </a:r>
            <a:r>
              <a:rPr lang="en-US" dirty="0">
                <a:solidFill>
                  <a:srgbClr val="C00000"/>
                </a:solidFill>
              </a:rPr>
              <a:t>and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dirty="0">
                <a:solidFill>
                  <a:srgbClr val="C00000"/>
                </a:solidFill>
              </a:rPr>
              <a:t> can take on any value below </a:t>
            </a:r>
            <a:r>
              <a:rPr lang="en-US" dirty="0">
                <a:solidFill>
                  <a:schemeClr val="tx1"/>
                </a:solidFill>
              </a:rPr>
              <a:t>0.5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i="1" dirty="0">
                <a:solidFill>
                  <a:srgbClr val="CC0000"/>
                </a:solidFill>
              </a:rPr>
              <a:t> </a:t>
            </a:r>
            <a:r>
              <a:rPr lang="en-US" dirty="0">
                <a:solidFill>
                  <a:srgbClr val="CC0000"/>
                </a:solidFill>
              </a:rPr>
              <a:t>For a </a:t>
            </a:r>
            <a:r>
              <a:rPr lang="en-US" i="1" dirty="0">
                <a:solidFill>
                  <a:schemeClr val="tx2"/>
                </a:solidFill>
              </a:rPr>
              <a:t>Gamma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US" i="1" dirty="0">
                <a:solidFill>
                  <a:schemeClr val="tx2"/>
                </a:solidFill>
              </a:rPr>
              <a:t>a, b</a:t>
            </a:r>
            <a:r>
              <a:rPr lang="en-US" dirty="0">
                <a:solidFill>
                  <a:schemeClr val="tx2"/>
                </a:solidFill>
              </a:rPr>
              <a:t>) </a:t>
            </a:r>
            <a:r>
              <a:rPr lang="en-US" dirty="0">
                <a:solidFill>
                  <a:srgbClr val="CC0000"/>
                </a:solidFill>
              </a:rPr>
              <a:t>distribution, the mode equals </a:t>
            </a:r>
            <a:r>
              <a:rPr lang="en-US" dirty="0">
                <a:solidFill>
                  <a:schemeClr val="tx2"/>
                </a:solidFill>
              </a:rPr>
              <a:t>(</a:t>
            </a:r>
            <a:r>
              <a:rPr lang="en-US" i="1" dirty="0">
                <a:solidFill>
                  <a:schemeClr val="tx2"/>
                </a:solidFill>
              </a:rPr>
              <a:t>a-1</a:t>
            </a:r>
            <a:r>
              <a:rPr lang="en-US" dirty="0">
                <a:solidFill>
                  <a:schemeClr val="tx2"/>
                </a:solidFill>
              </a:rPr>
              <a:t>)</a:t>
            </a:r>
            <a:r>
              <a:rPr lang="en-US" i="1" dirty="0">
                <a:solidFill>
                  <a:schemeClr val="tx2"/>
                </a:solidFill>
              </a:rPr>
              <a:t>b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rgbClr val="CC0000"/>
                </a:solidFill>
              </a:rPr>
              <a:t>and the mean is </a:t>
            </a:r>
            <a:r>
              <a:rPr lang="en-US" i="1" dirty="0">
                <a:solidFill>
                  <a:schemeClr val="tx2"/>
                </a:solidFill>
              </a:rPr>
              <a:t>ab</a:t>
            </a:r>
            <a:r>
              <a:rPr lang="en-US" dirty="0">
                <a:solidFill>
                  <a:srgbClr val="CC0000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dirty="0">
                <a:solidFill>
                  <a:srgbClr val="CC0000"/>
                </a:solidFill>
              </a:rPr>
              <a:t>Thus,</a:t>
            </a:r>
            <a:r>
              <a:rPr lang="en-US" i="1" dirty="0">
                <a:solidFill>
                  <a:schemeClr val="tx1"/>
                </a:solidFill>
              </a:rPr>
              <a:t> a </a:t>
            </a:r>
            <a:r>
              <a:rPr lang="en-US" dirty="0">
                <a:solidFill>
                  <a:srgbClr val="CC0000"/>
                </a:solidFill>
              </a:rPr>
              <a:t>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>
                <a:solidFill>
                  <a:srgbClr val="CC0000"/>
                </a:solidFill>
              </a:rPr>
              <a:t> can be computed numerically from the equations: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None/>
            </a:pPr>
            <a:r>
              <a:rPr lang="en-US" dirty="0"/>
              <a:t>  </a:t>
            </a:r>
          </a:p>
          <a:p>
            <a:pPr>
              <a:buNone/>
            </a:pPr>
            <a:r>
              <a:rPr lang="en-US" dirty="0"/>
              <a:t>                                   (for an enthusiastic prior)</a:t>
            </a:r>
          </a:p>
          <a:p>
            <a:pPr>
              <a:buNone/>
            </a:pPr>
            <a:r>
              <a:rPr lang="en-US" dirty="0"/>
              <a:t>                                   (for a skeptical prior)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where           is specified by investigators.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      </a:t>
            </a:r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803038"/>
              </p:ext>
            </p:extLst>
          </p:nvPr>
        </p:nvGraphicFramePr>
        <p:xfrm>
          <a:off x="2286000" y="2133600"/>
          <a:ext cx="1524000" cy="39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8" name="Equation" r:id="rId4" imgW="698197" imgH="177723" progId="Equation.3">
                  <p:embed/>
                </p:oleObj>
              </mc:Choice>
              <mc:Fallback>
                <p:oleObj name="Equation" r:id="rId4" imgW="698197" imgH="177723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133600"/>
                        <a:ext cx="1524000" cy="3966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113912"/>
              </p:ext>
            </p:extLst>
          </p:nvPr>
        </p:nvGraphicFramePr>
        <p:xfrm>
          <a:off x="2209800" y="2590800"/>
          <a:ext cx="226422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9" name="Equation" r:id="rId6" imgW="990170" imgH="203112" progId="Equation.3">
                  <p:embed/>
                </p:oleObj>
              </mc:Choice>
              <mc:Fallback>
                <p:oleObj name="Equation" r:id="rId6" imgW="990170" imgH="203112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2264229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014738"/>
              </p:ext>
            </p:extLst>
          </p:nvPr>
        </p:nvGraphicFramePr>
        <p:xfrm>
          <a:off x="2209800" y="3352799"/>
          <a:ext cx="3886200" cy="888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90" name="Equation" r:id="rId8" imgW="2120900" imgH="482600" progId="Equation.3">
                  <p:embed/>
                </p:oleObj>
              </mc:Choice>
              <mc:Fallback>
                <p:oleObj name="Equation" r:id="rId8" imgW="2120900" imgH="482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352799"/>
                        <a:ext cx="3886200" cy="8887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72544"/>
              </p:ext>
            </p:extLst>
          </p:nvPr>
        </p:nvGraphicFramePr>
        <p:xfrm>
          <a:off x="2133600" y="4419600"/>
          <a:ext cx="2743200" cy="926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91" name="Equation" r:id="rId10" imgW="1434960" imgH="482400" progId="Equation.3">
                  <p:embed/>
                </p:oleObj>
              </mc:Choice>
              <mc:Fallback>
                <p:oleObj name="Equation" r:id="rId10" imgW="1434960" imgH="4824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419600"/>
                        <a:ext cx="2743200" cy="9265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873861"/>
              </p:ext>
            </p:extLst>
          </p:nvPr>
        </p:nvGraphicFramePr>
        <p:xfrm>
          <a:off x="2819400" y="5638800"/>
          <a:ext cx="89452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92" name="Equation" r:id="rId12" imgW="431613" imgH="215806" progId="Equation.3">
                  <p:embed/>
                </p:oleObj>
              </mc:Choice>
              <mc:Fallback>
                <p:oleObj name="Equation" r:id="rId12" imgW="431613" imgH="215806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638800"/>
                        <a:ext cx="894522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26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Suppose investigators would like to use a </a:t>
            </a:r>
            <a:r>
              <a:rPr lang="en-US" dirty="0">
                <a:solidFill>
                  <a:schemeClr val="tx1"/>
                </a:solidFill>
              </a:rPr>
              <a:t>skeptical</a:t>
            </a:r>
            <a:r>
              <a:rPr lang="en-US" dirty="0"/>
              <a:t> prior with the probability of the true alternative equal to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i="1" dirty="0">
                <a:solidFill>
                  <a:schemeClr val="tx1"/>
                </a:solidFill>
              </a:rPr>
              <a:t>=</a:t>
            </a:r>
            <a:r>
              <a:rPr lang="en-US" dirty="0">
                <a:solidFill>
                  <a:schemeClr val="tx1"/>
                </a:solidFill>
              </a:rPr>
              <a:t>0.4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 Therefore, the parameters of the prior  density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/>
              <a:t> satisfy</a:t>
            </a:r>
          </a:p>
          <a:p>
            <a:pPr marL="0" indent="0">
              <a:buNone/>
            </a:pPr>
            <a:r>
              <a:rPr lang="en-US" dirty="0"/>
              <a:t>                              and                                     . </a:t>
            </a:r>
          </a:p>
          <a:p>
            <a:pPr>
              <a:buNone/>
            </a:pPr>
            <a:r>
              <a:rPr lang="en-US" dirty="0"/>
              <a:t>        </a:t>
            </a:r>
          </a:p>
          <a:p>
            <a:pPr>
              <a:buNone/>
            </a:pPr>
            <a:r>
              <a:rPr lang="en-US" dirty="0"/>
              <a:t>   </a:t>
            </a: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11450"/>
              </p:ext>
            </p:extLst>
          </p:nvPr>
        </p:nvGraphicFramePr>
        <p:xfrm>
          <a:off x="1600200" y="4800600"/>
          <a:ext cx="226422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25" name="Equation" r:id="rId4" imgW="990170" imgH="203112" progId="Equation.3">
                  <p:embed/>
                </p:oleObj>
              </mc:Choice>
              <mc:Fallback>
                <p:oleObj name="Equation" r:id="rId4" imgW="990170" imgH="203112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800600"/>
                        <a:ext cx="2264228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693799"/>
              </p:ext>
            </p:extLst>
          </p:nvPr>
        </p:nvGraphicFramePr>
        <p:xfrm>
          <a:off x="5029200" y="4495800"/>
          <a:ext cx="3354935" cy="98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26" name="Equation" r:id="rId6" imgW="1651000" imgH="482600" progId="Equation.3">
                  <p:embed/>
                </p:oleObj>
              </mc:Choice>
              <mc:Fallback>
                <p:oleObj name="Equation" r:id="rId6" imgW="1651000" imgH="482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495800"/>
                        <a:ext cx="3354935" cy="9890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The minimum required length of the trial without the Bayesian monitoring is 800 patient-years.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Suppose that investigators decide a priori to conduct interim Bayesian analyses at </a:t>
            </a:r>
            <a:r>
              <a:rPr lang="en-US" i="1" dirty="0">
                <a:solidFill>
                  <a:schemeClr val="tx1"/>
                </a:solidFill>
              </a:rPr>
              <a:t>t </a:t>
            </a:r>
            <a:r>
              <a:rPr lang="en-US" dirty="0">
                <a:solidFill>
                  <a:schemeClr val="tx1"/>
                </a:solidFill>
              </a:rPr>
              <a:t>= 400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t </a:t>
            </a:r>
            <a:r>
              <a:rPr lang="en-US" dirty="0">
                <a:solidFill>
                  <a:schemeClr val="tx1"/>
                </a:solidFill>
              </a:rPr>
              <a:t>= 600</a:t>
            </a:r>
            <a:r>
              <a:rPr lang="en-US" dirty="0"/>
              <a:t> patient-years.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We will be looking for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/>
              <a:t> such that the posterior probability of true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/>
              <a:t>,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 |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,</a:t>
            </a:r>
            <a:r>
              <a:rPr lang="en-US" i="1" dirty="0">
                <a:solidFill>
                  <a:schemeClr val="tx1"/>
                </a:solidFill>
              </a:rPr>
              <a:t> t</a:t>
            </a:r>
            <a:r>
              <a:rPr lang="en-US" dirty="0">
                <a:solidFill>
                  <a:schemeClr val="tx1"/>
                </a:solidFill>
              </a:rPr>
              <a:t>)</a:t>
            </a:r>
            <a:r>
              <a:rPr lang="en-US" dirty="0"/>
              <a:t> is less </a:t>
            </a:r>
            <a:r>
              <a:rPr lang="en-US" dirty="0">
                <a:solidFill>
                  <a:schemeClr val="tx1"/>
                </a:solidFill>
              </a:rPr>
              <a:t>0.05</a:t>
            </a:r>
            <a:r>
              <a:rPr lang="en-US" dirty="0"/>
              <a:t>, or larger than </a:t>
            </a:r>
            <a:r>
              <a:rPr lang="en-US" dirty="0">
                <a:solidFill>
                  <a:schemeClr val="tx1"/>
                </a:solidFill>
              </a:rPr>
              <a:t>0.95. </a:t>
            </a:r>
            <a:r>
              <a:rPr lang="en-US" dirty="0">
                <a:solidFill>
                  <a:srgbClr val="CC0000"/>
                </a:solidFill>
              </a:rPr>
              <a:t>The stopping rules are summarized in the following table: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28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01000" cy="4849813"/>
          </a:xfrm>
        </p:spPr>
        <p:txBody>
          <a:bodyPr/>
          <a:lstStyle/>
          <a:p>
            <a:pPr>
              <a:buNone/>
            </a:pPr>
            <a:r>
              <a:rPr lang="en-US" dirty="0"/>
              <a:t>    </a:t>
            </a:r>
            <a:r>
              <a:rPr lang="en-US" i="1" dirty="0"/>
              <a:t>t</a:t>
            </a:r>
            <a:r>
              <a:rPr lang="en-US" dirty="0"/>
              <a:t>       </a:t>
            </a:r>
            <a:r>
              <a:rPr lang="en-US" i="1" dirty="0"/>
              <a:t>n</a:t>
            </a:r>
            <a:r>
              <a:rPr lang="en-US" dirty="0"/>
              <a:t>    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sz="1800" i="1" dirty="0"/>
              <a:t>1</a:t>
            </a:r>
            <a:r>
              <a:rPr lang="en-US" dirty="0"/>
              <a:t> | </a:t>
            </a:r>
            <a:r>
              <a:rPr lang="en-US" i="1" dirty="0"/>
              <a:t>n</a:t>
            </a:r>
            <a:r>
              <a:rPr lang="en-US" dirty="0"/>
              <a:t>, </a:t>
            </a:r>
            <a:r>
              <a:rPr lang="en-US" i="1" dirty="0"/>
              <a:t>t</a:t>
            </a:r>
            <a:r>
              <a:rPr lang="en-US" dirty="0"/>
              <a:t>)       </a:t>
            </a:r>
            <a:r>
              <a:rPr lang="en-US" i="1" dirty="0"/>
              <a:t>t </a:t>
            </a:r>
            <a:r>
              <a:rPr lang="en-US" dirty="0"/>
              <a:t>     </a:t>
            </a:r>
            <a:r>
              <a:rPr lang="en-US" i="1" dirty="0"/>
              <a:t>n</a:t>
            </a:r>
            <a:r>
              <a:rPr lang="en-US" dirty="0"/>
              <a:t>    </a:t>
            </a:r>
            <a:r>
              <a:rPr lang="en-US" i="1" dirty="0"/>
              <a:t>P</a:t>
            </a:r>
            <a:r>
              <a:rPr lang="en-US" dirty="0"/>
              <a:t>(</a:t>
            </a:r>
            <a:r>
              <a:rPr lang="en-US" i="1" dirty="0"/>
              <a:t>H</a:t>
            </a:r>
            <a:r>
              <a:rPr lang="en-US" sz="1800" i="1" dirty="0"/>
              <a:t>1</a:t>
            </a:r>
            <a:r>
              <a:rPr lang="en-US" dirty="0"/>
              <a:t> | </a:t>
            </a:r>
            <a:r>
              <a:rPr lang="en-US" i="1" dirty="0"/>
              <a:t>n</a:t>
            </a:r>
            <a:r>
              <a:rPr lang="en-US" dirty="0"/>
              <a:t>, </a:t>
            </a:r>
            <a:r>
              <a:rPr lang="en-US" i="1" dirty="0"/>
              <a:t>t</a:t>
            </a:r>
            <a:r>
              <a:rPr lang="en-US" dirty="0"/>
              <a:t>)</a:t>
            </a:r>
          </a:p>
          <a:p>
            <a:pPr>
              <a:buNone/>
            </a:pPr>
            <a:r>
              <a:rPr lang="en-US" dirty="0"/>
              <a:t>   400   </a:t>
            </a:r>
            <a:r>
              <a:rPr lang="en-US" b="1" dirty="0"/>
              <a:t>2       0.9688         </a:t>
            </a:r>
            <a:r>
              <a:rPr lang="en-US" dirty="0"/>
              <a:t>400  16     0.0505</a:t>
            </a:r>
          </a:p>
          <a:p>
            <a:pPr>
              <a:buNone/>
            </a:pPr>
            <a:r>
              <a:rPr lang="en-US" dirty="0"/>
              <a:t>            3       0.9421                 </a:t>
            </a:r>
            <a:r>
              <a:rPr lang="en-US" b="1" dirty="0"/>
              <a:t>17     0.0317</a:t>
            </a:r>
          </a:p>
          <a:p>
            <a:pPr>
              <a:buNone/>
            </a:pPr>
            <a:r>
              <a:rPr lang="en-US" sz="2000" dirty="0"/>
              <a:t>If &lt;=2 cases, valve marketed; &gt;=17 not marketed; 3-16 trial continues</a:t>
            </a:r>
          </a:p>
          <a:p>
            <a:pPr>
              <a:buNone/>
            </a:pPr>
            <a:endParaRPr lang="en-US" sz="2000" dirty="0"/>
          </a:p>
          <a:p>
            <a:pPr>
              <a:buNone/>
            </a:pPr>
            <a:r>
              <a:rPr lang="en-US" dirty="0"/>
              <a:t>    600   </a:t>
            </a:r>
            <a:r>
              <a:rPr lang="en-US" b="1" dirty="0"/>
              <a:t>6      0.9643          </a:t>
            </a:r>
            <a:r>
              <a:rPr lang="en-US" dirty="0"/>
              <a:t>600  21     0.0668</a:t>
            </a:r>
          </a:p>
          <a:p>
            <a:pPr>
              <a:buNone/>
            </a:pPr>
            <a:r>
              <a:rPr lang="en-US" dirty="0"/>
              <a:t>             7      0.9399                  </a:t>
            </a:r>
            <a:r>
              <a:rPr lang="en-US" b="1" dirty="0"/>
              <a:t>22     0.0450</a:t>
            </a:r>
          </a:p>
          <a:p>
            <a:pPr>
              <a:buNone/>
            </a:pPr>
            <a:r>
              <a:rPr lang="en-US" sz="2000" dirty="0"/>
              <a:t>If &lt;=6 cases, valve marketed; &gt;=22 not marketed; 7-21 trial continues</a:t>
            </a:r>
          </a:p>
          <a:p>
            <a:pPr>
              <a:buNone/>
            </a:pPr>
            <a:r>
              <a:rPr lang="en-US" sz="2000" dirty="0"/>
              <a:t>until 800 patient-years, when it is stopped and the standard maximum</a:t>
            </a:r>
          </a:p>
          <a:p>
            <a:pPr>
              <a:buNone/>
            </a:pPr>
            <a:r>
              <a:rPr lang="en-US" sz="2000" dirty="0"/>
              <a:t>likelihood test is carried out.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600" y="6096000"/>
            <a:ext cx="800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" y="3733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29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Clinical Trial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00"/>
              </a:buClr>
              <a:buFont typeface="Wingdings" pitchFamily="2" charset="2"/>
              <a:buChar char="n"/>
            </a:pPr>
            <a:r>
              <a:rPr lang="en-US" u="sng" dirty="0"/>
              <a:t>Clinical Trial </a:t>
            </a:r>
            <a:r>
              <a:rPr lang="en-US" dirty="0"/>
              <a:t>is a study of risk and benefits of a new therapy (for example, drug, biological device, surgical procedure) proposed for use in humans.</a:t>
            </a:r>
          </a:p>
          <a:p>
            <a:pPr>
              <a:buClr>
                <a:srgbClr val="CC0000"/>
              </a:buClr>
              <a:buFont typeface="Wingdings" pitchFamily="2" charset="2"/>
              <a:buChar char="n"/>
            </a:pPr>
            <a:r>
              <a:rPr lang="en-US" dirty="0"/>
              <a:t> </a:t>
            </a:r>
            <a:r>
              <a:rPr lang="en-US" u="sng" dirty="0"/>
              <a:t>Endpoint</a:t>
            </a:r>
            <a:r>
              <a:rPr lang="en-US" dirty="0"/>
              <a:t> of a trial is the measure of a target outcome, for example, at least 20% decrease of excess body fat, or not more than 5% death rate. 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229600" y="60198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8153400" cy="782638"/>
          </a:xfrm>
        </p:spPr>
        <p:txBody>
          <a:bodyPr/>
          <a:lstStyle/>
          <a:p>
            <a:r>
              <a:rPr lang="en-US" dirty="0"/>
              <a:t>Example 2: (normal-normal) Lowering Blood Pressure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643812" cy="3859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A new drug is tested for efficacy in lowering blood pressure. Let      and      be the true mean percentage reduction in blood pressure in the treatment and control group, respectively. Investigators test </a:t>
            </a:r>
          </a:p>
          <a:p>
            <a:pPr marL="0" indent="0">
              <a:buNone/>
            </a:pPr>
            <a:r>
              <a:rPr lang="en-US" dirty="0"/>
              <a:t>                            against                         . 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346143"/>
              </p:ext>
            </p:extLst>
          </p:nvPr>
        </p:nvGraphicFramePr>
        <p:xfrm>
          <a:off x="4191000" y="2895600"/>
          <a:ext cx="457200" cy="522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5" name="Equation" r:id="rId3" imgW="203112" imgH="228501" progId="Equation.3">
                  <p:embed/>
                </p:oleObj>
              </mc:Choice>
              <mc:Fallback>
                <p:oleObj name="Equation" r:id="rId3" imgW="203112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895600"/>
                        <a:ext cx="457200" cy="5225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431824"/>
              </p:ext>
            </p:extLst>
          </p:nvPr>
        </p:nvGraphicFramePr>
        <p:xfrm>
          <a:off x="5334000" y="2895600"/>
          <a:ext cx="457200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6" name="Equation" r:id="rId5" imgW="190440" imgH="228600" progId="Equation.3">
                  <p:embed/>
                </p:oleObj>
              </mc:Choice>
              <mc:Fallback>
                <p:oleObj name="Equation" r:id="rId5" imgW="1904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95600"/>
                        <a:ext cx="457200" cy="548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218634"/>
              </p:ext>
            </p:extLst>
          </p:nvPr>
        </p:nvGraphicFramePr>
        <p:xfrm>
          <a:off x="877888" y="4724400"/>
          <a:ext cx="24352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7" name="Equation" r:id="rId7" imgW="825480" imgH="228600" progId="Equation.3">
                  <p:embed/>
                </p:oleObj>
              </mc:Choice>
              <mc:Fallback>
                <p:oleObj name="Equation" r:id="rId7" imgW="8254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724400"/>
                        <a:ext cx="243522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578292"/>
              </p:ext>
            </p:extLst>
          </p:nvPr>
        </p:nvGraphicFramePr>
        <p:xfrm>
          <a:off x="4641850" y="4724400"/>
          <a:ext cx="2376488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8" name="Equation" r:id="rId9" imgW="850680" imgH="228600" progId="Equation.3">
                  <p:embed/>
                </p:oleObj>
              </mc:Choice>
              <mc:Fallback>
                <p:oleObj name="Equation" r:id="rId9" imgW="85068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850" y="4724400"/>
                        <a:ext cx="2376488" cy="52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4396900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Let                       and                     be the random variables representing blood pressure reduction in the treatment and control groups, respectively. Thus,</a:t>
            </a:r>
          </a:p>
          <a:p>
            <a:pPr marL="0" indent="0">
              <a:buNone/>
            </a:pPr>
            <a:r>
              <a:rPr lang="en-US" dirty="0"/>
              <a:t>    for some known     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We put a conjugate normal prior on the difference in means,                               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397752"/>
              </p:ext>
            </p:extLst>
          </p:nvPr>
        </p:nvGraphicFramePr>
        <p:xfrm>
          <a:off x="1828800" y="1676400"/>
          <a:ext cx="197510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9" name="Equation" r:id="rId3" imgW="1028254" imgH="241195" progId="Equation.3">
                  <p:embed/>
                </p:oleObj>
              </mc:Choice>
              <mc:Fallback>
                <p:oleObj name="Equation" r:id="rId3" imgW="1028254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676400"/>
                        <a:ext cx="1975104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703629"/>
              </p:ext>
            </p:extLst>
          </p:nvPr>
        </p:nvGraphicFramePr>
        <p:xfrm>
          <a:off x="4572000" y="1676400"/>
          <a:ext cx="19202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40" name="Equation" r:id="rId5" imgW="1002865" imgH="241195" progId="Equation.3">
                  <p:embed/>
                </p:oleObj>
              </mc:Choice>
              <mc:Fallback>
                <p:oleObj name="Equation" r:id="rId5" imgW="1002865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676400"/>
                        <a:ext cx="192024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77103"/>
              </p:ext>
            </p:extLst>
          </p:nvPr>
        </p:nvGraphicFramePr>
        <p:xfrm>
          <a:off x="4191000" y="2895600"/>
          <a:ext cx="35306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41" name="Equation" r:id="rId7" imgW="1765080" imgH="241200" progId="Equation.3">
                  <p:embed/>
                </p:oleObj>
              </mc:Choice>
              <mc:Fallback>
                <p:oleObj name="Equation" r:id="rId7" imgW="176508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895600"/>
                        <a:ext cx="3530600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435091"/>
              </p:ext>
            </p:extLst>
          </p:nvPr>
        </p:nvGraphicFramePr>
        <p:xfrm>
          <a:off x="4419600" y="4876800"/>
          <a:ext cx="28376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42" name="Equation" r:id="rId9" imgW="1269449" imgH="241195" progId="Equation.3">
                  <p:embed/>
                </p:oleObj>
              </mc:Choice>
              <mc:Fallback>
                <p:oleObj name="Equation" r:id="rId9" imgW="1269449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76800"/>
                        <a:ext cx="2837688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98802"/>
              </p:ext>
            </p:extLst>
          </p:nvPr>
        </p:nvGraphicFramePr>
        <p:xfrm>
          <a:off x="3733800" y="3429000"/>
          <a:ext cx="381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43" name="Equation" r:id="rId11" imgW="203024" imgH="203024" progId="Equation.3">
                  <p:embed/>
                </p:oleObj>
              </mc:Choice>
              <mc:Fallback>
                <p:oleObj name="Equation" r:id="rId11" imgW="203024" imgH="2030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429000"/>
                        <a:ext cx="381000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8451863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 posterior after observing              is</a:t>
            </a:r>
          </a:p>
          <a:p>
            <a:pPr marL="0" indent="0">
              <a:buNone/>
            </a:pPr>
            <a:r>
              <a:rPr lang="en-US" dirty="0"/>
              <a:t>     also normal with mean</a:t>
            </a:r>
          </a:p>
          <a:p>
            <a:pPr marL="0" indent="0">
              <a:buNone/>
            </a:pPr>
            <a:r>
              <a:rPr lang="en-US" dirty="0"/>
              <a:t>                            </a:t>
            </a:r>
          </a:p>
          <a:p>
            <a:pPr marL="0" indent="0">
              <a:buNone/>
            </a:pPr>
            <a:r>
              <a:rPr lang="en-US" dirty="0"/>
              <a:t>     and variance                    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It remains to determine     and       . The mean</a:t>
            </a:r>
          </a:p>
          <a:p>
            <a:pPr marL="0" indent="0">
              <a:buNone/>
            </a:pPr>
            <a:r>
              <a:rPr lang="en-US" dirty="0"/>
              <a:t>    can be elicited by asking investigators explicitly</a:t>
            </a:r>
          </a:p>
          <a:p>
            <a:pPr marL="0" indent="0">
              <a:buNone/>
            </a:pPr>
            <a:r>
              <a:rPr lang="en-US" dirty="0"/>
              <a:t>    what they think the most likely value of            is.  </a:t>
            </a:r>
          </a:p>
          <a:p>
            <a:pPr marL="0" indent="0">
              <a:buNone/>
            </a:pPr>
            <a:r>
              <a:rPr lang="en-US" dirty="0"/>
              <a:t>    The investigators should also specify          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2211"/>
              </p:ext>
            </p:extLst>
          </p:nvPr>
        </p:nvGraphicFramePr>
        <p:xfrm>
          <a:off x="5715000" y="1676400"/>
          <a:ext cx="10858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3" name="Equation" r:id="rId3" imgW="545863" imgH="228501" progId="Equation.3">
                  <p:embed/>
                </p:oleObj>
              </mc:Choice>
              <mc:Fallback>
                <p:oleObj name="Equation" r:id="rId3" imgW="545863" imgH="22850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676400"/>
                        <a:ext cx="108585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666920"/>
              </p:ext>
            </p:extLst>
          </p:nvPr>
        </p:nvGraphicFramePr>
        <p:xfrm>
          <a:off x="4953000" y="2209800"/>
          <a:ext cx="3352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4" name="Equation" r:id="rId5" imgW="1993900" imgH="482600" progId="Equation.3">
                  <p:embed/>
                </p:oleObj>
              </mc:Choice>
              <mc:Fallback>
                <p:oleObj name="Equation" r:id="rId5" imgW="1993900" imgH="482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209800"/>
                        <a:ext cx="33528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705688"/>
              </p:ext>
            </p:extLst>
          </p:nvPr>
        </p:nvGraphicFramePr>
        <p:xfrm>
          <a:off x="3505200" y="2971800"/>
          <a:ext cx="163901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5" name="Equation" r:id="rId7" imgW="901700" imgH="508000" progId="Equation.3">
                  <p:embed/>
                </p:oleObj>
              </mc:Choice>
              <mc:Fallback>
                <p:oleObj name="Equation" r:id="rId7" imgW="9017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71800"/>
                        <a:ext cx="1639019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700084"/>
              </p:ext>
            </p:extLst>
          </p:nvPr>
        </p:nvGraphicFramePr>
        <p:xfrm>
          <a:off x="4724400" y="4191000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6" name="Equation" r:id="rId9" imgW="139579" imgH="177646" progId="Equation.3">
                  <p:embed/>
                </p:oleObj>
              </mc:Choice>
              <mc:Fallback>
                <p:oleObj name="Equation" r:id="rId9" imgW="139579" imgH="17764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191000"/>
                        <a:ext cx="3810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275197"/>
              </p:ext>
            </p:extLst>
          </p:nvPr>
        </p:nvGraphicFramePr>
        <p:xfrm>
          <a:off x="5943600" y="4191000"/>
          <a:ext cx="457200" cy="544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7" name="Equation" r:id="rId11" imgW="203112" imgH="241195" progId="Equation.3">
                  <p:embed/>
                </p:oleObj>
              </mc:Choice>
              <mc:Fallback>
                <p:oleObj name="Equation" r:id="rId11" imgW="203112" imgH="241195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457200" cy="544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606278"/>
              </p:ext>
            </p:extLst>
          </p:nvPr>
        </p:nvGraphicFramePr>
        <p:xfrm>
          <a:off x="8305800" y="4191000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8" name="Equation" r:id="rId13" imgW="139579" imgH="177646" progId="Equation.3">
                  <p:embed/>
                </p:oleObj>
              </mc:Choice>
              <mc:Fallback>
                <p:oleObj name="Equation" r:id="rId13" imgW="139579" imgH="17764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4191000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490491"/>
              </p:ext>
            </p:extLst>
          </p:nvPr>
        </p:nvGraphicFramePr>
        <p:xfrm>
          <a:off x="7315200" y="5257800"/>
          <a:ext cx="10096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9" name="Equation" r:id="rId14" imgW="508000" imgH="228600" progId="Equation.3">
                  <p:embed/>
                </p:oleObj>
              </mc:Choice>
              <mc:Fallback>
                <p:oleObj name="Equation" r:id="rId14" imgW="5080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257800"/>
                        <a:ext cx="10096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124120"/>
              </p:ext>
            </p:extLst>
          </p:nvPr>
        </p:nvGraphicFramePr>
        <p:xfrm>
          <a:off x="7010400" y="5715000"/>
          <a:ext cx="89452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30" name="Equation" r:id="rId16" imgW="431613" imgH="215806" progId="Equation.3">
                  <p:embed/>
                </p:oleObj>
              </mc:Choice>
              <mc:Fallback>
                <p:oleObj name="Equation" r:id="rId16" imgW="431613" imgH="215806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715000"/>
                        <a:ext cx="894522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9311175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Then we will have an equation for 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        after substitution        </a:t>
            </a:r>
          </a:p>
          <a:p>
            <a:pPr marL="0" indent="0">
              <a:buNone/>
            </a:pPr>
            <a:r>
              <a:rPr lang="en-US" dirty="0"/>
              <a:t>                          </a:t>
            </a:r>
          </a:p>
          <a:p>
            <a:pPr marL="0" indent="0">
              <a:buNone/>
            </a:pPr>
            <a:r>
              <a:rPr lang="en-US" dirty="0"/>
              <a:t>                             where     is the </a:t>
            </a:r>
            <a:r>
              <a:rPr lang="en-US" i="1" dirty="0"/>
              <a:t>N</a:t>
            </a:r>
            <a:r>
              <a:rPr lang="en-US" dirty="0"/>
              <a:t>(0,1) </a:t>
            </a:r>
            <a:r>
              <a:rPr lang="en-US" dirty="0" err="1"/>
              <a:t>cdf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Thus,                           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119186"/>
              </p:ext>
            </p:extLst>
          </p:nvPr>
        </p:nvGraphicFramePr>
        <p:xfrm>
          <a:off x="6477000" y="1600200"/>
          <a:ext cx="5334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3" name="Equation" r:id="rId3" imgW="203040" imgH="241200" progId="Equation.3">
                  <p:embed/>
                </p:oleObj>
              </mc:Choice>
              <mc:Fallback>
                <p:oleObj name="Equation" r:id="rId3" imgW="20304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600200"/>
                        <a:ext cx="533400" cy="6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775839"/>
              </p:ext>
            </p:extLst>
          </p:nvPr>
        </p:nvGraphicFramePr>
        <p:xfrm>
          <a:off x="1066800" y="2438400"/>
          <a:ext cx="6477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4" name="Equation" r:id="rId5" imgW="3352800" imgH="508000" progId="Equation.3">
                  <p:embed/>
                </p:oleObj>
              </mc:Choice>
              <mc:Fallback>
                <p:oleObj name="Equation" r:id="rId5" imgW="33528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438400"/>
                        <a:ext cx="6477000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477103"/>
              </p:ext>
            </p:extLst>
          </p:nvPr>
        </p:nvGraphicFramePr>
        <p:xfrm>
          <a:off x="990600" y="3505200"/>
          <a:ext cx="2819400" cy="84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5" name="Equation" r:id="rId7" imgW="1651000" imgH="495300" progId="Equation.3">
                  <p:embed/>
                </p:oleObj>
              </mc:Choice>
              <mc:Fallback>
                <p:oleObj name="Equation" r:id="rId7" imgW="1651000" imgH="495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05200"/>
                        <a:ext cx="2819400" cy="847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759445"/>
              </p:ext>
            </p:extLst>
          </p:nvPr>
        </p:nvGraphicFramePr>
        <p:xfrm>
          <a:off x="6629400" y="3657600"/>
          <a:ext cx="18478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6" name="Equation" r:id="rId9" imgW="927100" imgH="228600" progId="Equation.3">
                  <p:embed/>
                </p:oleObj>
              </mc:Choice>
              <mc:Fallback>
                <p:oleObj name="Equation" r:id="rId9" imgW="9271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657600"/>
                        <a:ext cx="18478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254724"/>
              </p:ext>
            </p:extLst>
          </p:nvPr>
        </p:nvGraphicFramePr>
        <p:xfrm>
          <a:off x="1219200" y="4724400"/>
          <a:ext cx="2038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7" name="Equation" r:id="rId11" imgW="1016000" imgH="228600" progId="Equation.3">
                  <p:embed/>
                </p:oleObj>
              </mc:Choice>
              <mc:Fallback>
                <p:oleObj name="Equation" r:id="rId11" imgW="10160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724400"/>
                        <a:ext cx="20383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755744"/>
              </p:ext>
            </p:extLst>
          </p:nvPr>
        </p:nvGraphicFramePr>
        <p:xfrm>
          <a:off x="4572000" y="4724400"/>
          <a:ext cx="381000" cy="35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8" name="Equation" r:id="rId13" imgW="164957" imgH="152268" progId="Equation.3">
                  <p:embed/>
                </p:oleObj>
              </mc:Choice>
              <mc:Fallback>
                <p:oleObj name="Equation" r:id="rId13" imgW="164957" imgH="152268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724400"/>
                        <a:ext cx="381000" cy="358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894584"/>
              </p:ext>
            </p:extLst>
          </p:nvPr>
        </p:nvGraphicFramePr>
        <p:xfrm>
          <a:off x="1828800" y="5181599"/>
          <a:ext cx="2286000" cy="773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9" name="Equation" r:id="rId15" imgW="1269449" imgH="431613" progId="Equation.3">
                  <p:embed/>
                </p:oleObj>
              </mc:Choice>
              <mc:Fallback>
                <p:oleObj name="Equation" r:id="rId15" imgW="1269449" imgH="431613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181599"/>
                        <a:ext cx="2286000" cy="773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2280586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87450" y="1265238"/>
            <a:ext cx="6553200" cy="508000"/>
          </a:xfrm>
        </p:spPr>
        <p:txBody>
          <a:bodyPr/>
          <a:lstStyle/>
          <a:p>
            <a:r>
              <a:rPr lang="en-US" dirty="0"/>
              <a:t>Numerical Example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76338" y="1916113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Suppose from previous similar studies it is known that the standard deviation is            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Investigators would like to use an optimistic prior. They are confident with                  that, on average, the difference in reduction in blood pressure between the groups is         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Hence, 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740606"/>
              </p:ext>
            </p:extLst>
          </p:nvPr>
        </p:nvGraphicFramePr>
        <p:xfrm>
          <a:off x="7391400" y="2362200"/>
          <a:ext cx="113096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6" name="Equation" r:id="rId3" imgW="444114" imgH="177646" progId="Equation.3">
                  <p:embed/>
                </p:oleObj>
              </mc:Choice>
              <mc:Fallback>
                <p:oleObj name="Equation" r:id="rId3" imgW="444114" imgH="17764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2362200"/>
                        <a:ext cx="1130968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841883"/>
              </p:ext>
            </p:extLst>
          </p:nvPr>
        </p:nvGraphicFramePr>
        <p:xfrm>
          <a:off x="6248400" y="3352800"/>
          <a:ext cx="161013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7" name="Equation" r:id="rId5" imgW="774364" imgH="215806" progId="Equation.3">
                  <p:embed/>
                </p:oleObj>
              </mc:Choice>
              <mc:Fallback>
                <p:oleObj name="Equation" r:id="rId5" imgW="774364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352800"/>
                        <a:ext cx="1610139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057554"/>
              </p:ext>
            </p:extLst>
          </p:nvPr>
        </p:nvGraphicFramePr>
        <p:xfrm>
          <a:off x="7696200" y="4191000"/>
          <a:ext cx="78205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8" name="Equation" r:id="rId7" imgW="368140" imgH="177723" progId="Equation.3">
                  <p:embed/>
                </p:oleObj>
              </mc:Choice>
              <mc:Fallback>
                <p:oleObj name="Equation" r:id="rId7" imgW="368140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4191000"/>
                        <a:ext cx="782053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135222"/>
              </p:ext>
            </p:extLst>
          </p:nvPr>
        </p:nvGraphicFramePr>
        <p:xfrm>
          <a:off x="1752600" y="5334000"/>
          <a:ext cx="6553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9" name="Equation" r:id="rId9" imgW="3225600" imgH="431640" progId="Equation.3">
                  <p:embed/>
                </p:oleObj>
              </mc:Choice>
              <mc:Fallback>
                <p:oleObj name="Equation" r:id="rId9" imgW="3225600" imgH="431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334000"/>
                        <a:ext cx="6553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3422594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915400" cy="34290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The required sample size for a non-Bayesian monitoring (with a single z-test for comparison of two means at the end of the trial) is computed via power analysis and is 97 patients per group.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Suppose investigators decide a priori to conduct an interim Bayesian analyses when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>
                <a:solidFill>
                  <a:schemeClr val="tx1"/>
                </a:solidFill>
              </a:rPr>
              <a:t>=50</a:t>
            </a:r>
            <a:r>
              <a:rPr lang="en-US" dirty="0"/>
              <a:t> patients per group are accrued.</a:t>
            </a:r>
          </a:p>
          <a:p>
            <a:pPr marL="0" indent="0">
              <a:buNone/>
            </a:pP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1476703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915400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We will be looking for </a:t>
            </a:r>
            <a:r>
              <a:rPr lang="en-US" i="1" dirty="0">
                <a:solidFill>
                  <a:schemeClr val="tx1"/>
                </a:solidFill>
              </a:rPr>
              <a:t>             </a:t>
            </a:r>
            <a:r>
              <a:rPr lang="en-US" dirty="0"/>
              <a:t>such that the </a:t>
            </a:r>
          </a:p>
          <a:p>
            <a:pPr marL="0" indent="0">
              <a:buNone/>
            </a:pPr>
            <a:r>
              <a:rPr lang="en-US" dirty="0"/>
              <a:t>    posterior probability                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is less </a:t>
            </a:r>
            <a:r>
              <a:rPr lang="en-US" dirty="0">
                <a:solidFill>
                  <a:schemeClr val="tx1"/>
                </a:solidFill>
              </a:rPr>
              <a:t>0.05</a:t>
            </a:r>
            <a:r>
              <a:rPr lang="en-US" dirty="0"/>
              <a:t>, or larger than </a:t>
            </a:r>
            <a:r>
              <a:rPr lang="en-US" dirty="0">
                <a:solidFill>
                  <a:schemeClr val="tx1"/>
                </a:solidFill>
              </a:rPr>
              <a:t>0.95. </a:t>
            </a:r>
            <a:r>
              <a:rPr lang="en-US" dirty="0">
                <a:solidFill>
                  <a:srgbClr val="CC0000"/>
                </a:solidFill>
              </a:rPr>
              <a:t>The stopping rules </a:t>
            </a:r>
          </a:p>
          <a:p>
            <a:pPr marL="0" indent="0">
              <a:buNone/>
            </a:pPr>
            <a:r>
              <a:rPr lang="en-US" dirty="0">
                <a:solidFill>
                  <a:srgbClr val="CC0000"/>
                </a:solidFill>
              </a:rPr>
              <a:t>    are summarized in the following table: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017419"/>
              </p:ext>
            </p:extLst>
          </p:nvPr>
        </p:nvGraphicFramePr>
        <p:xfrm>
          <a:off x="4191000" y="1295400"/>
          <a:ext cx="121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5" name="Equation" r:id="rId3" imgW="457200" imgH="228600" progId="Equation.3">
                  <p:embed/>
                </p:oleObj>
              </mc:Choice>
              <mc:Fallback>
                <p:oleObj name="Equation" r:id="rId3" imgW="457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295400"/>
                        <a:ext cx="12192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41221"/>
              </p:ext>
            </p:extLst>
          </p:nvPr>
        </p:nvGraphicFramePr>
        <p:xfrm>
          <a:off x="1828800" y="2286000"/>
          <a:ext cx="5926667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6" name="Equation" r:id="rId5" imgW="2933700" imgH="939800" progId="Equation.3">
                  <p:embed/>
                </p:oleObj>
              </mc:Choice>
              <mc:Fallback>
                <p:oleObj name="Equation" r:id="rId5" imgW="2933700" imgH="93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86000"/>
                        <a:ext cx="5926667" cy="190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390883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97413"/>
          </a:xfrm>
        </p:spPr>
        <p:txBody>
          <a:bodyPr/>
          <a:lstStyle/>
          <a:p>
            <a:pPr>
              <a:buNone/>
            </a:pPr>
            <a:r>
              <a:rPr lang="en-US" i="1" dirty="0"/>
              <a:t>  n</a:t>
            </a:r>
            <a:r>
              <a:rPr lang="en-US" dirty="0"/>
              <a:t>                                       </a:t>
            </a:r>
            <a:r>
              <a:rPr lang="en-US" i="1" dirty="0" err="1"/>
              <a:t>n</a:t>
            </a:r>
            <a:r>
              <a:rPr lang="en-US" dirty="0"/>
              <a:t>   </a:t>
            </a:r>
          </a:p>
          <a:p>
            <a:pPr>
              <a:buNone/>
            </a:pPr>
            <a:r>
              <a:rPr lang="en-US" dirty="0"/>
              <a:t>50    </a:t>
            </a:r>
            <a:r>
              <a:rPr lang="en-US" b="1" dirty="0"/>
              <a:t>-5.7        0.0490         </a:t>
            </a:r>
            <a:r>
              <a:rPr lang="en-US" dirty="0"/>
              <a:t>50     4.6         0.9474</a:t>
            </a:r>
          </a:p>
          <a:p>
            <a:pPr>
              <a:buNone/>
            </a:pPr>
            <a:r>
              <a:rPr lang="en-US" dirty="0"/>
              <a:t>        -5.6        0.0523                 </a:t>
            </a:r>
            <a:r>
              <a:rPr lang="en-US" b="1" dirty="0"/>
              <a:t> 4.7         0.9507</a:t>
            </a:r>
          </a:p>
          <a:p>
            <a:pPr>
              <a:buNone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&lt;=-5.7, the trial is stopped and the drug not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&gt;=4.7, the trial is stopped and drug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-5.6 to 4.6, the trial continues until 97 patients per group </a:t>
            </a:r>
          </a:p>
          <a:p>
            <a:pPr>
              <a:buNone/>
            </a:pPr>
            <a:r>
              <a:rPr lang="en-US" sz="2400" dirty="0"/>
              <a:t>    are accrued, at which point it is stopped and the standard </a:t>
            </a:r>
          </a:p>
          <a:p>
            <a:pPr>
              <a:buNone/>
            </a:pPr>
            <a:r>
              <a:rPr lang="en-US" sz="2400" dirty="0"/>
              <a:t>    z-test is carried out.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5928" y="3352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363395"/>
              </p:ext>
            </p:extLst>
          </p:nvPr>
        </p:nvGraphicFramePr>
        <p:xfrm>
          <a:off x="1143000" y="1600200"/>
          <a:ext cx="1066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4"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1066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351510"/>
              </p:ext>
            </p:extLst>
          </p:nvPr>
        </p:nvGraphicFramePr>
        <p:xfrm>
          <a:off x="2286000" y="1681843"/>
          <a:ext cx="2108200" cy="45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5" name="Equation" r:id="rId6" imgW="1066800" imgH="228600" progId="Equation.3">
                  <p:embed/>
                </p:oleObj>
              </mc:Choice>
              <mc:Fallback>
                <p:oleObj name="Equation" r:id="rId6" imgW="10668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681843"/>
                        <a:ext cx="2108200" cy="4517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207411"/>
              </p:ext>
            </p:extLst>
          </p:nvPr>
        </p:nvGraphicFramePr>
        <p:xfrm>
          <a:off x="5334000" y="1601788"/>
          <a:ext cx="1066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6" name="Equation" r:id="rId8" imgW="457200" imgH="228600" progId="Equation.3">
                  <p:embed/>
                </p:oleObj>
              </mc:Choice>
              <mc:Fallback>
                <p:oleObj name="Equation" r:id="rId8" imgW="4572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01788"/>
                        <a:ext cx="1066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470066"/>
              </p:ext>
            </p:extLst>
          </p:nvPr>
        </p:nvGraphicFramePr>
        <p:xfrm>
          <a:off x="6458857" y="1682750"/>
          <a:ext cx="21082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7" name="Equation" r:id="rId9" imgW="1066800" imgH="228600" progId="Equation.3">
                  <p:embed/>
                </p:oleObj>
              </mc:Choice>
              <mc:Fallback>
                <p:oleObj name="Equation" r:id="rId9" imgW="10668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8857" y="1682750"/>
                        <a:ext cx="21082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27080673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763000" cy="782638"/>
          </a:xfrm>
        </p:spPr>
        <p:txBody>
          <a:bodyPr/>
          <a:lstStyle/>
          <a:p>
            <a:r>
              <a:rPr lang="en-US" dirty="0"/>
              <a:t>Example 3: (binomial-beta) </a:t>
            </a:r>
            <a:br>
              <a:rPr lang="en-US" dirty="0"/>
            </a:br>
            <a:r>
              <a:rPr lang="en-US" dirty="0"/>
              <a:t>False Positive Alarms by Defibrillators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153400" cy="3859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A study is conducted in which </a:t>
            </a:r>
            <a:r>
              <a:rPr lang="en-US" i="1" dirty="0">
                <a:solidFill>
                  <a:schemeClr val="tx1"/>
                </a:solidFill>
              </a:rPr>
              <a:t>N</a:t>
            </a:r>
            <a:r>
              <a:rPr lang="en-US" dirty="0"/>
              <a:t> patients with heart arrhythmia are implanted defibrillators (a device that delivers a therapeutic dose of electrical energy to ailing heart).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Investigators are interested in testing whether the chance of false positive alarms by these defibrillators within the first year of use is low.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38</a:t>
            </a:r>
          </a:p>
        </p:txBody>
      </p:sp>
    </p:spTree>
    <p:extLst>
      <p:ext uri="{BB962C8B-B14F-4D97-AF65-F5344CB8AC3E}">
        <p14:creationId xmlns:p14="http://schemas.microsoft.com/office/powerpoint/2010/main" val="14622657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19100" y="1524000"/>
            <a:ext cx="8496300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Let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/>
              <a:t> be the number of false positives (assuming one incident per patient). Then</a:t>
            </a:r>
          </a:p>
          <a:p>
            <a:pPr marL="0" indent="0">
              <a:buNone/>
            </a:pPr>
            <a:r>
              <a:rPr lang="en-US" dirty="0"/>
              <a:t>    where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/>
              <a:t> is the probability of a false positive alarm.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The hypotheses are                and               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We put a </a:t>
            </a:r>
            <a:r>
              <a:rPr lang="en-US" i="1" dirty="0">
                <a:solidFill>
                  <a:schemeClr val="tx1"/>
                </a:solidFill>
              </a:rPr>
              <a:t>Beta(</a:t>
            </a:r>
            <a:r>
              <a:rPr lang="en-US" i="1" dirty="0" err="1">
                <a:solidFill>
                  <a:schemeClr val="tx1"/>
                </a:solidFill>
              </a:rPr>
              <a:t>a,b</a:t>
            </a:r>
            <a:r>
              <a:rPr lang="en-US" i="1" dirty="0">
                <a:solidFill>
                  <a:schemeClr val="tx1"/>
                </a:solidFill>
              </a:rPr>
              <a:t>)</a:t>
            </a:r>
            <a:r>
              <a:rPr lang="en-US" dirty="0"/>
              <a:t> prior on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/>
              <a:t>, which is conjugate to binomial.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375705"/>
              </p:ext>
            </p:extLst>
          </p:nvPr>
        </p:nvGraphicFramePr>
        <p:xfrm>
          <a:off x="5795963" y="2057400"/>
          <a:ext cx="29670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0" name="Equation" r:id="rId3" imgW="1295280" imgH="203040" progId="Equation.3">
                  <p:embed/>
                </p:oleObj>
              </mc:Choice>
              <mc:Fallback>
                <p:oleObj name="Equation" r:id="rId3" imgW="1295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057400"/>
                        <a:ext cx="296703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052741"/>
              </p:ext>
            </p:extLst>
          </p:nvPr>
        </p:nvGraphicFramePr>
        <p:xfrm>
          <a:off x="4038600" y="304800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1" name="Equation" r:id="rId5" imgW="723586" imgH="228501" progId="Equation.3">
                  <p:embed/>
                </p:oleObj>
              </mc:Choice>
              <mc:Fallback>
                <p:oleObj name="Equation" r:id="rId5" imgW="723586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048000"/>
                        <a:ext cx="14478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410669"/>
              </p:ext>
            </p:extLst>
          </p:nvPr>
        </p:nvGraphicFramePr>
        <p:xfrm>
          <a:off x="6248400" y="3048000"/>
          <a:ext cx="13906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22" name="Equation" r:id="rId7" imgW="698500" imgH="228600" progId="Equation.3">
                  <p:embed/>
                </p:oleObj>
              </mc:Choice>
              <mc:Fallback>
                <p:oleObj name="Equation" r:id="rId7" imgW="6985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048000"/>
                        <a:ext cx="13906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1369739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2270533"/>
            <a:ext cx="7643812" cy="3215867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>
                <a:solidFill>
                  <a:srgbClr val="CC0000"/>
                </a:solidFill>
              </a:rPr>
              <a:t>Standard Non-Bayesian Approach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Required sample size of a trial is statistically predetermined by conducting </a:t>
            </a:r>
            <a:r>
              <a:rPr lang="en-US" b="0" i="1" dirty="0">
                <a:solidFill>
                  <a:srgbClr val="CC0000"/>
                </a:solidFill>
              </a:rPr>
              <a:t>power analysis</a:t>
            </a:r>
            <a:r>
              <a:rPr lang="en-US" b="0" dirty="0">
                <a:solidFill>
                  <a:srgbClr val="CC0000"/>
                </a:solidFill>
              </a:rPr>
              <a:t>.       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Trial continues until at least that many subjects have been accrued.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One statistical test of efficacy of the new therapy is carried out at the end of the trial.</a:t>
            </a:r>
          </a:p>
          <a:p>
            <a:pPr lvl="1">
              <a:buFont typeface="Wingdings" pitchFamily="2" charset="2"/>
              <a:buChar char="§"/>
            </a:pPr>
            <a:endParaRPr lang="en-US" b="0" dirty="0">
              <a:solidFill>
                <a:srgbClr val="CC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6600"/>
                </a:solidFill>
              </a:rPr>
              <a:t>Data Monitoring in Clinical Trials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43812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 posterior distribution of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/>
              <a:t> after observing the number of false positive alarms </a:t>
            </a:r>
            <a:r>
              <a:rPr lang="en-US" i="1" dirty="0">
                <a:solidFill>
                  <a:schemeClr val="tx1"/>
                </a:solidFill>
              </a:rPr>
              <a:t>x </a:t>
            </a:r>
            <a:r>
              <a:rPr lang="en-US" dirty="0"/>
              <a:t>is</a:t>
            </a:r>
          </a:p>
          <a:p>
            <a:pPr marL="0" indent="0">
              <a:buNone/>
            </a:pPr>
            <a:r>
              <a:rPr lang="en-US" dirty="0"/>
              <a:t>                                    with density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      where </a:t>
            </a:r>
            <a:r>
              <a:rPr lang="en-US" i="1" dirty="0">
                <a:solidFill>
                  <a:schemeClr val="tx1"/>
                </a:solidFill>
              </a:rPr>
              <a:t>a, b &gt; 1 </a:t>
            </a:r>
            <a:r>
              <a:rPr lang="en-US" dirty="0"/>
              <a:t>and </a:t>
            </a:r>
            <a:r>
              <a:rPr lang="en-US" i="1" dirty="0">
                <a:solidFill>
                  <a:schemeClr val="tx1"/>
                </a:solidFill>
              </a:rPr>
              <a:t>0&lt;p&lt;1</a:t>
            </a:r>
            <a:r>
              <a:rPr lang="en-US" dirty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612080"/>
              </p:ext>
            </p:extLst>
          </p:nvPr>
        </p:nvGraphicFramePr>
        <p:xfrm>
          <a:off x="990600" y="2514600"/>
          <a:ext cx="3135086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10" name="Equation" r:id="rId3" imgW="1371600" imgH="203200" progId="Equation.3">
                  <p:embed/>
                </p:oleObj>
              </mc:Choice>
              <mc:Fallback>
                <p:oleObj name="Equation" r:id="rId3" imgW="13716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14600"/>
                        <a:ext cx="3135086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739134"/>
              </p:ext>
            </p:extLst>
          </p:nvPr>
        </p:nvGraphicFramePr>
        <p:xfrm>
          <a:off x="1066800" y="3200400"/>
          <a:ext cx="491913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11" name="Equation" r:id="rId5" imgW="2374900" imgH="254000" progId="Equation.3">
                  <p:embed/>
                </p:oleObj>
              </mc:Choice>
              <mc:Fallback>
                <p:oleObj name="Equation" r:id="rId5" imgW="2374900" imgH="254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200400"/>
                        <a:ext cx="491913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219780"/>
              </p:ext>
            </p:extLst>
          </p:nvPr>
        </p:nvGraphicFramePr>
        <p:xfrm>
          <a:off x="2209800" y="3962400"/>
          <a:ext cx="303503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12" name="Equation" r:id="rId7" imgW="1371600" imgH="444500" progId="Equation.3">
                  <p:embed/>
                </p:oleObj>
              </mc:Choice>
              <mc:Fallback>
                <p:oleObj name="Equation" r:id="rId7" imgW="13716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962400"/>
                        <a:ext cx="3035030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26321720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43812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To elicit the values of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/>
              <a:t>, we ask investigators for the prior probability that the alternative hypothesis is true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r>
              <a:rPr lang="en-US" dirty="0"/>
              <a:t>    and also for the most likely value of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To ensure a unique solution for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/>
              <a:t>, we </a:t>
            </a:r>
          </a:p>
          <a:p>
            <a:pPr marL="0" indent="0">
              <a:buNone/>
            </a:pPr>
            <a:r>
              <a:rPr lang="en-US" dirty="0"/>
              <a:t>    must require that                . </a:t>
            </a:r>
          </a:p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15113"/>
              </p:ext>
            </p:extLst>
          </p:nvPr>
        </p:nvGraphicFramePr>
        <p:xfrm>
          <a:off x="1447800" y="2971800"/>
          <a:ext cx="4519246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5" name="Equation" r:id="rId4" imgW="2451100" imgH="495300" progId="Equation.3">
                  <p:embed/>
                </p:oleObj>
              </mc:Choice>
              <mc:Fallback>
                <p:oleObj name="Equation" r:id="rId4" imgW="2451100" imgH="495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971800"/>
                        <a:ext cx="4519246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94390"/>
              </p:ext>
            </p:extLst>
          </p:nvPr>
        </p:nvGraphicFramePr>
        <p:xfrm>
          <a:off x="3048000" y="4572000"/>
          <a:ext cx="235104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6" name="Equation" r:id="rId6" imgW="1091726" imgH="393529" progId="Equation.3">
                  <p:embed/>
                </p:oleObj>
              </mc:Choice>
              <mc:Fallback>
                <p:oleObj name="Equation" r:id="rId6" imgW="1091726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572000"/>
                        <a:ext cx="2351049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41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134353"/>
              </p:ext>
            </p:extLst>
          </p:nvPr>
        </p:nvGraphicFramePr>
        <p:xfrm>
          <a:off x="3839368" y="6019800"/>
          <a:ext cx="146526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7" name="Equation" r:id="rId8" imgW="672808" imgH="228501" progId="Equation.3">
                  <p:embed/>
                </p:oleObj>
              </mc:Choice>
              <mc:Fallback>
                <p:oleObj name="Equation" r:id="rId8" imgW="67280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9368" y="6019800"/>
                        <a:ext cx="146526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2658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899584"/>
              </p:ext>
            </p:extLst>
          </p:nvPr>
        </p:nvGraphicFramePr>
        <p:xfrm>
          <a:off x="1447800" y="2590800"/>
          <a:ext cx="53702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8" name="Equation" r:id="rId3" imgW="355292" imgH="203024" progId="Equation.3">
                  <p:embed/>
                </p:oleObj>
              </mc:Choice>
              <mc:Fallback>
                <p:oleObj name="Equation" r:id="rId3" imgW="355292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90800"/>
                        <a:ext cx="537029" cy="30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 flipV="1">
            <a:off x="2057400" y="2667001"/>
            <a:ext cx="19050" cy="2285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76450" y="4953000"/>
            <a:ext cx="3162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855877" y="5029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0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83487" y="504047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66648" y="5062248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mode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50237" y="50292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2895600" y="3323589"/>
            <a:ext cx="9525" cy="162941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2066925" y="3314065"/>
            <a:ext cx="2619375" cy="1638935"/>
          </a:xfrm>
          <a:custGeom>
            <a:avLst/>
            <a:gdLst>
              <a:gd name="connsiteX0" fmla="*/ 0 w 2619375"/>
              <a:gd name="connsiteY0" fmla="*/ 1590675 h 1639066"/>
              <a:gd name="connsiteX1" fmla="*/ 76200 w 2619375"/>
              <a:gd name="connsiteY1" fmla="*/ 1504950 h 1639066"/>
              <a:gd name="connsiteX2" fmla="*/ 95250 w 2619375"/>
              <a:gd name="connsiteY2" fmla="*/ 1466850 h 1639066"/>
              <a:gd name="connsiteX3" fmla="*/ 133350 w 2619375"/>
              <a:gd name="connsiteY3" fmla="*/ 1428750 h 1639066"/>
              <a:gd name="connsiteX4" fmla="*/ 152400 w 2619375"/>
              <a:gd name="connsiteY4" fmla="*/ 1390650 h 1639066"/>
              <a:gd name="connsiteX5" fmla="*/ 219075 w 2619375"/>
              <a:gd name="connsiteY5" fmla="*/ 1295400 h 1639066"/>
              <a:gd name="connsiteX6" fmla="*/ 228600 w 2619375"/>
              <a:gd name="connsiteY6" fmla="*/ 1266825 h 1639066"/>
              <a:gd name="connsiteX7" fmla="*/ 238125 w 2619375"/>
              <a:gd name="connsiteY7" fmla="*/ 1228725 h 1639066"/>
              <a:gd name="connsiteX8" fmla="*/ 257175 w 2619375"/>
              <a:gd name="connsiteY8" fmla="*/ 1200150 h 1639066"/>
              <a:gd name="connsiteX9" fmla="*/ 266700 w 2619375"/>
              <a:gd name="connsiteY9" fmla="*/ 1162050 h 1639066"/>
              <a:gd name="connsiteX10" fmla="*/ 285750 w 2619375"/>
              <a:gd name="connsiteY10" fmla="*/ 1104900 h 1639066"/>
              <a:gd name="connsiteX11" fmla="*/ 295275 w 2619375"/>
              <a:gd name="connsiteY11" fmla="*/ 1057275 h 1639066"/>
              <a:gd name="connsiteX12" fmla="*/ 314325 w 2619375"/>
              <a:gd name="connsiteY12" fmla="*/ 1009650 h 1639066"/>
              <a:gd name="connsiteX13" fmla="*/ 333375 w 2619375"/>
              <a:gd name="connsiteY13" fmla="*/ 923925 h 1639066"/>
              <a:gd name="connsiteX14" fmla="*/ 342900 w 2619375"/>
              <a:gd name="connsiteY14" fmla="*/ 895350 h 1639066"/>
              <a:gd name="connsiteX15" fmla="*/ 352425 w 2619375"/>
              <a:gd name="connsiteY15" fmla="*/ 838200 h 1639066"/>
              <a:gd name="connsiteX16" fmla="*/ 361950 w 2619375"/>
              <a:gd name="connsiteY16" fmla="*/ 809625 h 1639066"/>
              <a:gd name="connsiteX17" fmla="*/ 381000 w 2619375"/>
              <a:gd name="connsiteY17" fmla="*/ 742950 h 1639066"/>
              <a:gd name="connsiteX18" fmla="*/ 390525 w 2619375"/>
              <a:gd name="connsiteY18" fmla="*/ 714375 h 1639066"/>
              <a:gd name="connsiteX19" fmla="*/ 409575 w 2619375"/>
              <a:gd name="connsiteY19" fmla="*/ 676275 h 1639066"/>
              <a:gd name="connsiteX20" fmla="*/ 428625 w 2619375"/>
              <a:gd name="connsiteY20" fmla="*/ 600075 h 1639066"/>
              <a:gd name="connsiteX21" fmla="*/ 447675 w 2619375"/>
              <a:gd name="connsiteY21" fmla="*/ 571500 h 1639066"/>
              <a:gd name="connsiteX22" fmla="*/ 466725 w 2619375"/>
              <a:gd name="connsiteY22" fmla="*/ 514350 h 1639066"/>
              <a:gd name="connsiteX23" fmla="*/ 485775 w 2619375"/>
              <a:gd name="connsiteY23" fmla="*/ 447675 h 1639066"/>
              <a:gd name="connsiteX24" fmla="*/ 504825 w 2619375"/>
              <a:gd name="connsiteY24" fmla="*/ 419100 h 1639066"/>
              <a:gd name="connsiteX25" fmla="*/ 514350 w 2619375"/>
              <a:gd name="connsiteY25" fmla="*/ 371475 h 1639066"/>
              <a:gd name="connsiteX26" fmla="*/ 533400 w 2619375"/>
              <a:gd name="connsiteY26" fmla="*/ 314325 h 1639066"/>
              <a:gd name="connsiteX27" fmla="*/ 542925 w 2619375"/>
              <a:gd name="connsiteY27" fmla="*/ 285750 h 1639066"/>
              <a:gd name="connsiteX28" fmla="*/ 552450 w 2619375"/>
              <a:gd name="connsiteY28" fmla="*/ 257175 h 1639066"/>
              <a:gd name="connsiteX29" fmla="*/ 561975 w 2619375"/>
              <a:gd name="connsiteY29" fmla="*/ 228600 h 1639066"/>
              <a:gd name="connsiteX30" fmla="*/ 581025 w 2619375"/>
              <a:gd name="connsiteY30" fmla="*/ 200025 h 1639066"/>
              <a:gd name="connsiteX31" fmla="*/ 590550 w 2619375"/>
              <a:gd name="connsiteY31" fmla="*/ 171450 h 1639066"/>
              <a:gd name="connsiteX32" fmla="*/ 647700 w 2619375"/>
              <a:gd name="connsiteY32" fmla="*/ 114300 h 1639066"/>
              <a:gd name="connsiteX33" fmla="*/ 676275 w 2619375"/>
              <a:gd name="connsiteY33" fmla="*/ 85725 h 1639066"/>
              <a:gd name="connsiteX34" fmla="*/ 781050 w 2619375"/>
              <a:gd name="connsiteY34" fmla="*/ 28575 h 1639066"/>
              <a:gd name="connsiteX35" fmla="*/ 847725 w 2619375"/>
              <a:gd name="connsiteY35" fmla="*/ 0 h 1639066"/>
              <a:gd name="connsiteX36" fmla="*/ 942975 w 2619375"/>
              <a:gd name="connsiteY36" fmla="*/ 9525 h 1639066"/>
              <a:gd name="connsiteX37" fmla="*/ 971550 w 2619375"/>
              <a:gd name="connsiteY37" fmla="*/ 28575 h 1639066"/>
              <a:gd name="connsiteX38" fmla="*/ 1028700 w 2619375"/>
              <a:gd name="connsiteY38" fmla="*/ 57150 h 1639066"/>
              <a:gd name="connsiteX39" fmla="*/ 1104900 w 2619375"/>
              <a:gd name="connsiteY39" fmla="*/ 142875 h 1639066"/>
              <a:gd name="connsiteX40" fmla="*/ 1123950 w 2619375"/>
              <a:gd name="connsiteY40" fmla="*/ 180975 h 1639066"/>
              <a:gd name="connsiteX41" fmla="*/ 1133475 w 2619375"/>
              <a:gd name="connsiteY41" fmla="*/ 209550 h 1639066"/>
              <a:gd name="connsiteX42" fmla="*/ 1171575 w 2619375"/>
              <a:gd name="connsiteY42" fmla="*/ 266700 h 1639066"/>
              <a:gd name="connsiteX43" fmla="*/ 1209675 w 2619375"/>
              <a:gd name="connsiteY43" fmla="*/ 342900 h 1639066"/>
              <a:gd name="connsiteX44" fmla="*/ 1219200 w 2619375"/>
              <a:gd name="connsiteY44" fmla="*/ 409575 h 1639066"/>
              <a:gd name="connsiteX45" fmla="*/ 1238250 w 2619375"/>
              <a:gd name="connsiteY45" fmla="*/ 438150 h 1639066"/>
              <a:gd name="connsiteX46" fmla="*/ 1257300 w 2619375"/>
              <a:gd name="connsiteY46" fmla="*/ 495300 h 1639066"/>
              <a:gd name="connsiteX47" fmla="*/ 1257300 w 2619375"/>
              <a:gd name="connsiteY47" fmla="*/ 495300 h 1639066"/>
              <a:gd name="connsiteX48" fmla="*/ 1276350 w 2619375"/>
              <a:gd name="connsiteY48" fmla="*/ 609600 h 1639066"/>
              <a:gd name="connsiteX49" fmla="*/ 1295400 w 2619375"/>
              <a:gd name="connsiteY49" fmla="*/ 685800 h 1639066"/>
              <a:gd name="connsiteX50" fmla="*/ 1304925 w 2619375"/>
              <a:gd name="connsiteY50" fmla="*/ 714375 h 1639066"/>
              <a:gd name="connsiteX51" fmla="*/ 1314450 w 2619375"/>
              <a:gd name="connsiteY51" fmla="*/ 771525 h 1639066"/>
              <a:gd name="connsiteX52" fmla="*/ 1352550 w 2619375"/>
              <a:gd name="connsiteY52" fmla="*/ 847725 h 1639066"/>
              <a:gd name="connsiteX53" fmla="*/ 1362075 w 2619375"/>
              <a:gd name="connsiteY53" fmla="*/ 885825 h 1639066"/>
              <a:gd name="connsiteX54" fmla="*/ 1400175 w 2619375"/>
              <a:gd name="connsiteY54" fmla="*/ 962025 h 1639066"/>
              <a:gd name="connsiteX55" fmla="*/ 1438275 w 2619375"/>
              <a:gd name="connsiteY55" fmla="*/ 1057275 h 1639066"/>
              <a:gd name="connsiteX56" fmla="*/ 1476375 w 2619375"/>
              <a:gd name="connsiteY56" fmla="*/ 1114425 h 1639066"/>
              <a:gd name="connsiteX57" fmla="*/ 1533525 w 2619375"/>
              <a:gd name="connsiteY57" fmla="*/ 1171575 h 1639066"/>
              <a:gd name="connsiteX58" fmla="*/ 1562100 w 2619375"/>
              <a:gd name="connsiteY58" fmla="*/ 1190625 h 1639066"/>
              <a:gd name="connsiteX59" fmla="*/ 1657350 w 2619375"/>
              <a:gd name="connsiteY59" fmla="*/ 1257300 h 1639066"/>
              <a:gd name="connsiteX60" fmla="*/ 1685925 w 2619375"/>
              <a:gd name="connsiteY60" fmla="*/ 1276350 h 1639066"/>
              <a:gd name="connsiteX61" fmla="*/ 1714500 w 2619375"/>
              <a:gd name="connsiteY61" fmla="*/ 1304925 h 1639066"/>
              <a:gd name="connsiteX62" fmla="*/ 1752600 w 2619375"/>
              <a:gd name="connsiteY62" fmla="*/ 1323975 h 1639066"/>
              <a:gd name="connsiteX63" fmla="*/ 1819275 w 2619375"/>
              <a:gd name="connsiteY63" fmla="*/ 1381125 h 1639066"/>
              <a:gd name="connsiteX64" fmla="*/ 1847850 w 2619375"/>
              <a:gd name="connsiteY64" fmla="*/ 1400175 h 1639066"/>
              <a:gd name="connsiteX65" fmla="*/ 1905000 w 2619375"/>
              <a:gd name="connsiteY65" fmla="*/ 1428750 h 1639066"/>
              <a:gd name="connsiteX66" fmla="*/ 2000250 w 2619375"/>
              <a:gd name="connsiteY66" fmla="*/ 1504950 h 1639066"/>
              <a:gd name="connsiteX67" fmla="*/ 2076450 w 2619375"/>
              <a:gd name="connsiteY67" fmla="*/ 1514475 h 1639066"/>
              <a:gd name="connsiteX68" fmla="*/ 2105025 w 2619375"/>
              <a:gd name="connsiteY68" fmla="*/ 1524000 h 1639066"/>
              <a:gd name="connsiteX69" fmla="*/ 2209800 w 2619375"/>
              <a:gd name="connsiteY69" fmla="*/ 1543050 h 1639066"/>
              <a:gd name="connsiteX70" fmla="*/ 2238375 w 2619375"/>
              <a:gd name="connsiteY70" fmla="*/ 1552575 h 1639066"/>
              <a:gd name="connsiteX71" fmla="*/ 2324100 w 2619375"/>
              <a:gd name="connsiteY71" fmla="*/ 1571625 h 1639066"/>
              <a:gd name="connsiteX72" fmla="*/ 2352675 w 2619375"/>
              <a:gd name="connsiteY72" fmla="*/ 1581150 h 1639066"/>
              <a:gd name="connsiteX73" fmla="*/ 2428875 w 2619375"/>
              <a:gd name="connsiteY73" fmla="*/ 1600200 h 1639066"/>
              <a:gd name="connsiteX74" fmla="*/ 2486025 w 2619375"/>
              <a:gd name="connsiteY74" fmla="*/ 1619250 h 1639066"/>
              <a:gd name="connsiteX75" fmla="*/ 2562225 w 2619375"/>
              <a:gd name="connsiteY75" fmla="*/ 1638300 h 1639066"/>
              <a:gd name="connsiteX76" fmla="*/ 2619375 w 2619375"/>
              <a:gd name="connsiteY76" fmla="*/ 1638300 h 163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619375" h="1639066">
                <a:moveTo>
                  <a:pt x="0" y="1590675"/>
                </a:moveTo>
                <a:cubicBezTo>
                  <a:pt x="32423" y="1558252"/>
                  <a:pt x="52841" y="1542324"/>
                  <a:pt x="76200" y="1504950"/>
                </a:cubicBezTo>
                <a:cubicBezTo>
                  <a:pt x="83725" y="1492909"/>
                  <a:pt x="86731" y="1478209"/>
                  <a:pt x="95250" y="1466850"/>
                </a:cubicBezTo>
                <a:cubicBezTo>
                  <a:pt x="106026" y="1452482"/>
                  <a:pt x="122574" y="1443118"/>
                  <a:pt x="133350" y="1428750"/>
                </a:cubicBezTo>
                <a:cubicBezTo>
                  <a:pt x="141869" y="1417391"/>
                  <a:pt x="144875" y="1402691"/>
                  <a:pt x="152400" y="1390650"/>
                </a:cubicBezTo>
                <a:cubicBezTo>
                  <a:pt x="167925" y="1365810"/>
                  <a:pt x="210802" y="1320219"/>
                  <a:pt x="219075" y="1295400"/>
                </a:cubicBezTo>
                <a:cubicBezTo>
                  <a:pt x="222250" y="1285875"/>
                  <a:pt x="225842" y="1276479"/>
                  <a:pt x="228600" y="1266825"/>
                </a:cubicBezTo>
                <a:cubicBezTo>
                  <a:pt x="232196" y="1254238"/>
                  <a:pt x="232968" y="1240757"/>
                  <a:pt x="238125" y="1228725"/>
                </a:cubicBezTo>
                <a:cubicBezTo>
                  <a:pt x="242634" y="1218203"/>
                  <a:pt x="250825" y="1209675"/>
                  <a:pt x="257175" y="1200150"/>
                </a:cubicBezTo>
                <a:cubicBezTo>
                  <a:pt x="260350" y="1187450"/>
                  <a:pt x="262938" y="1174589"/>
                  <a:pt x="266700" y="1162050"/>
                </a:cubicBezTo>
                <a:cubicBezTo>
                  <a:pt x="272470" y="1142816"/>
                  <a:pt x="281812" y="1124591"/>
                  <a:pt x="285750" y="1104900"/>
                </a:cubicBezTo>
                <a:cubicBezTo>
                  <a:pt x="288925" y="1089025"/>
                  <a:pt x="290623" y="1072782"/>
                  <a:pt x="295275" y="1057275"/>
                </a:cubicBezTo>
                <a:cubicBezTo>
                  <a:pt x="300188" y="1040898"/>
                  <a:pt x="308918" y="1025870"/>
                  <a:pt x="314325" y="1009650"/>
                </a:cubicBezTo>
                <a:cubicBezTo>
                  <a:pt x="324103" y="980316"/>
                  <a:pt x="325826" y="954122"/>
                  <a:pt x="333375" y="923925"/>
                </a:cubicBezTo>
                <a:cubicBezTo>
                  <a:pt x="335810" y="914185"/>
                  <a:pt x="340722" y="905151"/>
                  <a:pt x="342900" y="895350"/>
                </a:cubicBezTo>
                <a:cubicBezTo>
                  <a:pt x="347090" y="876497"/>
                  <a:pt x="348235" y="857053"/>
                  <a:pt x="352425" y="838200"/>
                </a:cubicBezTo>
                <a:cubicBezTo>
                  <a:pt x="354603" y="828399"/>
                  <a:pt x="359065" y="819242"/>
                  <a:pt x="361950" y="809625"/>
                </a:cubicBezTo>
                <a:cubicBezTo>
                  <a:pt x="368592" y="787485"/>
                  <a:pt x="374358" y="765090"/>
                  <a:pt x="381000" y="742950"/>
                </a:cubicBezTo>
                <a:cubicBezTo>
                  <a:pt x="383885" y="733333"/>
                  <a:pt x="386570" y="723603"/>
                  <a:pt x="390525" y="714375"/>
                </a:cubicBezTo>
                <a:cubicBezTo>
                  <a:pt x="396118" y="701324"/>
                  <a:pt x="405085" y="689745"/>
                  <a:pt x="409575" y="676275"/>
                </a:cubicBezTo>
                <a:cubicBezTo>
                  <a:pt x="417854" y="651437"/>
                  <a:pt x="419678" y="624680"/>
                  <a:pt x="428625" y="600075"/>
                </a:cubicBezTo>
                <a:cubicBezTo>
                  <a:pt x="432537" y="589317"/>
                  <a:pt x="443026" y="581961"/>
                  <a:pt x="447675" y="571500"/>
                </a:cubicBezTo>
                <a:cubicBezTo>
                  <a:pt x="455830" y="553150"/>
                  <a:pt x="461855" y="533831"/>
                  <a:pt x="466725" y="514350"/>
                </a:cubicBezTo>
                <a:cubicBezTo>
                  <a:pt x="469777" y="502143"/>
                  <a:pt x="478943" y="461340"/>
                  <a:pt x="485775" y="447675"/>
                </a:cubicBezTo>
                <a:cubicBezTo>
                  <a:pt x="490895" y="437436"/>
                  <a:pt x="498475" y="428625"/>
                  <a:pt x="504825" y="419100"/>
                </a:cubicBezTo>
                <a:cubicBezTo>
                  <a:pt x="508000" y="403225"/>
                  <a:pt x="510090" y="387094"/>
                  <a:pt x="514350" y="371475"/>
                </a:cubicBezTo>
                <a:cubicBezTo>
                  <a:pt x="519634" y="352102"/>
                  <a:pt x="527050" y="333375"/>
                  <a:pt x="533400" y="314325"/>
                </a:cubicBezTo>
                <a:lnTo>
                  <a:pt x="542925" y="285750"/>
                </a:lnTo>
                <a:lnTo>
                  <a:pt x="552450" y="257175"/>
                </a:lnTo>
                <a:cubicBezTo>
                  <a:pt x="555625" y="247650"/>
                  <a:pt x="556406" y="236954"/>
                  <a:pt x="561975" y="228600"/>
                </a:cubicBezTo>
                <a:cubicBezTo>
                  <a:pt x="568325" y="219075"/>
                  <a:pt x="575905" y="210264"/>
                  <a:pt x="581025" y="200025"/>
                </a:cubicBezTo>
                <a:cubicBezTo>
                  <a:pt x="585515" y="191045"/>
                  <a:pt x="584386" y="179375"/>
                  <a:pt x="590550" y="171450"/>
                </a:cubicBezTo>
                <a:cubicBezTo>
                  <a:pt x="607090" y="150184"/>
                  <a:pt x="628650" y="133350"/>
                  <a:pt x="647700" y="114300"/>
                </a:cubicBezTo>
                <a:cubicBezTo>
                  <a:pt x="657225" y="104775"/>
                  <a:pt x="665067" y="93197"/>
                  <a:pt x="676275" y="85725"/>
                </a:cubicBezTo>
                <a:cubicBezTo>
                  <a:pt x="728479" y="50923"/>
                  <a:pt x="694611" y="71795"/>
                  <a:pt x="781050" y="28575"/>
                </a:cubicBezTo>
                <a:cubicBezTo>
                  <a:pt x="828130" y="5035"/>
                  <a:pt x="805680" y="14015"/>
                  <a:pt x="847725" y="0"/>
                </a:cubicBezTo>
                <a:cubicBezTo>
                  <a:pt x="879475" y="3175"/>
                  <a:pt x="911884" y="2350"/>
                  <a:pt x="942975" y="9525"/>
                </a:cubicBezTo>
                <a:cubicBezTo>
                  <a:pt x="954129" y="12099"/>
                  <a:pt x="961311" y="23455"/>
                  <a:pt x="971550" y="28575"/>
                </a:cubicBezTo>
                <a:cubicBezTo>
                  <a:pt x="1009378" y="47489"/>
                  <a:pt x="993603" y="25953"/>
                  <a:pt x="1028700" y="57150"/>
                </a:cubicBezTo>
                <a:cubicBezTo>
                  <a:pt x="1062300" y="87017"/>
                  <a:pt x="1084352" y="106917"/>
                  <a:pt x="1104900" y="142875"/>
                </a:cubicBezTo>
                <a:cubicBezTo>
                  <a:pt x="1111945" y="155203"/>
                  <a:pt x="1118357" y="167924"/>
                  <a:pt x="1123950" y="180975"/>
                </a:cubicBezTo>
                <a:cubicBezTo>
                  <a:pt x="1127905" y="190203"/>
                  <a:pt x="1128599" y="200773"/>
                  <a:pt x="1133475" y="209550"/>
                </a:cubicBezTo>
                <a:cubicBezTo>
                  <a:pt x="1144594" y="229564"/>
                  <a:pt x="1164335" y="244980"/>
                  <a:pt x="1171575" y="266700"/>
                </a:cubicBezTo>
                <a:cubicBezTo>
                  <a:pt x="1186954" y="312838"/>
                  <a:pt x="1175934" y="286666"/>
                  <a:pt x="1209675" y="342900"/>
                </a:cubicBezTo>
                <a:cubicBezTo>
                  <a:pt x="1212850" y="365125"/>
                  <a:pt x="1212749" y="388071"/>
                  <a:pt x="1219200" y="409575"/>
                </a:cubicBezTo>
                <a:cubicBezTo>
                  <a:pt x="1222489" y="420540"/>
                  <a:pt x="1233601" y="427689"/>
                  <a:pt x="1238250" y="438150"/>
                </a:cubicBezTo>
                <a:cubicBezTo>
                  <a:pt x="1246405" y="456500"/>
                  <a:pt x="1250950" y="476250"/>
                  <a:pt x="1257300" y="495300"/>
                </a:cubicBezTo>
                <a:lnTo>
                  <a:pt x="1257300" y="495300"/>
                </a:lnTo>
                <a:cubicBezTo>
                  <a:pt x="1263650" y="533400"/>
                  <a:pt x="1266982" y="572128"/>
                  <a:pt x="1276350" y="609600"/>
                </a:cubicBezTo>
                <a:cubicBezTo>
                  <a:pt x="1282700" y="635000"/>
                  <a:pt x="1287121" y="660962"/>
                  <a:pt x="1295400" y="685800"/>
                </a:cubicBezTo>
                <a:cubicBezTo>
                  <a:pt x="1298575" y="695325"/>
                  <a:pt x="1302747" y="704574"/>
                  <a:pt x="1304925" y="714375"/>
                </a:cubicBezTo>
                <a:cubicBezTo>
                  <a:pt x="1309115" y="733228"/>
                  <a:pt x="1307954" y="753337"/>
                  <a:pt x="1314450" y="771525"/>
                </a:cubicBezTo>
                <a:cubicBezTo>
                  <a:pt x="1324001" y="798269"/>
                  <a:pt x="1345662" y="820175"/>
                  <a:pt x="1352550" y="847725"/>
                </a:cubicBezTo>
                <a:cubicBezTo>
                  <a:pt x="1355725" y="860425"/>
                  <a:pt x="1357040" y="873741"/>
                  <a:pt x="1362075" y="885825"/>
                </a:cubicBezTo>
                <a:cubicBezTo>
                  <a:pt x="1372997" y="912039"/>
                  <a:pt x="1391195" y="935084"/>
                  <a:pt x="1400175" y="962025"/>
                </a:cubicBezTo>
                <a:cubicBezTo>
                  <a:pt x="1413805" y="1002915"/>
                  <a:pt x="1417252" y="1022237"/>
                  <a:pt x="1438275" y="1057275"/>
                </a:cubicBezTo>
                <a:cubicBezTo>
                  <a:pt x="1450055" y="1076908"/>
                  <a:pt x="1457325" y="1101725"/>
                  <a:pt x="1476375" y="1114425"/>
                </a:cubicBezTo>
                <a:cubicBezTo>
                  <a:pt x="1543718" y="1159320"/>
                  <a:pt x="1462638" y="1100688"/>
                  <a:pt x="1533525" y="1171575"/>
                </a:cubicBezTo>
                <a:cubicBezTo>
                  <a:pt x="1541620" y="1179670"/>
                  <a:pt x="1552785" y="1183971"/>
                  <a:pt x="1562100" y="1190625"/>
                </a:cubicBezTo>
                <a:cubicBezTo>
                  <a:pt x="1660828" y="1261145"/>
                  <a:pt x="1525968" y="1169712"/>
                  <a:pt x="1657350" y="1257300"/>
                </a:cubicBezTo>
                <a:cubicBezTo>
                  <a:pt x="1666875" y="1263650"/>
                  <a:pt x="1677830" y="1268255"/>
                  <a:pt x="1685925" y="1276350"/>
                </a:cubicBezTo>
                <a:cubicBezTo>
                  <a:pt x="1695450" y="1285875"/>
                  <a:pt x="1703539" y="1297095"/>
                  <a:pt x="1714500" y="1304925"/>
                </a:cubicBezTo>
                <a:cubicBezTo>
                  <a:pt x="1726054" y="1313178"/>
                  <a:pt x="1740559" y="1316450"/>
                  <a:pt x="1752600" y="1323975"/>
                </a:cubicBezTo>
                <a:cubicBezTo>
                  <a:pt x="1809675" y="1359647"/>
                  <a:pt x="1772518" y="1342161"/>
                  <a:pt x="1819275" y="1381125"/>
                </a:cubicBezTo>
                <a:cubicBezTo>
                  <a:pt x="1828069" y="1388454"/>
                  <a:pt x="1837611" y="1395055"/>
                  <a:pt x="1847850" y="1400175"/>
                </a:cubicBezTo>
                <a:cubicBezTo>
                  <a:pt x="1885678" y="1419089"/>
                  <a:pt x="1869903" y="1397553"/>
                  <a:pt x="1905000" y="1428750"/>
                </a:cubicBezTo>
                <a:cubicBezTo>
                  <a:pt x="1937698" y="1457815"/>
                  <a:pt x="1956233" y="1493946"/>
                  <a:pt x="2000250" y="1504950"/>
                </a:cubicBezTo>
                <a:cubicBezTo>
                  <a:pt x="2025083" y="1511158"/>
                  <a:pt x="2051050" y="1511300"/>
                  <a:pt x="2076450" y="1514475"/>
                </a:cubicBezTo>
                <a:cubicBezTo>
                  <a:pt x="2085975" y="1517650"/>
                  <a:pt x="2095224" y="1521822"/>
                  <a:pt x="2105025" y="1524000"/>
                </a:cubicBezTo>
                <a:cubicBezTo>
                  <a:pt x="2181454" y="1540984"/>
                  <a:pt x="2140463" y="1525716"/>
                  <a:pt x="2209800" y="1543050"/>
                </a:cubicBezTo>
                <a:cubicBezTo>
                  <a:pt x="2219540" y="1545485"/>
                  <a:pt x="2228721" y="1549817"/>
                  <a:pt x="2238375" y="1552575"/>
                </a:cubicBezTo>
                <a:cubicBezTo>
                  <a:pt x="2306821" y="1572131"/>
                  <a:pt x="2245534" y="1551983"/>
                  <a:pt x="2324100" y="1571625"/>
                </a:cubicBezTo>
                <a:cubicBezTo>
                  <a:pt x="2333840" y="1574060"/>
                  <a:pt x="2342989" y="1578508"/>
                  <a:pt x="2352675" y="1581150"/>
                </a:cubicBezTo>
                <a:cubicBezTo>
                  <a:pt x="2377934" y="1588039"/>
                  <a:pt x="2404037" y="1591921"/>
                  <a:pt x="2428875" y="1600200"/>
                </a:cubicBezTo>
                <a:lnTo>
                  <a:pt x="2486025" y="1619250"/>
                </a:lnTo>
                <a:cubicBezTo>
                  <a:pt x="2513920" y="1628548"/>
                  <a:pt x="2530616" y="1635426"/>
                  <a:pt x="2562225" y="1638300"/>
                </a:cubicBezTo>
                <a:cubicBezTo>
                  <a:pt x="2581197" y="1640025"/>
                  <a:pt x="2600325" y="1638300"/>
                  <a:pt x="2619375" y="163830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48014" y="2667001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1&lt; a &lt; b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42</a:t>
            </a:r>
          </a:p>
        </p:txBody>
      </p:sp>
      <p:cxnSp>
        <p:nvCxnSpPr>
          <p:cNvPr id="24" name="Straight Connector 23"/>
          <p:cNvCxnSpPr>
            <a:stCxn id="19" idx="39"/>
          </p:cNvCxnSpPr>
          <p:nvPr/>
        </p:nvCxnSpPr>
        <p:spPr>
          <a:xfrm>
            <a:off x="3171825" y="3456929"/>
            <a:ext cx="28575" cy="149607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211642"/>
              </p:ext>
            </p:extLst>
          </p:nvPr>
        </p:nvGraphicFramePr>
        <p:xfrm>
          <a:off x="3062186" y="5007037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9" name="Equation" r:id="rId5" imgW="190500" imgH="228600" progId="Equation.3">
                  <p:embed/>
                </p:oleObj>
              </mc:Choice>
              <mc:Fallback>
                <p:oleObj name="Equation" r:id="rId5" imgW="1905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2186" y="5007037"/>
                        <a:ext cx="3810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5591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87450" y="1265238"/>
            <a:ext cx="6553200" cy="508000"/>
          </a:xfrm>
        </p:spPr>
        <p:txBody>
          <a:bodyPr/>
          <a:lstStyle/>
          <a:p>
            <a:r>
              <a:rPr lang="en-US" dirty="0"/>
              <a:t>Numerical Example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76338" y="1916113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Suppose </a:t>
            </a:r>
            <a:r>
              <a:rPr lang="en-US" i="1" dirty="0">
                <a:solidFill>
                  <a:schemeClr val="tx1"/>
                </a:solidFill>
              </a:rPr>
              <a:t>N=100</a:t>
            </a:r>
            <a:r>
              <a:rPr lang="en-US" dirty="0"/>
              <a:t> and                   is being tested.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Suppose investigators would like to use a </a:t>
            </a:r>
            <a:r>
              <a:rPr lang="en-US" dirty="0">
                <a:solidFill>
                  <a:schemeClr val="tx1"/>
                </a:solidFill>
              </a:rPr>
              <a:t>skeptical</a:t>
            </a:r>
            <a:r>
              <a:rPr lang="en-US" dirty="0"/>
              <a:t> prior with the probability of the true alternative equal to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>
                <a:solidFill>
                  <a:schemeClr val="tx1"/>
                </a:solidFill>
              </a:rPr>
              <a:t>(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i="1" dirty="0">
                <a:solidFill>
                  <a:schemeClr val="tx1"/>
                </a:solidFill>
              </a:rPr>
              <a:t>=</a:t>
            </a:r>
            <a:r>
              <a:rPr lang="en-US" dirty="0">
                <a:solidFill>
                  <a:schemeClr val="tx1"/>
                </a:solidFill>
              </a:rPr>
              <a:t>0.45</a:t>
            </a:r>
            <a:r>
              <a:rPr lang="en-US" dirty="0"/>
              <a:t>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elicited value of the mode is 0.25.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Therefore, the values of parameters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/>
              <a:t> are </a:t>
            </a:r>
            <a:r>
              <a:rPr lang="en-US" i="1" dirty="0">
                <a:solidFill>
                  <a:schemeClr val="tx1"/>
                </a:solidFill>
              </a:rPr>
              <a:t>a=1.7755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b=3.3265.</a:t>
            </a:r>
          </a:p>
          <a:p>
            <a:pPr marL="0" indent="0"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        </a:t>
            </a:r>
          </a:p>
          <a:p>
            <a:pPr>
              <a:buNone/>
            </a:pPr>
            <a:r>
              <a:rPr lang="en-US" dirty="0"/>
              <a:t>   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541792"/>
              </p:ext>
            </p:extLst>
          </p:nvPr>
        </p:nvGraphicFramePr>
        <p:xfrm>
          <a:off x="5105400" y="1981200"/>
          <a:ext cx="157038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3" name="Equation" r:id="rId3" imgW="748975" imgH="215806" progId="Equation.3">
                  <p:embed/>
                </p:oleObj>
              </mc:Choice>
              <mc:Fallback>
                <p:oleObj name="Equation" r:id="rId3" imgW="748975" imgH="21580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981200"/>
                        <a:ext cx="1570383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3218782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The posterior probability of the alternative </a:t>
            </a:r>
          </a:p>
          <a:p>
            <a:pPr marL="0" indent="0">
              <a:buNone/>
            </a:pPr>
            <a:r>
              <a:rPr lang="en-US" dirty="0"/>
              <a:t>      is computed as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with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The Bayesian stopping rule is summarized as follows:</a:t>
            </a:r>
          </a:p>
          <a:p>
            <a:pPr>
              <a:buNone/>
            </a:pPr>
            <a:r>
              <a:rPr lang="en-US" dirty="0"/>
              <a:t>        </a:t>
            </a:r>
          </a:p>
          <a:p>
            <a:pPr>
              <a:buNone/>
            </a:pPr>
            <a:r>
              <a:rPr lang="en-US" dirty="0"/>
              <a:t>  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001652"/>
              </p:ext>
            </p:extLst>
          </p:nvPr>
        </p:nvGraphicFramePr>
        <p:xfrm>
          <a:off x="1219200" y="2590800"/>
          <a:ext cx="4574931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63" name="Equation" r:id="rId3" imgW="2120900" imgH="495300" progId="Equation.3">
                  <p:embed/>
                </p:oleObj>
              </mc:Choice>
              <mc:Fallback>
                <p:oleObj name="Equation" r:id="rId3" imgW="2120900" imgH="495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590800"/>
                        <a:ext cx="4574931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586667"/>
              </p:ext>
            </p:extLst>
          </p:nvPr>
        </p:nvGraphicFramePr>
        <p:xfrm>
          <a:off x="2057400" y="3581400"/>
          <a:ext cx="57562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64" name="Equation" r:id="rId5" imgW="2463800" imgH="228600" progId="Equation.3">
                  <p:embed/>
                </p:oleObj>
              </mc:Choice>
              <mc:Fallback>
                <p:oleObj name="Equation" r:id="rId5" imgW="24638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581400"/>
                        <a:ext cx="575627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4437746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97413"/>
          </a:xfrm>
        </p:spPr>
        <p:txBody>
          <a:bodyPr/>
          <a:lstStyle/>
          <a:p>
            <a:pPr>
              <a:buNone/>
            </a:pPr>
            <a:r>
              <a:rPr lang="en-US" i="1" dirty="0"/>
              <a:t>  </a:t>
            </a:r>
            <a:r>
              <a:rPr lang="en-US" dirty="0"/>
              <a:t>      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/>
              <a:t>                                      </a:t>
            </a:r>
            <a:r>
              <a:rPr lang="en-US" i="1" dirty="0" err="1">
                <a:solidFill>
                  <a:schemeClr val="tx1"/>
                </a:solidFill>
              </a:rPr>
              <a:t>x</a:t>
            </a:r>
            <a:r>
              <a:rPr lang="en-US" dirty="0"/>
              <a:t>            </a:t>
            </a:r>
          </a:p>
          <a:p>
            <a:pPr>
              <a:buNone/>
            </a:pPr>
            <a:r>
              <a:rPr lang="en-US" dirty="0"/>
              <a:t>       </a:t>
            </a:r>
            <a:r>
              <a:rPr lang="en-US" b="1" dirty="0"/>
              <a:t>  22          0.9585       </a:t>
            </a:r>
            <a:r>
              <a:rPr lang="en-US" dirty="0"/>
              <a:t>       37        0.0679</a:t>
            </a:r>
          </a:p>
          <a:p>
            <a:pPr>
              <a:buNone/>
            </a:pPr>
            <a:r>
              <a:rPr lang="en-US" dirty="0"/>
              <a:t>         23          0.9342              </a:t>
            </a:r>
            <a:r>
              <a:rPr lang="en-US" b="1" dirty="0"/>
              <a:t>38        0.0448</a:t>
            </a:r>
          </a:p>
          <a:p>
            <a:pPr>
              <a:buNone/>
            </a:pPr>
            <a:endParaRPr lang="en-US" b="1" dirty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&lt;=22, the trial is stopped and the defibrillator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&gt;=38, the trial is stopped and defibrillator not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23 to 37, the trial continues.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After one year, the trial is stopped and a standard maximum likelihood test is carried out.</a:t>
            </a:r>
            <a:endParaRPr lang="en-US" dirty="0"/>
          </a:p>
          <a:p>
            <a:pPr>
              <a:buNone/>
            </a:pP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5928" y="3352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168543"/>
              </p:ext>
            </p:extLst>
          </p:nvPr>
        </p:nvGraphicFramePr>
        <p:xfrm>
          <a:off x="2749550" y="1693863"/>
          <a:ext cx="117951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84" name="Equation" r:id="rId4" imgW="596880" imgH="215640" progId="Equation.3">
                  <p:embed/>
                </p:oleObj>
              </mc:Choice>
              <mc:Fallback>
                <p:oleObj name="Equation" r:id="rId4" imgW="596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9550" y="1693863"/>
                        <a:ext cx="1179513" cy="427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070344"/>
              </p:ext>
            </p:extLst>
          </p:nvPr>
        </p:nvGraphicFramePr>
        <p:xfrm>
          <a:off x="6477000" y="1706563"/>
          <a:ext cx="117951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85" name="Equation" r:id="rId6" imgW="596880" imgH="215640" progId="Equation.3">
                  <p:embed/>
                </p:oleObj>
              </mc:Choice>
              <mc:Fallback>
                <p:oleObj name="Equation" r:id="rId6" imgW="59688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706563"/>
                        <a:ext cx="117951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9117393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81162"/>
            <a:ext cx="47529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1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0"/>
            <a:ext cx="6553200" cy="508000"/>
          </a:xfrm>
        </p:spPr>
        <p:txBody>
          <a:bodyPr/>
          <a:lstStyle/>
          <a:p>
            <a:r>
              <a:rPr lang="en-US" sz="3200" dirty="0"/>
              <a:t>Data Monitoring in Clinical Trials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799"/>
            <a:ext cx="8210550" cy="4316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>
                <a:solidFill>
                  <a:srgbClr val="CC0000"/>
                </a:solidFill>
              </a:rPr>
              <a:t>Bayesian Sequential Procedure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Knowledge of product efficacy is updated via the Bayesian formula as new data become available.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Applied when investigators are confident in product’s efficacy.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 Allows to stop the trial earlier.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If a trial is not stopped earlier due to non-satisfactory performance of the tested product, the trial is stopped when non-Bayesian approach dictates it to stop and a standard test is carried out.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2296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64563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was Bayes?</a:t>
            </a:r>
          </a:p>
        </p:txBody>
      </p:sp>
      <p:pic>
        <p:nvPicPr>
          <p:cNvPr id="4" name="Content Placeholder 3" descr="Thomas_Bayes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2057401"/>
            <a:ext cx="3128221" cy="3505200"/>
          </a:xfrm>
        </p:spPr>
      </p:pic>
      <p:sp>
        <p:nvSpPr>
          <p:cNvPr id="6" name="TextBox 5"/>
          <p:cNvSpPr txBox="1"/>
          <p:nvPr/>
        </p:nvSpPr>
        <p:spPr>
          <a:xfrm>
            <a:off x="4343400" y="2057400"/>
            <a:ext cx="434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C0000"/>
                </a:solidFill>
              </a:rPr>
              <a:t>Rev. Thomas Bayes (c. 1702 – 17 April 1761) was a British mathematician and Presbyterian minister.</a:t>
            </a:r>
          </a:p>
          <a:p>
            <a:endParaRPr lang="en-US" sz="2400" dirty="0">
              <a:solidFill>
                <a:srgbClr val="CC0000"/>
              </a:solidFill>
            </a:endParaRPr>
          </a:p>
          <a:p>
            <a:r>
              <a:rPr lang="en-US" sz="2400" dirty="0">
                <a:solidFill>
                  <a:srgbClr val="CC0000"/>
                </a:solidFill>
              </a:rPr>
              <a:t>Has formulated a specific case of the theorem that bears his name: Bayes' theorem, which was published posthumously.</a:t>
            </a:r>
          </a:p>
          <a:p>
            <a:endParaRPr lang="en-US" sz="2400" dirty="0">
              <a:solidFill>
                <a:srgbClr val="CC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77200" y="59436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371600"/>
            <a:ext cx="7194550" cy="508000"/>
          </a:xfrm>
        </p:spPr>
        <p:txBody>
          <a:bodyPr/>
          <a:lstStyle/>
          <a:p>
            <a:r>
              <a:rPr lang="en-US" dirty="0"/>
              <a:t>Bayesian Sequential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7643812" cy="4408487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Consider a clinical endpoint. Call it      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Researchers are interested in testing the null hypothesis </a:t>
            </a:r>
          </a:p>
          <a:p>
            <a:pPr>
              <a:buNone/>
            </a:pPr>
            <a:r>
              <a:rPr lang="en-US" i="1" dirty="0"/>
              <a:t>             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 :      </a:t>
            </a:r>
            <a:r>
              <a:rPr lang="en-US" i="1" dirty="0">
                <a:solidFill>
                  <a:schemeClr val="tx1"/>
                </a:solidFill>
              </a:rPr>
              <a:t>belongs to a set      </a:t>
            </a:r>
          </a:p>
          <a:p>
            <a:pPr algn="ctr">
              <a:buNone/>
            </a:pPr>
            <a:r>
              <a:rPr lang="en-US" sz="2000" dirty="0">
                <a:solidFill>
                  <a:schemeClr val="tx1"/>
                </a:solidFill>
              </a:rPr>
              <a:t>    (product is not effective)</a:t>
            </a:r>
          </a:p>
          <a:p>
            <a:pPr>
              <a:buNone/>
            </a:pPr>
            <a:r>
              <a:rPr lang="en-US" dirty="0"/>
              <a:t>    against the alternative hypothesis </a:t>
            </a:r>
          </a:p>
          <a:p>
            <a:pPr>
              <a:buNone/>
            </a:pPr>
            <a:r>
              <a:rPr lang="en-US" dirty="0"/>
              <a:t>              </a:t>
            </a:r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sz="1800" dirty="0">
                <a:solidFill>
                  <a:schemeClr val="tx1"/>
                </a:solidFill>
              </a:rPr>
              <a:t>1 :          </a:t>
            </a:r>
            <a:r>
              <a:rPr lang="en-US" i="1" dirty="0">
                <a:solidFill>
                  <a:schemeClr val="tx1"/>
                </a:solidFill>
              </a:rPr>
              <a:t>belongs to a set  </a:t>
            </a:r>
            <a:endParaRPr lang="en-US" dirty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(product is effective)</a:t>
            </a:r>
            <a:endParaRPr lang="en-US" sz="2000" dirty="0"/>
          </a:p>
          <a:p>
            <a:pPr>
              <a:buNone/>
            </a:pPr>
            <a:r>
              <a:rPr lang="en-US" dirty="0"/>
              <a:t>where       and       complement each other.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086600" y="2133600"/>
          <a:ext cx="533400" cy="381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0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133600"/>
                        <a:ext cx="533400" cy="381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473304"/>
              </p:ext>
            </p:extLst>
          </p:nvPr>
        </p:nvGraphicFramePr>
        <p:xfrm>
          <a:off x="3200400" y="4953000"/>
          <a:ext cx="381000" cy="381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1" name="Equation" r:id="rId6" imgW="142560" imgH="142560" progId="Equation.Lambda">
                  <p:embed/>
                </p:oleObj>
              </mc:Choice>
              <mc:Fallback>
                <p:oleObj name="Equation" r:id="rId6" imgW="142560" imgH="142560" progId="Equation.Lambda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953000"/>
                        <a:ext cx="381000" cy="381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276600" y="3581400"/>
          <a:ext cx="3905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2" name="Equation" r:id="rId8" imgW="142560" imgH="142560" progId="Equation.Lambda">
                  <p:embed/>
                </p:oleObj>
              </mc:Choice>
              <mc:Fallback>
                <p:oleObj name="Equation" r:id="rId8" imgW="142560" imgH="142560" progId="Equation.Lambda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581400"/>
                        <a:ext cx="390525" cy="37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477000" y="3505200"/>
          <a:ext cx="67647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3" name="Equation" r:id="rId10" imgW="190440" imgH="182880" progId="Equation.Lambda">
                  <p:embed/>
                </p:oleObj>
              </mc:Choice>
              <mc:Fallback>
                <p:oleObj name="Equation" r:id="rId10" imgW="190440" imgH="182880" progId="Equation.Lambda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505200"/>
                        <a:ext cx="67647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370555"/>
              </p:ext>
            </p:extLst>
          </p:nvPr>
        </p:nvGraphicFramePr>
        <p:xfrm>
          <a:off x="6477000" y="4876800"/>
          <a:ext cx="609600" cy="62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4" name="Equation" r:id="rId12" imgW="180720" imgH="182880" progId="Equation.Lambda">
                  <p:embed/>
                </p:oleObj>
              </mc:Choice>
              <mc:Fallback>
                <p:oleObj name="Equation" r:id="rId12" imgW="180720" imgH="182880" progId="Equation.Lambda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876800"/>
                        <a:ext cx="609600" cy="6270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941508"/>
              </p:ext>
            </p:extLst>
          </p:nvPr>
        </p:nvGraphicFramePr>
        <p:xfrm>
          <a:off x="2286000" y="5905500"/>
          <a:ext cx="591741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5" name="Equation" r:id="rId14" imgW="190500" imgH="182880" progId="Equation.Lambda">
                  <p:embed/>
                </p:oleObj>
              </mc:Choice>
              <mc:Fallback>
                <p:oleObj name="Equation" r:id="rId14" imgW="190500" imgH="182880" progId="Equation.Lambda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905500"/>
                        <a:ext cx="591741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052364"/>
              </p:ext>
            </p:extLst>
          </p:nvPr>
        </p:nvGraphicFramePr>
        <p:xfrm>
          <a:off x="3581400" y="5896768"/>
          <a:ext cx="53552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46" name="Equation" r:id="rId15" imgW="180849" imgH="182753" progId="Equation.Lambda">
                  <p:embed/>
                </p:oleObj>
              </mc:Choice>
              <mc:Fallback>
                <p:oleObj name="Equation" r:id="rId15" imgW="180849" imgH="182753" progId="Equation.Lambda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896768"/>
                        <a:ext cx="535522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534400" y="61722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8382000" cy="5002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 In Bayesian monitoring, the endpoint</a:t>
            </a:r>
          </a:p>
          <a:p>
            <a:pPr>
              <a:buNone/>
            </a:pPr>
            <a:r>
              <a:rPr lang="en-US" dirty="0"/>
              <a:t>     is modeled as a random variable.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The primary knowledge about its possible </a:t>
            </a:r>
          </a:p>
          <a:p>
            <a:pPr>
              <a:buNone/>
            </a:pPr>
            <a:r>
              <a:rPr lang="en-US" dirty="0"/>
              <a:t>     values is summarized by a </a:t>
            </a:r>
            <a:r>
              <a:rPr lang="en-US" i="1" dirty="0"/>
              <a:t>prior density</a:t>
            </a:r>
          </a:p>
          <a:p>
            <a:pPr>
              <a:buNone/>
            </a:pPr>
            <a:endParaRPr lang="en-US" i="1" dirty="0"/>
          </a:p>
          <a:p>
            <a:pPr>
              <a:buFont typeface="Wingdings" pitchFamily="2" charset="2"/>
              <a:buChar char="n"/>
            </a:pPr>
            <a:endParaRPr lang="en-US" i="1" dirty="0"/>
          </a:p>
          <a:p>
            <a:pPr>
              <a:buFont typeface="Wingdings" pitchFamily="2" charset="2"/>
              <a:buChar char="n"/>
            </a:pPr>
            <a:r>
              <a:rPr lang="en-US" i="1" dirty="0"/>
              <a:t> </a:t>
            </a:r>
            <a:r>
              <a:rPr lang="en-US" dirty="0"/>
              <a:t>Investigators who have</a:t>
            </a:r>
            <a:r>
              <a:rPr lang="en-US" i="1" dirty="0"/>
              <a:t> </a:t>
            </a:r>
            <a:r>
              <a:rPr lang="en-US" dirty="0"/>
              <a:t>a</a:t>
            </a:r>
            <a:r>
              <a:rPr lang="en-US" i="1" dirty="0"/>
              <a:t> s</a:t>
            </a:r>
            <a:r>
              <a:rPr lang="en-US" dirty="0"/>
              <a:t>trong belief in  </a:t>
            </a:r>
          </a:p>
          <a:p>
            <a:pPr>
              <a:buNone/>
            </a:pPr>
            <a:r>
              <a:rPr lang="en-US" dirty="0"/>
              <a:t>    efficacy of the tested product chose an  </a:t>
            </a:r>
          </a:p>
          <a:p>
            <a:pPr>
              <a:buNone/>
            </a:pPr>
            <a:r>
              <a:rPr lang="en-US" i="1" dirty="0"/>
              <a:t>    enthusiastic prior </a:t>
            </a:r>
            <a:r>
              <a:rPr lang="en-US" dirty="0"/>
              <a:t>(also called </a:t>
            </a:r>
            <a:r>
              <a:rPr lang="en-US" i="1" dirty="0"/>
              <a:t>optimistic prior</a:t>
            </a:r>
            <a:r>
              <a:rPr lang="en-US" dirty="0"/>
              <a:t>)</a:t>
            </a:r>
            <a:r>
              <a:rPr lang="en-US" i="1" dirty="0"/>
              <a:t>,</a:t>
            </a:r>
          </a:p>
          <a:p>
            <a:pPr>
              <a:buNone/>
            </a:pPr>
            <a:endParaRPr lang="en-US" i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359994"/>
              </p:ext>
            </p:extLst>
          </p:nvPr>
        </p:nvGraphicFramePr>
        <p:xfrm>
          <a:off x="7162800" y="1600200"/>
          <a:ext cx="52136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31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600200"/>
                        <a:ext cx="52136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009215"/>
              </p:ext>
            </p:extLst>
          </p:nvPr>
        </p:nvGraphicFramePr>
        <p:xfrm>
          <a:off x="3733800" y="3810000"/>
          <a:ext cx="19780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32" name="Equation" r:id="rId6" imgW="850900" imgH="228600" progId="Equation.3">
                  <p:embed/>
                </p:oleObj>
              </mc:Choice>
              <mc:Fallback>
                <p:oleObj name="Equation" r:id="rId6" imgW="8509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10000"/>
                        <a:ext cx="197802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3820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62110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48612" cy="5067300"/>
          </a:xfrm>
        </p:spPr>
        <p:txBody>
          <a:bodyPr/>
          <a:lstStyle/>
          <a:p>
            <a:pPr>
              <a:buNone/>
            </a:pPr>
            <a:r>
              <a:rPr lang="en-US" dirty="0"/>
              <a:t>   which assumes that the alternative hypothesis </a:t>
            </a:r>
          </a:p>
          <a:p>
            <a:pPr>
              <a:buNone/>
            </a:pPr>
            <a:r>
              <a:rPr lang="en-US" dirty="0"/>
              <a:t>                  is more likely to hold than the null </a:t>
            </a:r>
          </a:p>
          <a:p>
            <a:pPr>
              <a:buNone/>
            </a:pPr>
            <a:r>
              <a:rPr lang="en-US" dirty="0"/>
              <a:t>                 , that is,                                      .</a:t>
            </a:r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/>
              <a:t>The other choice of prior distribution is called </a:t>
            </a:r>
            <a:r>
              <a:rPr lang="en-US" i="1" dirty="0"/>
              <a:t>skeptical prior </a:t>
            </a:r>
            <a:r>
              <a:rPr lang="en-US" dirty="0"/>
              <a:t>(or </a:t>
            </a:r>
            <a:r>
              <a:rPr lang="en-US" i="1" dirty="0"/>
              <a:t>pessimistic prior</a:t>
            </a:r>
            <a:r>
              <a:rPr lang="en-US" dirty="0"/>
              <a:t>). It is used by investigators who are cautious about the tested product, and let data prove or disprove efficacy. It is assumed that                  .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525740"/>
              </p:ext>
            </p:extLst>
          </p:nvPr>
        </p:nvGraphicFramePr>
        <p:xfrm>
          <a:off x="3733800" y="2362200"/>
          <a:ext cx="3657600" cy="955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1" name="Equation" r:id="rId4" imgW="1497950" imgH="393529" progId="Equation.3">
                  <p:embed/>
                </p:oleObj>
              </mc:Choice>
              <mc:Fallback>
                <p:oleObj name="Equation" r:id="rId4" imgW="1497950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362200"/>
                        <a:ext cx="3657600" cy="9551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262876"/>
              </p:ext>
            </p:extLst>
          </p:nvPr>
        </p:nvGraphicFramePr>
        <p:xfrm>
          <a:off x="914400" y="1905000"/>
          <a:ext cx="1524000" cy="461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2" name="Equation" r:id="rId6" imgW="723586" imgH="215806" progId="Equation.3">
                  <p:embed/>
                </p:oleObj>
              </mc:Choice>
              <mc:Fallback>
                <p:oleObj name="Equation" r:id="rId6" imgW="723586" imgH="21580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05000"/>
                        <a:ext cx="1524000" cy="461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849150"/>
              </p:ext>
            </p:extLst>
          </p:nvPr>
        </p:nvGraphicFramePr>
        <p:xfrm>
          <a:off x="914400" y="2438400"/>
          <a:ext cx="15049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3" name="Equation" r:id="rId8" imgW="749300" imgH="228600" progId="Equation.3">
                  <p:embed/>
                </p:oleObj>
              </mc:Choice>
              <mc:Fallback>
                <p:oleObj name="Equation" r:id="rId8" imgW="7493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15049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329119"/>
              </p:ext>
            </p:extLst>
          </p:nvPr>
        </p:nvGraphicFramePr>
        <p:xfrm>
          <a:off x="5410200" y="5181600"/>
          <a:ext cx="1676400" cy="472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4" name="Equation" r:id="rId10" imgW="761760" imgH="215640" progId="Equation.3">
                  <p:embed/>
                </p:oleObj>
              </mc:Choice>
              <mc:Fallback>
                <p:oleObj name="Equation" r:id="rId10" imgW="7617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181600"/>
                        <a:ext cx="1676400" cy="472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305800" y="59436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7">
      <a:dk1>
        <a:srgbClr val="111111"/>
      </a:dk1>
      <a:lt1>
        <a:srgbClr val="FFFFFF"/>
      </a:lt1>
      <a:dk2>
        <a:srgbClr val="000000"/>
      </a:dk2>
      <a:lt2>
        <a:srgbClr val="FF6600"/>
      </a:lt2>
      <a:accent1>
        <a:srgbClr val="FF9966"/>
      </a:accent1>
      <a:accent2>
        <a:srgbClr val="CC0000"/>
      </a:accent2>
      <a:accent3>
        <a:srgbClr val="FFFFFF"/>
      </a:accent3>
      <a:accent4>
        <a:srgbClr val="0D0D0D"/>
      </a:accent4>
      <a:accent5>
        <a:srgbClr val="FFCAB8"/>
      </a:accent5>
      <a:accent6>
        <a:srgbClr val="B90000"/>
      </a:accent6>
      <a:hlink>
        <a:srgbClr val="FFCC66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3300"/>
        </a:lt2>
        <a:accent1>
          <a:srgbClr val="FFCC66"/>
        </a:accent1>
        <a:accent2>
          <a:srgbClr val="FF66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E75C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FF505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E74848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111111"/>
        </a:dk1>
        <a:lt1>
          <a:srgbClr val="FFFFFF"/>
        </a:lt1>
        <a:dk2>
          <a:srgbClr val="000000"/>
        </a:dk2>
        <a:lt2>
          <a:srgbClr val="FF66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2534</TotalTime>
  <Words>2488</Words>
  <Application>Microsoft Office PowerPoint</Application>
  <PresentationFormat>On-screen Show (4:3)</PresentationFormat>
  <Paragraphs>385</Paragraphs>
  <Slides>46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굴림</vt:lpstr>
      <vt:lpstr>Arial</vt:lpstr>
      <vt:lpstr>Wingdings</vt:lpstr>
      <vt:lpstr>template</vt:lpstr>
      <vt:lpstr>Equation</vt:lpstr>
      <vt:lpstr>Bayesian Monitoring of Clinical Trials:    Examples Using Conjugate Priors </vt:lpstr>
      <vt:lpstr>My background</vt:lpstr>
      <vt:lpstr>What is a Clinical Trial ?</vt:lpstr>
      <vt:lpstr>PowerPoint Presentation</vt:lpstr>
      <vt:lpstr>Data Monitoring in Clinical Trials</vt:lpstr>
      <vt:lpstr>Who was Bayes?</vt:lpstr>
      <vt:lpstr>Bayesian Sequential Procedure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Conjugate Priors</vt:lpstr>
      <vt:lpstr>PowerPoint Presentation</vt:lpstr>
      <vt:lpstr>Example 1: (Poisson-gamma) Bayesian Heart Valve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Example 2: (normal-normal) Lowering Blood Pressure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PowerPoint Presentation</vt:lpstr>
      <vt:lpstr>Example 3: (binomial-beta)  False Positive Alarms by Defibrillators</vt:lpstr>
      <vt:lpstr>PowerPoint Presentation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Bayesian Approach to Clinical Trials</dc:title>
  <dc:creator>Owner</dc:creator>
  <cp:lastModifiedBy>Olga Korosteleva</cp:lastModifiedBy>
  <cp:revision>70</cp:revision>
  <dcterms:created xsi:type="dcterms:W3CDTF">2009-02-22T07:17:29Z</dcterms:created>
  <dcterms:modified xsi:type="dcterms:W3CDTF">2023-09-08T17:39:29Z</dcterms:modified>
</cp:coreProperties>
</file>