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58" r:id="rId4"/>
    <p:sldId id="267" r:id="rId5"/>
    <p:sldId id="259" r:id="rId6"/>
    <p:sldId id="260" r:id="rId7"/>
    <p:sldId id="261" r:id="rId8"/>
    <p:sldId id="264" r:id="rId9"/>
  </p:sldIdLst>
  <p:sldSz cx="9144000" cy="6858000" type="screen4x3"/>
  <p:notesSz cx="7010400" cy="92964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63B2B39-A57F-43CD-A0BC-C76EC8008DA7}" type="datetimeFigureOut">
              <a:rPr lang="en-US" smtClean="0"/>
              <a:pPr/>
              <a:t>9/26/2012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0172F64-5418-4031-89E6-2DB68FF49942}" type="slidenum">
              <a:rPr lang="en-US" smtClean="0"/>
              <a:pPr/>
              <a:t>‹#›</a:t>
            </a:fld>
            <a:endParaRPr lang="en-US"/>
          </a:p>
        </p:txBody>
      </p:sp>
    </p:spTree>
    <p:extLst>
      <p:ext uri="{BB962C8B-B14F-4D97-AF65-F5344CB8AC3E}">
        <p14:creationId xmlns:p14="http://schemas.microsoft.com/office/powerpoint/2010/main" val="1488641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a:lstStyle/>
          <a:p>
            <a:r>
              <a:rPr lang="en-US" smtClean="0"/>
              <a:t>So we constructed a worksheet and form that attempts to remedy this problem.</a:t>
            </a:r>
          </a:p>
          <a:p>
            <a:endParaRPr lang="en-US" smtClean="0"/>
          </a:p>
          <a:p>
            <a:r>
              <a:rPr lang="en-US" smtClean="0"/>
              <a:t>We explain what an abstract is and how it needs to function.</a:t>
            </a:r>
          </a:p>
          <a:p>
            <a:endParaRPr lang="en-US" smtClean="0"/>
          </a:p>
          <a:p>
            <a:r>
              <a:rPr lang="en-US" smtClean="0"/>
              <a:t>And we explained the style of an abstract, which involved a short tutorial on writing in the passive voice.</a:t>
            </a:r>
          </a:p>
          <a:p>
            <a:endParaRPr lang="en-US" smtClean="0"/>
          </a:p>
        </p:txBody>
      </p:sp>
      <p:sp>
        <p:nvSpPr>
          <p:cNvPr id="57348" name="Slide Number Placeholder 3"/>
          <p:cNvSpPr>
            <a:spLocks noGrp="1"/>
          </p:cNvSpPr>
          <p:nvPr>
            <p:ph type="sldNum" sz="quarter" idx="5"/>
          </p:nvPr>
        </p:nvSpPr>
        <p:spPr bwMode="auto">
          <a:noFill/>
          <a:ln>
            <a:miter lim="800000"/>
            <a:headEnd/>
            <a:tailEnd/>
          </a:ln>
        </p:spPr>
        <p:txBody>
          <a:bodyPr/>
          <a:lstStyle/>
          <a:p>
            <a:fld id="{0617897F-15E6-47A9-B55F-0065C95CEF5A}" type="slidenum">
              <a:rPr lang="en-US"/>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a:lstStyle/>
          <a:p>
            <a:r>
              <a:rPr lang="en-US" smtClean="0"/>
              <a:t>And then we came up with 3 questions that ought to elicit responses in the passive voice that can be strung together into an abstract.</a:t>
            </a:r>
          </a:p>
          <a:p>
            <a:endParaRPr lang="en-US" smtClean="0"/>
          </a:p>
          <a:p>
            <a:endParaRPr lang="en-US" smtClean="0"/>
          </a:p>
          <a:p>
            <a:endParaRPr lang="en-US" smtClean="0"/>
          </a:p>
        </p:txBody>
      </p:sp>
      <p:sp>
        <p:nvSpPr>
          <p:cNvPr id="58372" name="Slide Number Placeholder 3"/>
          <p:cNvSpPr>
            <a:spLocks noGrp="1"/>
          </p:cNvSpPr>
          <p:nvPr>
            <p:ph type="sldNum" sz="quarter" idx="5"/>
          </p:nvPr>
        </p:nvSpPr>
        <p:spPr bwMode="auto">
          <a:noFill/>
          <a:ln>
            <a:miter lim="800000"/>
            <a:headEnd/>
            <a:tailEnd/>
          </a:ln>
        </p:spPr>
        <p:txBody>
          <a:bodyPr/>
          <a:lstStyle/>
          <a:p>
            <a:fld id="{408C9DE2-3C77-4D81-8C4D-2AD919B45A00}" type="slidenum">
              <a:rPr lang="en-US"/>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48B7773-269B-401D-A94D-DB1458E652D6}" type="datetimeFigureOut">
              <a:rPr lang="en-US" smtClean="0"/>
              <a:pPr/>
              <a:t>9/26/2012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EFED170-50D9-463E-88B4-216A80366CF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8B7773-269B-401D-A94D-DB1458E652D6}" type="datetimeFigureOut">
              <a:rPr lang="en-US" smtClean="0"/>
              <a:pPr/>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FED170-50D9-463E-88B4-216A80366C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8B7773-269B-401D-A94D-DB1458E652D6}" type="datetimeFigureOut">
              <a:rPr lang="en-US" smtClean="0"/>
              <a:pPr/>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FED170-50D9-463E-88B4-216A80366C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48B7773-269B-401D-A94D-DB1458E652D6}" type="datetimeFigureOut">
              <a:rPr lang="en-US" smtClean="0"/>
              <a:pPr/>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FED170-50D9-463E-88B4-216A80366CF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48B7773-269B-401D-A94D-DB1458E652D6}" type="datetimeFigureOut">
              <a:rPr lang="en-US" smtClean="0"/>
              <a:pPr/>
              <a:t>9/26/2012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EFED170-50D9-463E-88B4-216A80366CF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48B7773-269B-401D-A94D-DB1458E652D6}" type="datetimeFigureOut">
              <a:rPr lang="en-US" smtClean="0"/>
              <a:pPr/>
              <a:t>9/26/2012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FED170-50D9-463E-88B4-216A80366CF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48B7773-269B-401D-A94D-DB1458E652D6}" type="datetimeFigureOut">
              <a:rPr lang="en-US" smtClean="0"/>
              <a:pPr/>
              <a:t>9/26/2012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FED170-50D9-463E-88B4-216A80366CF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48B7773-269B-401D-A94D-DB1458E652D6}" type="datetimeFigureOut">
              <a:rPr lang="en-US" smtClean="0"/>
              <a:pPr/>
              <a:t>9/26/2012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FED170-50D9-463E-88B4-216A80366C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B7773-269B-401D-A94D-DB1458E652D6}" type="datetimeFigureOut">
              <a:rPr lang="en-US" smtClean="0"/>
              <a:pPr/>
              <a:t>9/26/2012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FED170-50D9-463E-88B4-216A80366C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48B7773-269B-401D-A94D-DB1458E652D6}" type="datetimeFigureOut">
              <a:rPr lang="en-US" smtClean="0"/>
              <a:pPr/>
              <a:t>9/26/2012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FED170-50D9-463E-88B4-216A80366CF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48B7773-269B-401D-A94D-DB1458E652D6}" type="datetimeFigureOut">
              <a:rPr lang="en-US" smtClean="0"/>
              <a:pPr/>
              <a:t>9/26/2012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EFED170-50D9-463E-88B4-216A80366CF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48B7773-269B-401D-A94D-DB1458E652D6}" type="datetimeFigureOut">
              <a:rPr lang="en-US" smtClean="0"/>
              <a:pPr/>
              <a:t>9/26/2012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EFED170-50D9-463E-88B4-216A80366C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2" cstate="print"/>
          <a:srcRect/>
          <a:stretch>
            <a:fillRect/>
          </a:stretch>
        </p:blipFill>
        <p:spPr bwMode="auto">
          <a:xfrm>
            <a:off x="609600" y="1524000"/>
            <a:ext cx="2743200" cy="3742843"/>
          </a:xfrm>
          <a:prstGeom prst="rect">
            <a:avLst/>
          </a:prstGeom>
          <a:noFill/>
          <a:ln w="9525">
            <a:noFill/>
            <a:miter lim="800000"/>
            <a:headEnd/>
            <a:tailEnd/>
          </a:ln>
        </p:spPr>
      </p:pic>
      <p:sp>
        <p:nvSpPr>
          <p:cNvPr id="9" name="Rectangle 8"/>
          <p:cNvSpPr/>
          <p:nvPr/>
        </p:nvSpPr>
        <p:spPr>
          <a:xfrm>
            <a:off x="304800" y="228600"/>
            <a:ext cx="8382000"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How to Write a Lab Report</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0" name="TextBox 9"/>
          <p:cNvSpPr txBox="1"/>
          <p:nvPr/>
        </p:nvSpPr>
        <p:spPr>
          <a:xfrm>
            <a:off x="533400" y="5638800"/>
            <a:ext cx="2895600" cy="738664"/>
          </a:xfrm>
          <a:prstGeom prst="rect">
            <a:avLst/>
          </a:prstGeom>
          <a:noFill/>
        </p:spPr>
        <p:txBody>
          <a:bodyPr wrap="square" rtlCol="0">
            <a:spAutoFit/>
          </a:bodyPr>
          <a:lstStyle/>
          <a:p>
            <a:r>
              <a:rPr lang="en-US" sz="1400" dirty="0" smtClean="0"/>
              <a:t>California State University, Long Beach</a:t>
            </a:r>
          </a:p>
          <a:p>
            <a:r>
              <a:rPr lang="en-US" sz="1400" dirty="0" smtClean="0"/>
              <a:t>Electrical Engineering Department</a:t>
            </a:r>
          </a:p>
          <a:p>
            <a:r>
              <a:rPr lang="en-US" sz="1400" dirty="0" smtClean="0"/>
              <a:t>Fall 2012 – Leeanne Bergeron</a:t>
            </a:r>
            <a:endParaRPr lang="en-US" sz="1400" dirty="0"/>
          </a:p>
        </p:txBody>
      </p:sp>
      <p:sp>
        <p:nvSpPr>
          <p:cNvPr id="11265" name="Rectangle 1"/>
          <p:cNvSpPr>
            <a:spLocks noChangeArrowheads="1"/>
          </p:cNvSpPr>
          <p:nvPr/>
        </p:nvSpPr>
        <p:spPr bwMode="auto">
          <a:xfrm>
            <a:off x="3352800" y="1447800"/>
            <a:ext cx="57912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did you do?</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problem under investigation.</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Why did you do it? </a:t>
            </a: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Principle objectives.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Who did it? </a:t>
            </a: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Participants.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How did you do it? </a:t>
            </a: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Experimental method</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materials used, test names, experimental conditions.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did you find? </a:t>
            </a: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Main findings, including significance levels.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does it mean? &amp; What is it good for?</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Conclusion and implications.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8200" y="457200"/>
            <a:ext cx="7772400" cy="762000"/>
          </a:xfrm>
          <a:prstGeom prst="rect">
            <a:avLst/>
          </a:prstGeom>
        </p:spPr>
        <p:txBody>
          <a:bodyPr bIns="91440" anchor="b">
            <a:normAutofit/>
          </a:bodyPr>
          <a:lstStyle/>
          <a:p>
            <a:pPr algn="ctr" eaLnBrk="1" hangingPunct="1">
              <a:defRPr/>
            </a:pPr>
            <a:r>
              <a:rPr lang="en-US" sz="4000" b="1" dirty="0" smtClean="0">
                <a:solidFill>
                  <a:srgbClr val="424456"/>
                </a:solidFill>
                <a:effectLst>
                  <a:outerShdw blurRad="38100" dist="38100" dir="2700000" algn="tl">
                    <a:srgbClr val="C0C0C0"/>
                  </a:outerShdw>
                </a:effectLst>
                <a:latin typeface="Garamond" pitchFamily="-110" charset="0"/>
              </a:rPr>
              <a:t>Components of the Lab Report</a:t>
            </a:r>
            <a:endParaRPr lang="en-US" sz="4000" b="1" dirty="0">
              <a:solidFill>
                <a:srgbClr val="424456"/>
              </a:solidFill>
              <a:effectLst>
                <a:outerShdw blurRad="38100" dist="38100" dir="2700000" algn="tl">
                  <a:srgbClr val="C0C0C0"/>
                </a:outerShdw>
              </a:effectLst>
              <a:latin typeface="Garamond" pitchFamily="-110" charset="0"/>
            </a:endParaRPr>
          </a:p>
        </p:txBody>
      </p:sp>
      <p:sp>
        <p:nvSpPr>
          <p:cNvPr id="8195" name="Content Placeholder 2"/>
          <p:cNvSpPr txBox="1">
            <a:spLocks/>
          </p:cNvSpPr>
          <p:nvPr/>
        </p:nvSpPr>
        <p:spPr bwMode="auto">
          <a:xfrm>
            <a:off x="304800" y="1447800"/>
            <a:ext cx="8382000" cy="5181600"/>
          </a:xfrm>
          <a:prstGeom prst="rect">
            <a:avLst/>
          </a:prstGeom>
          <a:noFill/>
          <a:ln w="9525">
            <a:noFill/>
            <a:miter lim="800000"/>
            <a:headEnd/>
            <a:tailEnd/>
          </a:ln>
        </p:spPr>
        <p:txBody>
          <a:bodyPr/>
          <a:lstStyle/>
          <a:p>
            <a:pPr marL="1371600" indent="-273050" eaLnBrk="1" hangingPunct="1">
              <a:spcBef>
                <a:spcPts val="575"/>
              </a:spcBef>
              <a:buClr>
                <a:srgbClr val="53548A"/>
              </a:buClr>
              <a:buSzPct val="85000"/>
              <a:buFont typeface="Wingdings 2" pitchFamily="-110" charset="2"/>
              <a:buChar char=""/>
            </a:pPr>
            <a:r>
              <a:rPr lang="en-US" sz="2800" dirty="0" smtClean="0">
                <a:solidFill>
                  <a:srgbClr val="000000"/>
                </a:solidFill>
                <a:latin typeface="Times New Roman" pitchFamily="18" charset="0"/>
                <a:cs typeface="Times New Roman" pitchFamily="18" charset="0"/>
              </a:rPr>
              <a:t>Coversheet</a:t>
            </a:r>
          </a:p>
          <a:p>
            <a:pPr marL="1371600" indent="-273050" eaLnBrk="1" hangingPunct="1">
              <a:spcBef>
                <a:spcPts val="575"/>
              </a:spcBef>
              <a:buClr>
                <a:srgbClr val="53548A"/>
              </a:buClr>
              <a:buSzPct val="85000"/>
              <a:buFont typeface="Wingdings 2" pitchFamily="-110" charset="2"/>
              <a:buChar char=""/>
            </a:pPr>
            <a:r>
              <a:rPr lang="en-US" sz="2800" dirty="0" smtClean="0">
                <a:solidFill>
                  <a:srgbClr val="000000"/>
                </a:solidFill>
                <a:latin typeface="Times New Roman" pitchFamily="18" charset="0"/>
                <a:cs typeface="Times New Roman" pitchFamily="18" charset="0"/>
              </a:rPr>
              <a:t>Abstract</a:t>
            </a:r>
            <a:endParaRPr lang="en-US" sz="2800" dirty="0">
              <a:solidFill>
                <a:srgbClr val="000000"/>
              </a:solidFill>
              <a:latin typeface="Times New Roman" pitchFamily="18" charset="0"/>
              <a:cs typeface="Times New Roman" pitchFamily="18" charset="0"/>
            </a:endParaRPr>
          </a:p>
          <a:p>
            <a:pPr marL="1371600" indent="-273050" eaLnBrk="1" hangingPunct="1">
              <a:spcBef>
                <a:spcPts val="575"/>
              </a:spcBef>
              <a:buClr>
                <a:srgbClr val="53548A"/>
              </a:buClr>
              <a:buSzPct val="85000"/>
              <a:buFont typeface="Wingdings 2" pitchFamily="-110" charset="2"/>
              <a:buChar char=""/>
            </a:pPr>
            <a:r>
              <a:rPr lang="en-US" sz="2800" dirty="0">
                <a:solidFill>
                  <a:srgbClr val="000000"/>
                </a:solidFill>
                <a:latin typeface="Times New Roman" pitchFamily="18" charset="0"/>
                <a:cs typeface="Times New Roman" pitchFamily="18" charset="0"/>
              </a:rPr>
              <a:t>Introduction or Objective </a:t>
            </a:r>
          </a:p>
          <a:p>
            <a:pPr marL="1371600" indent="-273050" eaLnBrk="1" hangingPunct="1">
              <a:spcBef>
                <a:spcPts val="575"/>
              </a:spcBef>
              <a:buClr>
                <a:srgbClr val="53548A"/>
              </a:buClr>
              <a:buSzPct val="85000"/>
              <a:buFont typeface="Wingdings 2" pitchFamily="-110" charset="2"/>
              <a:buChar char=""/>
            </a:pPr>
            <a:r>
              <a:rPr lang="en-US" sz="2800" dirty="0">
                <a:solidFill>
                  <a:srgbClr val="000000"/>
                </a:solidFill>
                <a:latin typeface="Times New Roman" pitchFamily="18" charset="0"/>
                <a:cs typeface="Times New Roman" pitchFamily="18" charset="0"/>
              </a:rPr>
              <a:t>Equipment and Materials </a:t>
            </a:r>
          </a:p>
          <a:p>
            <a:pPr marL="1371600" indent="-273050" eaLnBrk="1" hangingPunct="1">
              <a:spcBef>
                <a:spcPts val="575"/>
              </a:spcBef>
              <a:buClr>
                <a:srgbClr val="53548A"/>
              </a:buClr>
              <a:buSzPct val="85000"/>
              <a:buFont typeface="Wingdings 2" pitchFamily="-110" charset="2"/>
              <a:buChar char=""/>
            </a:pPr>
            <a:r>
              <a:rPr lang="en-US" sz="2800" dirty="0">
                <a:solidFill>
                  <a:srgbClr val="000000"/>
                </a:solidFill>
                <a:latin typeface="Times New Roman" pitchFamily="18" charset="0"/>
                <a:cs typeface="Times New Roman" pitchFamily="18" charset="0"/>
              </a:rPr>
              <a:t>Procedure</a:t>
            </a:r>
          </a:p>
          <a:p>
            <a:pPr marL="1371600" indent="-273050" eaLnBrk="1" hangingPunct="1">
              <a:spcBef>
                <a:spcPts val="575"/>
              </a:spcBef>
              <a:buClr>
                <a:srgbClr val="53548A"/>
              </a:buClr>
              <a:buSzPct val="85000"/>
              <a:buFont typeface="Wingdings 2" pitchFamily="-110" charset="2"/>
              <a:buChar char=""/>
            </a:pPr>
            <a:r>
              <a:rPr lang="en-US" sz="2800" dirty="0">
                <a:solidFill>
                  <a:srgbClr val="000000"/>
                </a:solidFill>
                <a:latin typeface="Times New Roman" pitchFamily="18" charset="0"/>
                <a:cs typeface="Times New Roman" pitchFamily="18" charset="0"/>
              </a:rPr>
              <a:t>Results </a:t>
            </a:r>
          </a:p>
          <a:p>
            <a:pPr marL="1371600" indent="-273050" eaLnBrk="1" hangingPunct="1">
              <a:spcBef>
                <a:spcPts val="575"/>
              </a:spcBef>
              <a:buClr>
                <a:srgbClr val="53548A"/>
              </a:buClr>
              <a:buSzPct val="85000"/>
              <a:buFont typeface="Wingdings 2" pitchFamily="-110" charset="2"/>
              <a:buChar char=""/>
            </a:pPr>
            <a:r>
              <a:rPr lang="en-US" sz="2800" dirty="0" smtClean="0">
                <a:solidFill>
                  <a:srgbClr val="000000"/>
                </a:solidFill>
                <a:latin typeface="Times New Roman" pitchFamily="18" charset="0"/>
                <a:cs typeface="Times New Roman" pitchFamily="18" charset="0"/>
              </a:rPr>
              <a:t>Analysis/Discussion</a:t>
            </a:r>
            <a:endParaRPr lang="en-US" sz="2800" dirty="0">
              <a:solidFill>
                <a:srgbClr val="000000"/>
              </a:solidFill>
              <a:latin typeface="Times New Roman" pitchFamily="18" charset="0"/>
              <a:cs typeface="Times New Roman" pitchFamily="18" charset="0"/>
            </a:endParaRPr>
          </a:p>
          <a:p>
            <a:pPr marL="1371600" indent="-273050" eaLnBrk="1" hangingPunct="1">
              <a:spcBef>
                <a:spcPts val="575"/>
              </a:spcBef>
              <a:buClr>
                <a:srgbClr val="53548A"/>
              </a:buClr>
              <a:buSzPct val="85000"/>
              <a:buFont typeface="Wingdings 2" pitchFamily="-110" charset="2"/>
              <a:buChar char=""/>
            </a:pPr>
            <a:r>
              <a:rPr lang="en-US" sz="2800" dirty="0" smtClean="0">
                <a:solidFill>
                  <a:srgbClr val="000000"/>
                </a:solidFill>
                <a:latin typeface="Times New Roman" pitchFamily="18" charset="0"/>
                <a:cs typeface="Times New Roman" pitchFamily="18" charset="0"/>
              </a:rPr>
              <a:t>Conclusions/Implications</a:t>
            </a:r>
            <a:endParaRPr lang="en-US" sz="2800" dirty="0">
              <a:solidFill>
                <a:srgbClr val="000000"/>
              </a:solidFill>
              <a:latin typeface="Times New Roman" pitchFamily="18" charset="0"/>
              <a:cs typeface="Times New Roman" pitchFamily="18" charset="0"/>
            </a:endParaRPr>
          </a:p>
          <a:p>
            <a:pPr marL="1371600" indent="-273050" eaLnBrk="1" hangingPunct="1">
              <a:spcBef>
                <a:spcPts val="575"/>
              </a:spcBef>
              <a:buClr>
                <a:srgbClr val="53548A"/>
              </a:buClr>
              <a:buSzPct val="85000"/>
              <a:buFont typeface="Wingdings 2" pitchFamily="-110" charset="2"/>
              <a:buChar char=""/>
            </a:pPr>
            <a:r>
              <a:rPr lang="en-US" sz="2800" dirty="0">
                <a:solidFill>
                  <a:srgbClr val="000000"/>
                </a:solidFill>
                <a:latin typeface="Times New Roman" pitchFamily="18" charset="0"/>
                <a:cs typeface="Times New Roman" pitchFamily="18" charset="0"/>
              </a:rPr>
              <a:t>References </a:t>
            </a:r>
          </a:p>
          <a:p>
            <a:pPr marL="273050" indent="-273050" eaLnBrk="1" hangingPunct="1">
              <a:spcBef>
                <a:spcPts val="575"/>
              </a:spcBef>
              <a:buClr>
                <a:srgbClr val="53548A"/>
              </a:buClr>
              <a:buSzPct val="85000"/>
              <a:buFont typeface="Wingdings 2" pitchFamily="-110" charset="2"/>
              <a:buChar char=""/>
            </a:pPr>
            <a:endParaRPr lang="en-US" sz="2600" dirty="0">
              <a:solidFill>
                <a:srgbClr val="000000"/>
              </a:solidFill>
              <a:latin typeface="Garamond" pitchFamily="-110"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txBox="1">
            <a:spLocks/>
          </p:cNvSpPr>
          <p:nvPr/>
        </p:nvSpPr>
        <p:spPr bwMode="auto">
          <a:xfrm>
            <a:off x="228600" y="762000"/>
            <a:ext cx="8915400" cy="6096000"/>
          </a:xfrm>
          <a:prstGeom prst="rect">
            <a:avLst/>
          </a:prstGeom>
          <a:noFill/>
          <a:ln w="9525">
            <a:noFill/>
            <a:miter lim="800000"/>
            <a:headEnd/>
            <a:tailEnd/>
          </a:ln>
        </p:spPr>
        <p:txBody>
          <a:bodyPr/>
          <a:lstStyle/>
          <a:p>
            <a:pPr marL="273050" indent="-273050" eaLnBrk="1" hangingPunct="1">
              <a:lnSpc>
                <a:spcPct val="90000"/>
              </a:lnSpc>
              <a:spcBef>
                <a:spcPts val="575"/>
              </a:spcBef>
              <a:buClr>
                <a:srgbClr val="53548A"/>
              </a:buClr>
              <a:buSzPct val="85000"/>
              <a:buFont typeface="Wingdings 2" pitchFamily="-110" charset="2"/>
              <a:buChar char=""/>
            </a:pPr>
            <a:r>
              <a:rPr lang="en-US" sz="2400" b="1" u="sng" dirty="0" smtClean="0">
                <a:solidFill>
                  <a:srgbClr val="000000"/>
                </a:solidFill>
                <a:latin typeface="Times New Roman" pitchFamily="18" charset="0"/>
                <a:cs typeface="Times New Roman" pitchFamily="18" charset="0"/>
              </a:rPr>
              <a:t>Cover </a:t>
            </a:r>
            <a:r>
              <a:rPr lang="en-US" sz="2400" b="1" u="sng" dirty="0">
                <a:solidFill>
                  <a:srgbClr val="000000"/>
                </a:solidFill>
                <a:latin typeface="Times New Roman" pitchFamily="18" charset="0"/>
                <a:cs typeface="Times New Roman" pitchFamily="18" charset="0"/>
              </a:rPr>
              <a:t>sheet: </a:t>
            </a:r>
          </a:p>
          <a:p>
            <a:pPr marL="273050" indent="-273050" eaLnBrk="1" hangingPunct="1">
              <a:lnSpc>
                <a:spcPct val="90000"/>
              </a:lnSpc>
              <a:spcBef>
                <a:spcPts val="575"/>
              </a:spcBef>
              <a:buClr>
                <a:srgbClr val="53548A"/>
              </a:buClr>
              <a:buSzPct val="85000"/>
              <a:buFont typeface="Wingdings 2" pitchFamily="-110" charset="2"/>
              <a:buNone/>
            </a:pPr>
            <a:r>
              <a:rPr lang="en-US" sz="2400" dirty="0">
                <a:solidFill>
                  <a:srgbClr val="000000"/>
                </a:solidFill>
                <a:latin typeface="Times New Roman" pitchFamily="18" charset="0"/>
                <a:cs typeface="Times New Roman" pitchFamily="18" charset="0"/>
              </a:rPr>
              <a:t>	Include school’s name, student’s name, professor’s name, class and section, title of the experiment, date of the experiment. Please avoid graphics </a:t>
            </a:r>
            <a:r>
              <a:rPr lang="en-US" sz="2400" dirty="0" smtClean="0">
                <a:solidFill>
                  <a:srgbClr val="000000"/>
                </a:solidFill>
                <a:latin typeface="Times New Roman" pitchFamily="18" charset="0"/>
                <a:cs typeface="Times New Roman" pitchFamily="18" charset="0"/>
              </a:rPr>
              <a:t>on </a:t>
            </a:r>
            <a:r>
              <a:rPr lang="en-US" sz="2400" dirty="0">
                <a:solidFill>
                  <a:srgbClr val="000000"/>
                </a:solidFill>
                <a:latin typeface="Times New Roman" pitchFamily="18" charset="0"/>
                <a:cs typeface="Times New Roman" pitchFamily="18" charset="0"/>
              </a:rPr>
              <a:t>this page</a:t>
            </a:r>
            <a:r>
              <a:rPr lang="en-US" sz="2400" dirty="0" smtClean="0">
                <a:solidFill>
                  <a:srgbClr val="000000"/>
                </a:solidFill>
                <a:latin typeface="Times New Roman" pitchFamily="18" charset="0"/>
                <a:cs typeface="Times New Roman" pitchFamily="18" charset="0"/>
              </a:rPr>
              <a:t>.</a:t>
            </a:r>
          </a:p>
          <a:p>
            <a:pPr marL="273050" indent="-273050">
              <a:lnSpc>
                <a:spcPct val="90000"/>
              </a:lnSpc>
              <a:spcBef>
                <a:spcPts val="575"/>
              </a:spcBef>
              <a:buClr>
                <a:srgbClr val="53548A"/>
              </a:buClr>
              <a:buSzPct val="85000"/>
              <a:buFont typeface="Wingdings 2" pitchFamily="-110" charset="2"/>
              <a:buChar char=""/>
            </a:pPr>
            <a:r>
              <a:rPr lang="en-US" sz="2400" b="1" u="sng" dirty="0">
                <a:solidFill>
                  <a:srgbClr val="000000"/>
                </a:solidFill>
                <a:latin typeface="Times New Roman" pitchFamily="18" charset="0"/>
                <a:cs typeface="Times New Roman" pitchFamily="18" charset="0"/>
              </a:rPr>
              <a:t>Abstract:</a:t>
            </a:r>
            <a:r>
              <a:rPr lang="en-US" sz="2400" b="1" dirty="0">
                <a:solidFill>
                  <a:srgbClr val="000000"/>
                </a:solidFill>
                <a:latin typeface="Times New Roman" pitchFamily="18" charset="0"/>
                <a:cs typeface="Times New Roman" pitchFamily="18" charset="0"/>
              </a:rPr>
              <a:t> 	</a:t>
            </a:r>
            <a:r>
              <a:rPr lang="en-US" sz="2400" dirty="0">
                <a:solidFill>
                  <a:srgbClr val="000000"/>
                </a:solidFill>
                <a:latin typeface="Times New Roman" pitchFamily="18" charset="0"/>
                <a:cs typeface="Times New Roman" pitchFamily="18" charset="0"/>
              </a:rPr>
              <a:t>1.</a:t>
            </a:r>
            <a:r>
              <a:rPr lang="en-US" sz="2400" b="1" dirty="0">
                <a:solidFill>
                  <a:srgbClr val="000000"/>
                </a:solidFill>
                <a:latin typeface="Times New Roman" pitchFamily="18" charset="0"/>
                <a:cs typeface="Times New Roman" pitchFamily="18" charset="0"/>
              </a:rPr>
              <a:t> </a:t>
            </a:r>
            <a:r>
              <a:rPr lang="en-US" sz="2400" dirty="0">
                <a:solidFill>
                  <a:srgbClr val="000000"/>
                </a:solidFill>
                <a:latin typeface="Times New Roman" pitchFamily="18" charset="0"/>
                <a:cs typeface="Times New Roman" pitchFamily="18" charset="0"/>
              </a:rPr>
              <a:t>What was done and why?</a:t>
            </a:r>
          </a:p>
          <a:p>
            <a:pPr>
              <a:lnSpc>
                <a:spcPct val="90000"/>
              </a:lnSpc>
              <a:spcBef>
                <a:spcPts val="575"/>
              </a:spcBef>
              <a:buClr>
                <a:srgbClr val="53548A"/>
              </a:buClr>
              <a:buSzPct val="85000"/>
            </a:pPr>
            <a:r>
              <a:rPr lang="en-US" sz="2400" dirty="0">
                <a:solidFill>
                  <a:srgbClr val="000000"/>
                </a:solidFill>
                <a:latin typeface="Times New Roman" pitchFamily="18" charset="0"/>
                <a:cs typeface="Times New Roman" pitchFamily="18" charset="0"/>
              </a:rPr>
              <a:t>		2. What results were found?</a:t>
            </a:r>
          </a:p>
          <a:p>
            <a:pPr>
              <a:lnSpc>
                <a:spcPct val="90000"/>
              </a:lnSpc>
              <a:spcBef>
                <a:spcPts val="575"/>
              </a:spcBef>
              <a:buClr>
                <a:srgbClr val="53548A"/>
              </a:buClr>
              <a:buSzPct val="85000"/>
            </a:pPr>
            <a:r>
              <a:rPr lang="en-US" sz="2400" dirty="0">
                <a:solidFill>
                  <a:srgbClr val="000000"/>
                </a:solidFill>
                <a:latin typeface="Times New Roman" pitchFamily="18" charset="0"/>
                <a:cs typeface="Times New Roman" pitchFamily="18" charset="0"/>
              </a:rPr>
              <a:t>		3. What conclusions can be drawn from the results or 		how could the results be applied?</a:t>
            </a:r>
          </a:p>
          <a:p>
            <a:pPr>
              <a:lnSpc>
                <a:spcPct val="90000"/>
              </a:lnSpc>
              <a:spcBef>
                <a:spcPts val="575"/>
              </a:spcBef>
              <a:buClr>
                <a:srgbClr val="53548A"/>
              </a:buClr>
              <a:buSzPct val="85000"/>
            </a:pPr>
            <a:r>
              <a:rPr lang="en-US" sz="2400" dirty="0">
                <a:solidFill>
                  <a:srgbClr val="000000"/>
                </a:solidFill>
                <a:latin typeface="Times New Roman" pitchFamily="18" charset="0"/>
                <a:cs typeface="Times New Roman" pitchFamily="18" charset="0"/>
              </a:rPr>
              <a:t>		4. Typically answered in the </a:t>
            </a:r>
            <a:r>
              <a:rPr lang="en-US" sz="2400" b="1" dirty="0">
                <a:solidFill>
                  <a:srgbClr val="000000"/>
                </a:solidFill>
                <a:latin typeface="Times New Roman" pitchFamily="18" charset="0"/>
                <a:cs typeface="Times New Roman" pitchFamily="18" charset="0"/>
              </a:rPr>
              <a:t>passive voice</a:t>
            </a:r>
            <a:r>
              <a:rPr lang="en-US" sz="2400" dirty="0">
                <a:solidFill>
                  <a:srgbClr val="000000"/>
                </a:solidFill>
                <a:latin typeface="Times New Roman" pitchFamily="18" charset="0"/>
                <a:cs typeface="Times New Roman" pitchFamily="18" charset="0"/>
              </a:rPr>
              <a:t>.</a:t>
            </a:r>
          </a:p>
          <a:p>
            <a:pPr marL="273050" indent="-273050" eaLnBrk="1" hangingPunct="1">
              <a:lnSpc>
                <a:spcPct val="90000"/>
              </a:lnSpc>
              <a:spcBef>
                <a:spcPts val="575"/>
              </a:spcBef>
              <a:buClr>
                <a:srgbClr val="53548A"/>
              </a:buClr>
              <a:buSzPct val="85000"/>
              <a:buFont typeface="Wingdings 2" pitchFamily="-110" charset="2"/>
              <a:buChar char=""/>
            </a:pPr>
            <a:r>
              <a:rPr lang="en-US" sz="2400" b="1" u="sng" dirty="0" smtClean="0">
                <a:solidFill>
                  <a:srgbClr val="000000"/>
                </a:solidFill>
                <a:latin typeface="Times New Roman" pitchFamily="18" charset="0"/>
                <a:cs typeface="Times New Roman" pitchFamily="18" charset="0"/>
              </a:rPr>
              <a:t>Introduction/Objective:</a:t>
            </a:r>
            <a:endParaRPr lang="en-US" sz="2400" b="1" u="sng" dirty="0">
              <a:solidFill>
                <a:srgbClr val="000000"/>
              </a:solidFill>
              <a:latin typeface="Times New Roman" pitchFamily="18" charset="0"/>
              <a:cs typeface="Times New Roman" pitchFamily="18" charset="0"/>
            </a:endParaRPr>
          </a:p>
          <a:p>
            <a:pPr marL="273050" indent="-273050" eaLnBrk="1" hangingPunct="1">
              <a:lnSpc>
                <a:spcPct val="90000"/>
              </a:lnSpc>
              <a:spcBef>
                <a:spcPts val="575"/>
              </a:spcBef>
              <a:buClr>
                <a:srgbClr val="53548A"/>
              </a:buClr>
              <a:buSzPct val="85000"/>
              <a:buFont typeface="Wingdings 2" pitchFamily="-110" charset="2"/>
              <a:buNone/>
            </a:pPr>
            <a:r>
              <a:rPr lang="en-US" sz="2400" dirty="0">
                <a:solidFill>
                  <a:srgbClr val="000000"/>
                </a:solidFill>
                <a:latin typeface="Times New Roman" pitchFamily="18" charset="0"/>
                <a:cs typeface="Times New Roman" pitchFamily="18" charset="0"/>
              </a:rPr>
              <a:t>	Discussion of the purpose of the experiment: Your task is to explain to your readers the importance of what </a:t>
            </a:r>
            <a:r>
              <a:rPr lang="en-US" sz="2400" dirty="0" smtClean="0">
                <a:solidFill>
                  <a:srgbClr val="000000"/>
                </a:solidFill>
                <a:latin typeface="Times New Roman" pitchFamily="18" charset="0"/>
                <a:cs typeface="Times New Roman" pitchFamily="18" charset="0"/>
              </a:rPr>
              <a:t>you </a:t>
            </a:r>
            <a:r>
              <a:rPr lang="en-US" sz="2400" dirty="0">
                <a:solidFill>
                  <a:srgbClr val="000000"/>
                </a:solidFill>
                <a:latin typeface="Times New Roman" pitchFamily="18" charset="0"/>
                <a:cs typeface="Times New Roman" pitchFamily="18" charset="0"/>
              </a:rPr>
              <a:t>are testing and to give them any theories or other background information that they will require in order to understand your results. The introductory section should state what you hoped to find out by doing the experiment. </a:t>
            </a:r>
          </a:p>
          <a:p>
            <a:pPr eaLnBrk="1" hangingPunct="1">
              <a:lnSpc>
                <a:spcPct val="90000"/>
              </a:lnSpc>
              <a:spcBef>
                <a:spcPts val="575"/>
              </a:spcBef>
              <a:buClr>
                <a:srgbClr val="53548A"/>
              </a:buClr>
              <a:buSzPct val="85000"/>
            </a:pPr>
            <a:r>
              <a:rPr lang="en-US" sz="2400" b="1" dirty="0">
                <a:solidFill>
                  <a:srgbClr val="000000"/>
                </a:solidFill>
                <a:latin typeface="Times New Roman" pitchFamily="18" charset="0"/>
                <a:cs typeface="Times New Roman" pitchFamily="18" charset="0"/>
              </a:rPr>
              <a:t>	</a:t>
            </a:r>
            <a:r>
              <a:rPr lang="en-US" sz="2400" b="1" dirty="0" smtClean="0">
                <a:solidFill>
                  <a:srgbClr val="000000"/>
                </a:solidFill>
                <a:latin typeface="Times New Roman" pitchFamily="18" charset="0"/>
                <a:cs typeface="Times New Roman" pitchFamily="18" charset="0"/>
              </a:rPr>
              <a:t>	</a:t>
            </a:r>
            <a:endParaRPr lang="en-US" sz="2400" b="1" dirty="0">
              <a:solidFill>
                <a:srgbClr val="000000"/>
              </a:solidFill>
              <a:latin typeface="Times New Roman" pitchFamily="18" charset="0"/>
              <a:cs typeface="Times New Roman" pitchFamily="18" charset="0"/>
            </a:endParaRPr>
          </a:p>
          <a:p>
            <a:pPr marL="547688" lvl="1" indent="-228600" eaLnBrk="1" hangingPunct="1">
              <a:lnSpc>
                <a:spcPct val="90000"/>
              </a:lnSpc>
              <a:spcBef>
                <a:spcPts val="375"/>
              </a:spcBef>
              <a:buClr>
                <a:srgbClr val="438086"/>
              </a:buClr>
              <a:buSzPct val="85000"/>
              <a:buFont typeface="Wingdings 2" pitchFamily="-110" charset="2"/>
              <a:buChar char=""/>
            </a:pPr>
            <a:endParaRPr lang="en-US" sz="2400" dirty="0">
              <a:solidFill>
                <a:srgbClr val="000000"/>
              </a:solidFill>
              <a:latin typeface="Times New Roman" pitchFamily="18" charset="0"/>
              <a:cs typeface="Times New Roman" pitchFamily="18" charset="0"/>
            </a:endParaRPr>
          </a:p>
        </p:txBody>
      </p:sp>
      <p:sp>
        <p:nvSpPr>
          <p:cNvPr id="14" name="Title 1"/>
          <p:cNvSpPr txBox="1">
            <a:spLocks/>
          </p:cNvSpPr>
          <p:nvPr/>
        </p:nvSpPr>
        <p:spPr>
          <a:xfrm>
            <a:off x="914400" y="0"/>
            <a:ext cx="7772400" cy="762000"/>
          </a:xfrm>
          <a:prstGeom prst="rect">
            <a:avLst/>
          </a:prstGeom>
        </p:spPr>
        <p:txBody>
          <a:bodyPr bIns="91440" anchor="b">
            <a:normAutofit/>
          </a:bodyPr>
          <a:lstStyle/>
          <a:p>
            <a:pPr algn="ctr" eaLnBrk="1" hangingPunct="1">
              <a:defRPr/>
            </a:pPr>
            <a:r>
              <a:rPr lang="en-US" sz="4000" b="1" dirty="0" smtClean="0">
                <a:solidFill>
                  <a:srgbClr val="424456"/>
                </a:solidFill>
                <a:effectLst>
                  <a:outerShdw blurRad="38100" dist="38100" dir="2700000" algn="tl">
                    <a:srgbClr val="C0C0C0"/>
                  </a:outerShdw>
                </a:effectLst>
                <a:latin typeface="Garamond" pitchFamily="-110" charset="0"/>
              </a:rPr>
              <a:t>Details of Each Component</a:t>
            </a:r>
            <a:endParaRPr lang="en-US" sz="4000" b="1" dirty="0">
              <a:solidFill>
                <a:srgbClr val="424456"/>
              </a:solidFill>
              <a:effectLst>
                <a:outerShdw blurRad="38100" dist="38100" dir="2700000" algn="tl">
                  <a:srgbClr val="C0C0C0"/>
                </a:outerShdw>
              </a:effectLst>
              <a:latin typeface="Garamond" pitchFamily="-110"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txBox="1">
            <a:spLocks/>
          </p:cNvSpPr>
          <p:nvPr/>
        </p:nvSpPr>
        <p:spPr bwMode="auto">
          <a:xfrm>
            <a:off x="228600" y="762000"/>
            <a:ext cx="8915400" cy="6096000"/>
          </a:xfrm>
          <a:prstGeom prst="rect">
            <a:avLst/>
          </a:prstGeom>
          <a:noFill/>
          <a:ln w="9525">
            <a:noFill/>
            <a:miter lim="800000"/>
            <a:headEnd/>
            <a:tailEnd/>
          </a:ln>
        </p:spPr>
        <p:txBody>
          <a:bodyPr/>
          <a:lstStyle/>
          <a:p>
            <a:pPr marL="273050" indent="-273050" eaLnBrk="1" hangingPunct="1">
              <a:lnSpc>
                <a:spcPct val="90000"/>
              </a:lnSpc>
              <a:spcBef>
                <a:spcPts val="575"/>
              </a:spcBef>
              <a:buClr>
                <a:srgbClr val="53548A"/>
              </a:buClr>
              <a:buSzPct val="85000"/>
              <a:buFont typeface="Wingdings 2" pitchFamily="-110" charset="2"/>
              <a:buNone/>
            </a:pPr>
            <a:endParaRPr lang="en-US" sz="2400" dirty="0">
              <a:solidFill>
                <a:srgbClr val="000000"/>
              </a:solidFill>
              <a:latin typeface="Times New Roman" pitchFamily="18" charset="0"/>
              <a:cs typeface="Times New Roman" pitchFamily="18" charset="0"/>
            </a:endParaRPr>
          </a:p>
          <a:p>
            <a:pPr marL="273050" indent="-273050" eaLnBrk="1" hangingPunct="1">
              <a:lnSpc>
                <a:spcPct val="90000"/>
              </a:lnSpc>
              <a:spcBef>
                <a:spcPts val="575"/>
              </a:spcBef>
              <a:buClr>
                <a:srgbClr val="53548A"/>
              </a:buClr>
              <a:buSzPct val="85000"/>
              <a:buFont typeface="Wingdings 2" pitchFamily="-110" charset="2"/>
              <a:buChar char=""/>
            </a:pPr>
            <a:r>
              <a:rPr lang="en-US" sz="2400" b="1" u="sng" dirty="0" smtClean="0">
                <a:solidFill>
                  <a:srgbClr val="000000"/>
                </a:solidFill>
                <a:latin typeface="Times New Roman" pitchFamily="18" charset="0"/>
                <a:cs typeface="Times New Roman" pitchFamily="18" charset="0"/>
              </a:rPr>
              <a:t>Equipment </a:t>
            </a:r>
            <a:r>
              <a:rPr lang="en-US" sz="2400" b="1" u="sng" dirty="0">
                <a:solidFill>
                  <a:srgbClr val="000000"/>
                </a:solidFill>
                <a:latin typeface="Times New Roman" pitchFamily="18" charset="0"/>
                <a:cs typeface="Times New Roman" pitchFamily="18" charset="0"/>
              </a:rPr>
              <a:t>and Materials:</a:t>
            </a:r>
          </a:p>
          <a:p>
            <a:pPr marL="273050" indent="-273050" eaLnBrk="1" hangingPunct="1">
              <a:lnSpc>
                <a:spcPct val="90000"/>
              </a:lnSpc>
              <a:spcBef>
                <a:spcPts val="575"/>
              </a:spcBef>
              <a:buClr>
                <a:srgbClr val="53548A"/>
              </a:buClr>
              <a:buSzPct val="85000"/>
              <a:buFont typeface="Wingdings 2" pitchFamily="-110" charset="2"/>
              <a:buNone/>
            </a:pPr>
            <a:r>
              <a:rPr lang="en-US" sz="2400" dirty="0">
                <a:solidFill>
                  <a:srgbClr val="000000"/>
                </a:solidFill>
                <a:latin typeface="Times New Roman" pitchFamily="18" charset="0"/>
                <a:cs typeface="Times New Roman" pitchFamily="18" charset="0"/>
              </a:rPr>
              <a:t>	This is the part of your report where you describe how you performed your experiment. The description should be presented in sufficient detail so that another researcher would know how to repeat your experiment if he or she desired to do so. </a:t>
            </a:r>
          </a:p>
          <a:p>
            <a:pPr marL="273050" indent="-273050" eaLnBrk="1" hangingPunct="1">
              <a:lnSpc>
                <a:spcPct val="90000"/>
              </a:lnSpc>
              <a:spcBef>
                <a:spcPts val="575"/>
              </a:spcBef>
              <a:buClr>
                <a:srgbClr val="53548A"/>
              </a:buClr>
              <a:buSzPct val="85000"/>
              <a:buFont typeface="Wingdings 2" pitchFamily="-110" charset="2"/>
              <a:buChar char=""/>
            </a:pPr>
            <a:endParaRPr lang="en-US" sz="2400" dirty="0">
              <a:solidFill>
                <a:srgbClr val="000000"/>
              </a:solidFill>
              <a:latin typeface="Times New Roman" pitchFamily="18" charset="0"/>
              <a:cs typeface="Times New Roman" pitchFamily="18" charset="0"/>
            </a:endParaRPr>
          </a:p>
          <a:p>
            <a:pPr marL="273050" indent="-273050">
              <a:lnSpc>
                <a:spcPct val="90000"/>
              </a:lnSpc>
              <a:spcBef>
                <a:spcPts val="575"/>
              </a:spcBef>
              <a:buClr>
                <a:srgbClr val="53548A"/>
              </a:buClr>
              <a:buSzPct val="85000"/>
              <a:buFont typeface="Wingdings 2" pitchFamily="-110" charset="2"/>
              <a:buChar char=""/>
            </a:pPr>
            <a:r>
              <a:rPr lang="en-US" sz="2400" b="1" u="sng" dirty="0">
                <a:solidFill>
                  <a:srgbClr val="000000"/>
                </a:solidFill>
                <a:latin typeface="Times New Roman" pitchFamily="18" charset="0"/>
                <a:cs typeface="Times New Roman" pitchFamily="18" charset="0"/>
              </a:rPr>
              <a:t>Procedure: </a:t>
            </a:r>
          </a:p>
          <a:p>
            <a:pPr marL="273050" indent="-273050">
              <a:lnSpc>
                <a:spcPct val="90000"/>
              </a:lnSpc>
              <a:spcBef>
                <a:spcPts val="575"/>
              </a:spcBef>
              <a:buClr>
                <a:srgbClr val="53548A"/>
              </a:buClr>
              <a:buSzPct val="85000"/>
            </a:pPr>
            <a:r>
              <a:rPr lang="en-US" sz="2400" dirty="0">
                <a:solidFill>
                  <a:srgbClr val="000000"/>
                </a:solidFill>
                <a:latin typeface="Times New Roman" pitchFamily="18" charset="0"/>
                <a:cs typeface="Times New Roman" pitchFamily="18" charset="0"/>
              </a:rPr>
              <a:t>	Include adequate information for the experiment to be repeated precisely. Include any procedural problems encountered and tell how they were solved. Include relevant diagrams and schematics. Be sure to present all steps in logical sequence. (Note that the procedure is not a copy of the lab guide.)</a:t>
            </a:r>
          </a:p>
          <a:p>
            <a:pPr marL="319088" lvl="1" eaLnBrk="1" hangingPunct="1">
              <a:lnSpc>
                <a:spcPct val="90000"/>
              </a:lnSpc>
              <a:spcBef>
                <a:spcPts val="375"/>
              </a:spcBef>
              <a:buClr>
                <a:srgbClr val="438086"/>
              </a:buClr>
              <a:buSzPct val="85000"/>
            </a:pPr>
            <a:endParaRPr lang="en-US" sz="2400" dirty="0">
              <a:solidFill>
                <a:srgbClr val="000000"/>
              </a:solidFill>
              <a:latin typeface="Times New Roman" pitchFamily="18" charset="0"/>
              <a:cs typeface="Times New Roman" pitchFamily="18" charset="0"/>
            </a:endParaRPr>
          </a:p>
        </p:txBody>
      </p:sp>
      <p:sp>
        <p:nvSpPr>
          <p:cNvPr id="14" name="Title 1"/>
          <p:cNvSpPr txBox="1">
            <a:spLocks/>
          </p:cNvSpPr>
          <p:nvPr/>
        </p:nvSpPr>
        <p:spPr>
          <a:xfrm>
            <a:off x="914400" y="0"/>
            <a:ext cx="7772400" cy="762000"/>
          </a:xfrm>
          <a:prstGeom prst="rect">
            <a:avLst/>
          </a:prstGeom>
        </p:spPr>
        <p:txBody>
          <a:bodyPr bIns="91440" anchor="b">
            <a:normAutofit/>
          </a:bodyPr>
          <a:lstStyle/>
          <a:p>
            <a:pPr algn="ctr" eaLnBrk="1" hangingPunct="1">
              <a:defRPr/>
            </a:pPr>
            <a:r>
              <a:rPr lang="en-US" sz="4000" b="1" dirty="0" smtClean="0">
                <a:solidFill>
                  <a:srgbClr val="424456"/>
                </a:solidFill>
                <a:effectLst>
                  <a:outerShdw blurRad="38100" dist="38100" dir="2700000" algn="tl">
                    <a:srgbClr val="C0C0C0"/>
                  </a:outerShdw>
                </a:effectLst>
                <a:latin typeface="Garamond" pitchFamily="-110" charset="0"/>
              </a:rPr>
              <a:t>Details (continued)</a:t>
            </a:r>
            <a:endParaRPr lang="en-US" sz="4000" b="1" dirty="0">
              <a:solidFill>
                <a:srgbClr val="424456"/>
              </a:solidFill>
              <a:effectLst>
                <a:outerShdw blurRad="38100" dist="38100" dir="2700000" algn="tl">
                  <a:srgbClr val="C0C0C0"/>
                </a:outerShdw>
              </a:effectLst>
              <a:latin typeface="Garamond" pitchFamily="-110" charset="0"/>
            </a:endParaRPr>
          </a:p>
        </p:txBody>
      </p:sp>
    </p:spTree>
    <p:extLst>
      <p:ext uri="{BB962C8B-B14F-4D97-AF65-F5344CB8AC3E}">
        <p14:creationId xmlns:p14="http://schemas.microsoft.com/office/powerpoint/2010/main" val="1041501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txBox="1">
            <a:spLocks/>
          </p:cNvSpPr>
          <p:nvPr/>
        </p:nvSpPr>
        <p:spPr bwMode="auto">
          <a:xfrm>
            <a:off x="0" y="914400"/>
            <a:ext cx="9144000" cy="5943600"/>
          </a:xfrm>
          <a:prstGeom prst="rect">
            <a:avLst/>
          </a:prstGeom>
          <a:noFill/>
          <a:ln w="9525">
            <a:noFill/>
            <a:miter lim="800000"/>
            <a:headEnd/>
            <a:tailEnd/>
          </a:ln>
        </p:spPr>
        <p:txBody>
          <a:bodyPr/>
          <a:lstStyle/>
          <a:p>
            <a:pPr marL="273050" indent="-273050" eaLnBrk="1" hangingPunct="1">
              <a:lnSpc>
                <a:spcPct val="90000"/>
              </a:lnSpc>
              <a:spcBef>
                <a:spcPts val="575"/>
              </a:spcBef>
              <a:buClr>
                <a:srgbClr val="53548A"/>
              </a:buClr>
              <a:buSzPct val="85000"/>
              <a:buFont typeface="Wingdings 2" pitchFamily="-110" charset="2"/>
              <a:buChar char=""/>
            </a:pPr>
            <a:r>
              <a:rPr lang="en-US" sz="2000" b="1" u="sng" dirty="0">
                <a:solidFill>
                  <a:srgbClr val="000000"/>
                </a:solidFill>
                <a:latin typeface="Times New Roman" pitchFamily="18" charset="0"/>
                <a:cs typeface="Times New Roman" pitchFamily="18" charset="0"/>
              </a:rPr>
              <a:t>Results</a:t>
            </a:r>
            <a:r>
              <a:rPr lang="en-US" sz="2000" dirty="0">
                <a:solidFill>
                  <a:srgbClr val="000000"/>
                </a:solidFill>
                <a:latin typeface="Times New Roman" pitchFamily="18" charset="0"/>
                <a:cs typeface="Times New Roman" pitchFamily="18" charset="0"/>
              </a:rPr>
              <a:t> :</a:t>
            </a:r>
          </a:p>
          <a:p>
            <a:pPr marL="273050" indent="-273050" eaLnBrk="1" hangingPunct="1">
              <a:lnSpc>
                <a:spcPct val="90000"/>
              </a:lnSpc>
              <a:spcBef>
                <a:spcPts val="575"/>
              </a:spcBef>
              <a:buClr>
                <a:srgbClr val="53548A"/>
              </a:buClr>
              <a:buSzPct val="85000"/>
              <a:buFont typeface="Wingdings 2" pitchFamily="-110" charset="2"/>
              <a:buNone/>
            </a:pPr>
            <a:r>
              <a:rPr lang="en-US" sz="2000" dirty="0">
                <a:solidFill>
                  <a:srgbClr val="000000"/>
                </a:solidFill>
                <a:latin typeface="Times New Roman" pitchFamily="18" charset="0"/>
                <a:cs typeface="Times New Roman" pitchFamily="18" charset="0"/>
              </a:rPr>
              <a:t>	This is where you report the data and findings generated by your experiment. This section will generally feature tables, charts, graphs, and figures. Even though these tables and figures should have sufficient information to be comprehensible on their own, the text accompanying these representations should also describe the most important data and findings. </a:t>
            </a:r>
          </a:p>
          <a:p>
            <a:pPr marL="273050" indent="-273050" eaLnBrk="1" hangingPunct="1">
              <a:lnSpc>
                <a:spcPct val="90000"/>
              </a:lnSpc>
              <a:spcBef>
                <a:spcPts val="575"/>
              </a:spcBef>
              <a:buClr>
                <a:srgbClr val="53548A"/>
              </a:buClr>
              <a:buSzPct val="85000"/>
              <a:buFont typeface="Wingdings 2" pitchFamily="-110" charset="2"/>
              <a:buChar char=""/>
            </a:pPr>
            <a:r>
              <a:rPr lang="en-US" sz="2000" b="1" u="sng" dirty="0" smtClean="0">
                <a:solidFill>
                  <a:srgbClr val="000000"/>
                </a:solidFill>
                <a:latin typeface="Times New Roman" pitchFamily="18" charset="0"/>
                <a:cs typeface="Times New Roman" pitchFamily="18" charset="0"/>
              </a:rPr>
              <a:t>Analysis/Discussion</a:t>
            </a:r>
            <a:r>
              <a:rPr lang="en-US" sz="2000" b="1" u="sng" dirty="0">
                <a:solidFill>
                  <a:srgbClr val="000000"/>
                </a:solidFill>
                <a:latin typeface="Times New Roman" pitchFamily="18" charset="0"/>
                <a:cs typeface="Times New Roman" pitchFamily="18" charset="0"/>
              </a:rPr>
              <a:t>:</a:t>
            </a:r>
          </a:p>
          <a:p>
            <a:pPr marL="273050" indent="-273050" eaLnBrk="1" hangingPunct="1">
              <a:lnSpc>
                <a:spcPct val="90000"/>
              </a:lnSpc>
              <a:spcBef>
                <a:spcPts val="575"/>
              </a:spcBef>
              <a:buClr>
                <a:srgbClr val="53548A"/>
              </a:buClr>
              <a:buSzPct val="85000"/>
              <a:buFont typeface="Wingdings 2" pitchFamily="-110" charset="2"/>
              <a:buNone/>
            </a:pPr>
            <a:r>
              <a:rPr lang="en-US" sz="2000" dirty="0">
                <a:solidFill>
                  <a:srgbClr val="000000"/>
                </a:solidFill>
                <a:latin typeface="Times New Roman" pitchFamily="18" charset="0"/>
                <a:cs typeface="Times New Roman" pitchFamily="18" charset="0"/>
              </a:rPr>
              <a:t>	Many scientists regard this as the most important part of a scientific report. It is where you interpret and explain the significance or meaning of your results to your readers. Your discussion should address questions such as: Did your experiment accomplish its purpose? Why or why not? Did you find anything unanticipated? The key to a well-written discussion is to link your interpretation back to the issues raised in your introduction. </a:t>
            </a:r>
          </a:p>
          <a:p>
            <a:pPr marL="273050" indent="-273050" eaLnBrk="1" hangingPunct="1">
              <a:lnSpc>
                <a:spcPct val="90000"/>
              </a:lnSpc>
              <a:spcBef>
                <a:spcPts val="575"/>
              </a:spcBef>
              <a:buClr>
                <a:srgbClr val="53548A"/>
              </a:buClr>
              <a:buSzPct val="85000"/>
              <a:buFont typeface="Wingdings 2" pitchFamily="-110" charset="2"/>
              <a:buChar char=""/>
            </a:pPr>
            <a:r>
              <a:rPr lang="en-US" sz="2000" b="1" u="sng" dirty="0" smtClean="0">
                <a:solidFill>
                  <a:srgbClr val="000000"/>
                </a:solidFill>
                <a:latin typeface="Times New Roman" pitchFamily="18" charset="0"/>
                <a:cs typeface="Times New Roman" pitchFamily="18" charset="0"/>
              </a:rPr>
              <a:t>Conclusion/Implications: </a:t>
            </a:r>
            <a:endParaRPr lang="en-US" sz="2000" b="1" u="sng" dirty="0">
              <a:solidFill>
                <a:srgbClr val="000000"/>
              </a:solidFill>
              <a:latin typeface="Times New Roman" pitchFamily="18" charset="0"/>
              <a:cs typeface="Times New Roman" pitchFamily="18" charset="0"/>
            </a:endParaRPr>
          </a:p>
          <a:p>
            <a:pPr marL="273050" indent="-273050" eaLnBrk="1" hangingPunct="1">
              <a:lnSpc>
                <a:spcPct val="90000"/>
              </a:lnSpc>
              <a:spcBef>
                <a:spcPts val="575"/>
              </a:spcBef>
              <a:buClr>
                <a:srgbClr val="53548A"/>
              </a:buClr>
              <a:buSzPct val="85000"/>
              <a:buFont typeface="Wingdings 2" pitchFamily="-110" charset="2"/>
              <a:buNone/>
            </a:pPr>
            <a:r>
              <a:rPr lang="en-US" sz="2000" dirty="0">
                <a:solidFill>
                  <a:srgbClr val="000000"/>
                </a:solidFill>
                <a:latin typeface="Times New Roman" pitchFamily="18" charset="0"/>
                <a:cs typeface="Times New Roman" pitchFamily="18" charset="0"/>
              </a:rPr>
              <a:t>	Finally, the concluding section should summarize the main finding of the experiment in relation to the purpose. This should include a brief summary of what you found and what you expected to find. Include some theoretical discussion(s) as to the specific topic. </a:t>
            </a:r>
          </a:p>
          <a:p>
            <a:pPr marL="273050" indent="-273050" eaLnBrk="1" hangingPunct="1">
              <a:lnSpc>
                <a:spcPct val="90000"/>
              </a:lnSpc>
              <a:spcBef>
                <a:spcPts val="575"/>
              </a:spcBef>
              <a:buClr>
                <a:srgbClr val="53548A"/>
              </a:buClr>
              <a:buSzPct val="85000"/>
              <a:buFont typeface="Wingdings 2" pitchFamily="-110" charset="2"/>
              <a:buNone/>
            </a:pPr>
            <a:endParaRPr lang="en-US" sz="2200" dirty="0">
              <a:solidFill>
                <a:srgbClr val="000000"/>
              </a:solidFill>
              <a:latin typeface="Garamond" pitchFamily="-110" charset="0"/>
            </a:endParaRPr>
          </a:p>
        </p:txBody>
      </p:sp>
      <p:sp>
        <p:nvSpPr>
          <p:cNvPr id="10" name="Title 1"/>
          <p:cNvSpPr txBox="1">
            <a:spLocks/>
          </p:cNvSpPr>
          <p:nvPr/>
        </p:nvSpPr>
        <p:spPr>
          <a:xfrm>
            <a:off x="914400" y="0"/>
            <a:ext cx="7772400" cy="762000"/>
          </a:xfrm>
          <a:prstGeom prst="rect">
            <a:avLst/>
          </a:prstGeom>
        </p:spPr>
        <p:txBody>
          <a:bodyPr bIns="91440" anchor="b">
            <a:normAutofit/>
          </a:bodyPr>
          <a:lstStyle/>
          <a:p>
            <a:pPr algn="ctr" eaLnBrk="1" hangingPunct="1">
              <a:defRPr/>
            </a:pPr>
            <a:r>
              <a:rPr lang="en-US" sz="4000" b="1" dirty="0" smtClean="0">
                <a:solidFill>
                  <a:srgbClr val="424456"/>
                </a:solidFill>
                <a:effectLst>
                  <a:outerShdw blurRad="38100" dist="38100" dir="2700000" algn="tl">
                    <a:srgbClr val="C0C0C0"/>
                  </a:outerShdw>
                </a:effectLst>
                <a:latin typeface="Garamond" pitchFamily="-110" charset="0"/>
              </a:rPr>
              <a:t>Details (continued)</a:t>
            </a:r>
            <a:endParaRPr lang="en-US" sz="4000" b="1" dirty="0">
              <a:solidFill>
                <a:srgbClr val="424456"/>
              </a:solidFill>
              <a:effectLst>
                <a:outerShdw blurRad="38100" dist="38100" dir="2700000" algn="tl">
                  <a:srgbClr val="C0C0C0"/>
                </a:outerShdw>
              </a:effectLst>
              <a:latin typeface="Garamond" pitchFamily="-110"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txBox="1">
            <a:spLocks/>
          </p:cNvSpPr>
          <p:nvPr/>
        </p:nvSpPr>
        <p:spPr bwMode="auto">
          <a:xfrm>
            <a:off x="0" y="1066800"/>
            <a:ext cx="9144000" cy="5410200"/>
          </a:xfrm>
          <a:prstGeom prst="rect">
            <a:avLst/>
          </a:prstGeom>
          <a:noFill/>
          <a:ln w="9525">
            <a:noFill/>
            <a:miter lim="800000"/>
            <a:headEnd/>
            <a:tailEnd/>
          </a:ln>
        </p:spPr>
        <p:txBody>
          <a:bodyPr/>
          <a:lstStyle/>
          <a:p>
            <a:pPr marL="273050" indent="-273050" eaLnBrk="1" hangingPunct="1">
              <a:spcBef>
                <a:spcPts val="575"/>
              </a:spcBef>
              <a:buClr>
                <a:srgbClr val="53548A"/>
              </a:buClr>
              <a:buSzPct val="85000"/>
              <a:buFont typeface="Wingdings 2" pitchFamily="-110" charset="2"/>
              <a:buChar char=""/>
            </a:pPr>
            <a:r>
              <a:rPr lang="en-US" sz="2000" dirty="0" smtClean="0">
                <a:solidFill>
                  <a:srgbClr val="000000"/>
                </a:solidFill>
                <a:latin typeface="Times New Roman" pitchFamily="18" charset="0"/>
                <a:cs typeface="Times New Roman" pitchFamily="18" charset="0"/>
              </a:rPr>
              <a:t>The </a:t>
            </a:r>
            <a:r>
              <a:rPr lang="en-US" sz="2000" dirty="0">
                <a:solidFill>
                  <a:srgbClr val="000000"/>
                </a:solidFill>
                <a:latin typeface="Times New Roman" pitchFamily="18" charset="0"/>
                <a:cs typeface="Times New Roman" pitchFamily="18" charset="0"/>
              </a:rPr>
              <a:t>lab report should be typed, using 12 pt. Times New Roman </a:t>
            </a:r>
            <a:r>
              <a:rPr lang="en-US" sz="2000" dirty="0" smtClean="0">
                <a:solidFill>
                  <a:srgbClr val="000000"/>
                </a:solidFill>
                <a:latin typeface="Times New Roman" pitchFamily="18" charset="0"/>
                <a:cs typeface="Times New Roman" pitchFamily="18" charset="0"/>
              </a:rPr>
              <a:t>font.</a:t>
            </a:r>
          </a:p>
          <a:p>
            <a:pPr marL="273050" indent="-273050">
              <a:spcBef>
                <a:spcPts val="575"/>
              </a:spcBef>
              <a:buClr>
                <a:srgbClr val="53548A"/>
              </a:buClr>
              <a:buSzPct val="85000"/>
              <a:buFont typeface="Wingdings 2" pitchFamily="-110" charset="2"/>
              <a:buChar char=""/>
            </a:pPr>
            <a:r>
              <a:rPr lang="en-US" sz="2000" dirty="0" smtClean="0">
                <a:solidFill>
                  <a:srgbClr val="000000"/>
                </a:solidFill>
                <a:latin typeface="Times New Roman" pitchFamily="18" charset="0"/>
                <a:cs typeface="Times New Roman" pitchFamily="18" charset="0"/>
              </a:rPr>
              <a:t> </a:t>
            </a:r>
            <a:r>
              <a:rPr lang="en-US" sz="2000" dirty="0">
                <a:latin typeface="Times New Roman" pitchFamily="18" charset="0"/>
                <a:cs typeface="Times New Roman" pitchFamily="18" charset="0"/>
              </a:rPr>
              <a:t>Double space the text of the report.  Single space title, date, &amp; location.  Single space table &amp; figure descriptions. </a:t>
            </a:r>
            <a:endParaRPr lang="en-US" sz="2000" dirty="0" smtClean="0">
              <a:latin typeface="Times New Roman" pitchFamily="18" charset="0"/>
              <a:cs typeface="Times New Roman" pitchFamily="18" charset="0"/>
            </a:endParaRPr>
          </a:p>
          <a:p>
            <a:pPr marL="273050" indent="-273050">
              <a:spcBef>
                <a:spcPts val="575"/>
              </a:spcBef>
              <a:buClr>
                <a:srgbClr val="53548A"/>
              </a:buClr>
              <a:buSzPct val="85000"/>
              <a:buFont typeface="Wingdings 2" pitchFamily="-110" charset="2"/>
              <a:buChar char=""/>
            </a:pPr>
            <a:r>
              <a:rPr lang="en-US" sz="2000" dirty="0" smtClean="0">
                <a:solidFill>
                  <a:srgbClr val="000000"/>
                </a:solidFill>
                <a:latin typeface="Times New Roman" pitchFamily="18" charset="0"/>
                <a:cs typeface="Times New Roman" pitchFamily="18" charset="0"/>
              </a:rPr>
              <a:t>Margins </a:t>
            </a:r>
            <a:r>
              <a:rPr lang="en-US" sz="2000" dirty="0">
                <a:solidFill>
                  <a:srgbClr val="000000"/>
                </a:solidFill>
                <a:latin typeface="Times New Roman" pitchFamily="18" charset="0"/>
                <a:cs typeface="Times New Roman" pitchFamily="18" charset="0"/>
              </a:rPr>
              <a:t>must be </a:t>
            </a:r>
            <a:r>
              <a:rPr lang="en-US" sz="2000" dirty="0" smtClean="0">
                <a:solidFill>
                  <a:srgbClr val="000000"/>
                </a:solidFill>
                <a:latin typeface="Times New Roman" pitchFamily="18" charset="0"/>
                <a:cs typeface="Times New Roman" pitchFamily="18" charset="0"/>
              </a:rPr>
              <a:t>1.00” on </a:t>
            </a:r>
            <a:r>
              <a:rPr lang="en-US" sz="2000" dirty="0">
                <a:solidFill>
                  <a:srgbClr val="000000"/>
                </a:solidFill>
                <a:latin typeface="Times New Roman" pitchFamily="18" charset="0"/>
                <a:cs typeface="Times New Roman" pitchFamily="18" charset="0"/>
              </a:rPr>
              <a:t>all four sides</a:t>
            </a:r>
            <a:r>
              <a:rPr lang="en-US" sz="2000" dirty="0" smtClean="0">
                <a:solidFill>
                  <a:srgbClr val="000000"/>
                </a:solidFill>
                <a:latin typeface="Times New Roman" pitchFamily="18" charset="0"/>
                <a:cs typeface="Times New Roman" pitchFamily="18" charset="0"/>
              </a:rPr>
              <a:t>.</a:t>
            </a:r>
            <a:endParaRPr lang="en-US" sz="2000" dirty="0">
              <a:solidFill>
                <a:srgbClr val="000000"/>
              </a:solidFill>
              <a:latin typeface="Times New Roman" pitchFamily="18" charset="0"/>
              <a:cs typeface="Times New Roman" pitchFamily="18" charset="0"/>
            </a:endParaRPr>
          </a:p>
          <a:p>
            <a:pPr marL="273050" indent="-273050" eaLnBrk="1" hangingPunct="1">
              <a:spcBef>
                <a:spcPts val="575"/>
              </a:spcBef>
              <a:buClr>
                <a:srgbClr val="53548A"/>
              </a:buClr>
              <a:buSzPct val="85000"/>
              <a:buFont typeface="Wingdings 2" pitchFamily="-110" charset="2"/>
              <a:buChar char=""/>
            </a:pPr>
            <a:r>
              <a:rPr lang="en-US" sz="2000" dirty="0">
                <a:solidFill>
                  <a:srgbClr val="000000"/>
                </a:solidFill>
                <a:latin typeface="Times New Roman" pitchFamily="18" charset="0"/>
                <a:cs typeface="Times New Roman" pitchFamily="18" charset="0"/>
              </a:rPr>
              <a:t>The body of the report should be written in the third person, passive </a:t>
            </a:r>
            <a:r>
              <a:rPr lang="en-US" sz="2000" dirty="0" smtClean="0">
                <a:solidFill>
                  <a:srgbClr val="000000"/>
                </a:solidFill>
                <a:latin typeface="Times New Roman" pitchFamily="18" charset="0"/>
                <a:cs typeface="Times New Roman" pitchFamily="18" charset="0"/>
              </a:rPr>
              <a:t>voice. </a:t>
            </a:r>
            <a:r>
              <a:rPr lang="en-US" sz="2000" dirty="0">
                <a:solidFill>
                  <a:srgbClr val="000000"/>
                </a:solidFill>
                <a:latin typeface="Times New Roman" pitchFamily="18" charset="0"/>
                <a:cs typeface="Times New Roman" pitchFamily="18" charset="0"/>
              </a:rPr>
              <a:t>(In the </a:t>
            </a:r>
            <a:r>
              <a:rPr lang="en-US" sz="2000" b="1" dirty="0">
                <a:solidFill>
                  <a:srgbClr val="000000"/>
                </a:solidFill>
                <a:latin typeface="Times New Roman" pitchFamily="18" charset="0"/>
                <a:cs typeface="Times New Roman" pitchFamily="18" charset="0"/>
              </a:rPr>
              <a:t>passive voice</a:t>
            </a:r>
            <a:r>
              <a:rPr lang="en-US" sz="2000" dirty="0">
                <a:solidFill>
                  <a:srgbClr val="000000"/>
                </a:solidFill>
                <a:latin typeface="Times New Roman" pitchFamily="18" charset="0"/>
                <a:cs typeface="Times New Roman" pitchFamily="18" charset="0"/>
              </a:rPr>
              <a:t>, the subject of the sentence is neither </a:t>
            </a:r>
            <a:r>
              <a:rPr lang="en-US" sz="2000" dirty="0" smtClean="0">
                <a:solidFill>
                  <a:srgbClr val="000000"/>
                </a:solidFill>
                <a:latin typeface="Times New Roman" pitchFamily="18" charset="0"/>
                <a:cs typeface="Times New Roman" pitchFamily="18" charset="0"/>
              </a:rPr>
              <a:t>a   </a:t>
            </a:r>
            <a:r>
              <a:rPr lang="en-US" sz="2000" dirty="0">
                <a:solidFill>
                  <a:srgbClr val="000000"/>
                </a:solidFill>
                <a:latin typeface="Times New Roman" pitchFamily="18" charset="0"/>
                <a:cs typeface="Times New Roman" pitchFamily="18" charset="0"/>
              </a:rPr>
              <a:t>do-</a:t>
            </a:r>
            <a:r>
              <a:rPr lang="en-US" sz="2000" dirty="0" err="1">
                <a:solidFill>
                  <a:srgbClr val="000000"/>
                </a:solidFill>
                <a:latin typeface="Times New Roman" pitchFamily="18" charset="0"/>
                <a:cs typeface="Times New Roman" pitchFamily="18" charset="0"/>
              </a:rPr>
              <a:t>er</a:t>
            </a:r>
            <a:r>
              <a:rPr lang="en-US" sz="2000" dirty="0">
                <a:solidFill>
                  <a:srgbClr val="000000"/>
                </a:solidFill>
                <a:latin typeface="Times New Roman" pitchFamily="18" charset="0"/>
                <a:cs typeface="Times New Roman" pitchFamily="18" charset="0"/>
              </a:rPr>
              <a:t> or a be-</a:t>
            </a:r>
            <a:r>
              <a:rPr lang="en-US" sz="2000" dirty="0" err="1">
                <a:solidFill>
                  <a:srgbClr val="000000"/>
                </a:solidFill>
                <a:latin typeface="Times New Roman" pitchFamily="18" charset="0"/>
                <a:cs typeface="Times New Roman" pitchFamily="18" charset="0"/>
              </a:rPr>
              <a:t>er</a:t>
            </a:r>
            <a:r>
              <a:rPr lang="en-US" sz="2000" dirty="0">
                <a:solidFill>
                  <a:srgbClr val="000000"/>
                </a:solidFill>
                <a:latin typeface="Times New Roman" pitchFamily="18" charset="0"/>
                <a:cs typeface="Times New Roman" pitchFamily="18" charset="0"/>
              </a:rPr>
              <a:t>, but is acted upon by some other </a:t>
            </a:r>
            <a:r>
              <a:rPr lang="en-US" sz="2000" b="1" dirty="0">
                <a:solidFill>
                  <a:srgbClr val="000000"/>
                </a:solidFill>
                <a:latin typeface="Times New Roman" pitchFamily="18" charset="0"/>
                <a:cs typeface="Times New Roman" pitchFamily="18" charset="0"/>
              </a:rPr>
              <a:t>agent</a:t>
            </a:r>
            <a:r>
              <a:rPr lang="en-US" sz="2000" dirty="0">
                <a:solidFill>
                  <a:srgbClr val="000000"/>
                </a:solidFill>
                <a:latin typeface="Times New Roman" pitchFamily="18" charset="0"/>
                <a:cs typeface="Times New Roman" pitchFamily="18" charset="0"/>
              </a:rPr>
              <a:t> or by something </a:t>
            </a:r>
            <a:r>
              <a:rPr lang="en-US" sz="2000" dirty="0" smtClean="0">
                <a:solidFill>
                  <a:srgbClr val="000000"/>
                </a:solidFill>
                <a:latin typeface="Times New Roman" pitchFamily="18" charset="0"/>
                <a:cs typeface="Times New Roman" pitchFamily="18" charset="0"/>
              </a:rPr>
              <a:t>unnamed).</a:t>
            </a:r>
          </a:p>
          <a:p>
            <a:pPr marL="273050" indent="-273050" eaLnBrk="1" hangingPunct="1">
              <a:spcBef>
                <a:spcPts val="575"/>
              </a:spcBef>
              <a:buClr>
                <a:srgbClr val="53548A"/>
              </a:buClr>
              <a:buSzPct val="85000"/>
              <a:buFont typeface="Wingdings 2" pitchFamily="-110" charset="2"/>
              <a:buChar char=""/>
            </a:pPr>
            <a:r>
              <a:rPr lang="en-US" sz="2000" dirty="0" smtClean="0">
                <a:solidFill>
                  <a:srgbClr val="000000"/>
                </a:solidFill>
                <a:latin typeface="Times New Roman" pitchFamily="18" charset="0"/>
                <a:cs typeface="Times New Roman" pitchFamily="18" charset="0"/>
              </a:rPr>
              <a:t>Third person pronouns: “</a:t>
            </a:r>
            <a:r>
              <a:rPr lang="en-US" sz="2000" b="1" dirty="0" smtClean="0">
                <a:solidFill>
                  <a:srgbClr val="000000"/>
                </a:solidFill>
                <a:latin typeface="Times New Roman" pitchFamily="18" charset="0"/>
                <a:cs typeface="Times New Roman" pitchFamily="18" charset="0"/>
              </a:rPr>
              <a:t>It</a:t>
            </a:r>
            <a:r>
              <a:rPr lang="en-US" sz="2000" dirty="0" smtClean="0">
                <a:solidFill>
                  <a:srgbClr val="000000"/>
                </a:solidFill>
                <a:latin typeface="Times New Roman" pitchFamily="18" charset="0"/>
                <a:cs typeface="Times New Roman" pitchFamily="18" charset="0"/>
              </a:rPr>
              <a:t> was found that …”</a:t>
            </a:r>
          </a:p>
          <a:p>
            <a:pPr marL="273050" indent="-273050" eaLnBrk="1" hangingPunct="1">
              <a:spcBef>
                <a:spcPts val="575"/>
              </a:spcBef>
              <a:buClr>
                <a:srgbClr val="53548A"/>
              </a:buClr>
              <a:buSzPct val="85000"/>
              <a:buFont typeface="Wingdings 2" pitchFamily="-110" charset="2"/>
              <a:buChar char=""/>
            </a:pPr>
            <a:r>
              <a:rPr lang="en-US" sz="2000" dirty="0" smtClean="0">
                <a:solidFill>
                  <a:srgbClr val="000000"/>
                </a:solidFill>
                <a:latin typeface="Times New Roman" pitchFamily="18" charset="0"/>
                <a:cs typeface="Times New Roman" pitchFamily="18" charset="0"/>
              </a:rPr>
              <a:t>The </a:t>
            </a:r>
            <a:r>
              <a:rPr lang="en-US" sz="2000" dirty="0">
                <a:solidFill>
                  <a:srgbClr val="000000"/>
                </a:solidFill>
                <a:latin typeface="Times New Roman" pitchFamily="18" charset="0"/>
                <a:cs typeface="Times New Roman" pitchFamily="18" charset="0"/>
              </a:rPr>
              <a:t>procedure is written in the </a:t>
            </a:r>
            <a:r>
              <a:rPr lang="en-US" sz="2000" b="1" dirty="0">
                <a:solidFill>
                  <a:srgbClr val="000000"/>
                </a:solidFill>
                <a:latin typeface="Times New Roman" pitchFamily="18" charset="0"/>
                <a:cs typeface="Times New Roman" pitchFamily="18" charset="0"/>
              </a:rPr>
              <a:t>past tense</a:t>
            </a:r>
            <a:r>
              <a:rPr lang="en-US" sz="2000" dirty="0" smtClean="0">
                <a:solidFill>
                  <a:srgbClr val="000000"/>
                </a:solidFill>
                <a:latin typeface="Times New Roman" pitchFamily="18" charset="0"/>
                <a:cs typeface="Times New Roman" pitchFamily="18" charset="0"/>
              </a:rPr>
              <a:t>. </a:t>
            </a:r>
          </a:p>
          <a:p>
            <a:pPr marL="273050" indent="-273050" eaLnBrk="1" hangingPunct="1">
              <a:spcBef>
                <a:spcPts val="575"/>
              </a:spcBef>
              <a:buClr>
                <a:srgbClr val="53548A"/>
              </a:buClr>
              <a:buSzPct val="85000"/>
              <a:buFont typeface="Wingdings 2" pitchFamily="-110" charset="2"/>
              <a:buChar char=""/>
            </a:pPr>
            <a:r>
              <a:rPr lang="en-US" sz="2000" dirty="0" smtClean="0">
                <a:solidFill>
                  <a:srgbClr val="000000"/>
                </a:solidFill>
                <a:latin typeface="Times New Roman" pitchFamily="18" charset="0"/>
                <a:cs typeface="Times New Roman" pitchFamily="18" charset="0"/>
              </a:rPr>
              <a:t>Use the </a:t>
            </a:r>
            <a:r>
              <a:rPr lang="en-US" sz="2000" b="1" dirty="0" smtClean="0">
                <a:solidFill>
                  <a:srgbClr val="000000"/>
                </a:solidFill>
                <a:latin typeface="Times New Roman" pitchFamily="18" charset="0"/>
                <a:cs typeface="Times New Roman" pitchFamily="18" charset="0"/>
              </a:rPr>
              <a:t>report</a:t>
            </a:r>
            <a:r>
              <a:rPr lang="en-US" sz="2000" dirty="0" smtClean="0">
                <a:solidFill>
                  <a:srgbClr val="000000"/>
                </a:solidFill>
                <a:latin typeface="Times New Roman" pitchFamily="18" charset="0"/>
                <a:cs typeface="Times New Roman" pitchFamily="18" charset="0"/>
              </a:rPr>
              <a:t> (or its sections) as the </a:t>
            </a:r>
            <a:r>
              <a:rPr lang="en-US" sz="2000" b="1" dirty="0" smtClean="0">
                <a:solidFill>
                  <a:srgbClr val="000000"/>
                </a:solidFill>
                <a:latin typeface="Times New Roman" pitchFamily="18" charset="0"/>
                <a:cs typeface="Times New Roman" pitchFamily="18" charset="0"/>
              </a:rPr>
              <a:t>actor</a:t>
            </a:r>
            <a:r>
              <a:rPr lang="en-US" sz="2000" dirty="0" smtClean="0">
                <a:solidFill>
                  <a:srgbClr val="000000"/>
                </a:solidFill>
                <a:latin typeface="Times New Roman" pitchFamily="18" charset="0"/>
                <a:cs typeface="Times New Roman" pitchFamily="18" charset="0"/>
              </a:rPr>
              <a:t>: “</a:t>
            </a:r>
            <a:r>
              <a:rPr lang="en-US" sz="2000" b="1" dirty="0" smtClean="0">
                <a:solidFill>
                  <a:srgbClr val="000000"/>
                </a:solidFill>
                <a:latin typeface="Times New Roman" pitchFamily="18" charset="0"/>
                <a:cs typeface="Times New Roman" pitchFamily="18" charset="0"/>
              </a:rPr>
              <a:t>The report </a:t>
            </a:r>
            <a:r>
              <a:rPr lang="en-US" sz="2000" dirty="0" smtClean="0">
                <a:solidFill>
                  <a:srgbClr val="000000"/>
                </a:solidFill>
                <a:latin typeface="Times New Roman" pitchFamily="18" charset="0"/>
                <a:cs typeface="Times New Roman" pitchFamily="18" charset="0"/>
              </a:rPr>
              <a:t>shows…”</a:t>
            </a:r>
            <a:endParaRPr lang="en-US" sz="2000" dirty="0">
              <a:solidFill>
                <a:srgbClr val="000000"/>
              </a:solidFill>
              <a:latin typeface="Times New Roman" pitchFamily="18" charset="0"/>
              <a:cs typeface="Times New Roman" pitchFamily="18" charset="0"/>
            </a:endParaRPr>
          </a:p>
          <a:p>
            <a:pPr marL="273050" indent="-273050" eaLnBrk="1" hangingPunct="1">
              <a:spcBef>
                <a:spcPts val="575"/>
              </a:spcBef>
              <a:buClr>
                <a:srgbClr val="53548A"/>
              </a:buClr>
              <a:buSzPct val="85000"/>
              <a:buFont typeface="Wingdings 2" pitchFamily="-110" charset="2"/>
              <a:buChar char=""/>
            </a:pPr>
            <a:r>
              <a:rPr lang="en-US" sz="2000" dirty="0">
                <a:solidFill>
                  <a:srgbClr val="000000"/>
                </a:solidFill>
                <a:latin typeface="Times New Roman" pitchFamily="18" charset="0"/>
                <a:cs typeface="Times New Roman" pitchFamily="18" charset="0"/>
              </a:rPr>
              <a:t>Label and number your figures, tables, equations, and graphs. </a:t>
            </a:r>
          </a:p>
          <a:p>
            <a:pPr marL="273050" indent="-273050" eaLnBrk="1" hangingPunct="1">
              <a:spcBef>
                <a:spcPts val="575"/>
              </a:spcBef>
              <a:buClr>
                <a:srgbClr val="53548A"/>
              </a:buClr>
              <a:buSzPct val="85000"/>
              <a:buFont typeface="Wingdings 2" pitchFamily="-110" charset="2"/>
              <a:buChar char=""/>
            </a:pPr>
            <a:r>
              <a:rPr lang="en-US" sz="2000" dirty="0">
                <a:solidFill>
                  <a:srgbClr val="000000"/>
                </a:solidFill>
                <a:latin typeface="Times New Roman" pitchFamily="18" charset="0"/>
                <a:cs typeface="Times New Roman" pitchFamily="18" charset="0"/>
              </a:rPr>
              <a:t>Hand calculations are not acceptable, use Microsoft Eq. Editor to write equations. </a:t>
            </a:r>
          </a:p>
          <a:p>
            <a:pPr marL="273050" indent="-273050" eaLnBrk="1" hangingPunct="1">
              <a:spcBef>
                <a:spcPts val="575"/>
              </a:spcBef>
              <a:buClr>
                <a:srgbClr val="53548A"/>
              </a:buClr>
              <a:buSzPct val="85000"/>
              <a:buFont typeface="Wingdings 2" pitchFamily="-110" charset="2"/>
              <a:buChar char=""/>
            </a:pPr>
            <a:r>
              <a:rPr lang="en-US" sz="2000" dirty="0">
                <a:solidFill>
                  <a:srgbClr val="000000"/>
                </a:solidFill>
                <a:latin typeface="Times New Roman" pitchFamily="18" charset="0"/>
                <a:cs typeface="Times New Roman" pitchFamily="18" charset="0"/>
              </a:rPr>
              <a:t>Use </a:t>
            </a:r>
            <a:r>
              <a:rPr lang="en-US" sz="2000" dirty="0" err="1">
                <a:solidFill>
                  <a:srgbClr val="000000"/>
                </a:solidFill>
                <a:latin typeface="Times New Roman" pitchFamily="18" charset="0"/>
                <a:cs typeface="Times New Roman" pitchFamily="18" charset="0"/>
              </a:rPr>
              <a:t>Matlab</a:t>
            </a:r>
            <a:r>
              <a:rPr lang="en-US" sz="2000" dirty="0">
                <a:solidFill>
                  <a:srgbClr val="000000"/>
                </a:solidFill>
                <a:latin typeface="Times New Roman" pitchFamily="18" charset="0"/>
                <a:cs typeface="Times New Roman" pitchFamily="18" charset="0"/>
              </a:rPr>
              <a:t> or Excel for plots and Interpolation.</a:t>
            </a:r>
            <a:r>
              <a:rPr lang="en-US" sz="2400" dirty="0">
                <a:solidFill>
                  <a:srgbClr val="000000"/>
                </a:solidFill>
                <a:latin typeface="Times New Roman" pitchFamily="18" charset="0"/>
                <a:cs typeface="Times New Roman" pitchFamily="18" charset="0"/>
              </a:rPr>
              <a:t> </a:t>
            </a:r>
          </a:p>
          <a:p>
            <a:pPr marL="273050" indent="-273050" eaLnBrk="1" hangingPunct="1">
              <a:spcBef>
                <a:spcPts val="575"/>
              </a:spcBef>
              <a:buClr>
                <a:srgbClr val="53548A"/>
              </a:buClr>
              <a:buSzPct val="85000"/>
              <a:buFont typeface="Wingdings 2" pitchFamily="-110" charset="2"/>
              <a:buNone/>
            </a:pPr>
            <a:endParaRPr lang="en-US" sz="2600" dirty="0">
              <a:solidFill>
                <a:srgbClr val="000000"/>
              </a:solidFill>
              <a:latin typeface="Garamond" pitchFamily="-110" charset="0"/>
            </a:endParaRPr>
          </a:p>
        </p:txBody>
      </p:sp>
      <p:sp>
        <p:nvSpPr>
          <p:cNvPr id="10" name="Title 1"/>
          <p:cNvSpPr txBox="1">
            <a:spLocks/>
          </p:cNvSpPr>
          <p:nvPr/>
        </p:nvSpPr>
        <p:spPr>
          <a:xfrm>
            <a:off x="914400" y="152400"/>
            <a:ext cx="7772400" cy="762000"/>
          </a:xfrm>
          <a:prstGeom prst="rect">
            <a:avLst/>
          </a:prstGeom>
        </p:spPr>
        <p:txBody>
          <a:bodyPr bIns="91440" anchor="b">
            <a:normAutofit/>
          </a:bodyPr>
          <a:lstStyle/>
          <a:p>
            <a:pPr algn="ctr" eaLnBrk="1" hangingPunct="1">
              <a:defRPr/>
            </a:pPr>
            <a:r>
              <a:rPr lang="en-US" sz="4000" b="1" dirty="0" smtClean="0">
                <a:solidFill>
                  <a:srgbClr val="424456"/>
                </a:solidFill>
                <a:effectLst>
                  <a:outerShdw blurRad="38100" dist="38100" dir="2700000" algn="tl">
                    <a:srgbClr val="C0C0C0"/>
                  </a:outerShdw>
                </a:effectLst>
                <a:latin typeface="Garamond" pitchFamily="-110" charset="0"/>
              </a:rPr>
              <a:t>Structure of the Report</a:t>
            </a:r>
            <a:endParaRPr lang="en-US" sz="4000" b="1" dirty="0">
              <a:solidFill>
                <a:srgbClr val="424456"/>
              </a:solidFill>
              <a:effectLst>
                <a:outerShdw blurRad="38100" dist="38100" dir="2700000" algn="tl">
                  <a:srgbClr val="C0C0C0"/>
                </a:outerShdw>
              </a:effectLst>
              <a:latin typeface="Garamond" pitchFamily="-110"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 name="Picture 1" descr="cinnibaraa.jpg"/>
          <p:cNvPicPr>
            <a:picLocks noChangeAspect="1"/>
          </p:cNvPicPr>
          <p:nvPr/>
        </p:nvPicPr>
        <p:blipFill>
          <a:blip r:embed="rId3" cstate="print">
            <a:duotone>
              <a:prstClr val="black"/>
              <a:srgbClr val="D9C3A5">
                <a:tint val="50000"/>
                <a:satMod val="180000"/>
              </a:srgbClr>
            </a:duotone>
            <a:alphaModFix amt="8000"/>
          </a:blip>
          <a:stretch>
            <a:fillRect/>
          </a:stretch>
        </p:blipFill>
        <p:spPr>
          <a:xfrm>
            <a:off x="0" y="0"/>
            <a:ext cx="9146345" cy="6858000"/>
          </a:xfrm>
          <a:prstGeom prst="rect">
            <a:avLst/>
          </a:prstGeom>
        </p:spPr>
      </p:pic>
      <p:sp>
        <p:nvSpPr>
          <p:cNvPr id="21506" name="Rectangle 2"/>
          <p:cNvSpPr>
            <a:spLocks noChangeArrowheads="1"/>
          </p:cNvSpPr>
          <p:nvPr/>
        </p:nvSpPr>
        <p:spPr bwMode="auto">
          <a:xfrm>
            <a:off x="572672" y="533400"/>
            <a:ext cx="8001000" cy="5262979"/>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is the passive voice?”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Example 1:</a:t>
            </a:r>
            <a:r>
              <a:rPr kumimoji="0" lang="en-US"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Active:  I </a:t>
            </a:r>
            <a:r>
              <a:rPr kumimoji="0" lang="en-US" sz="20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beaker into the flame of a Bunsen burner.</a:t>
            </a:r>
            <a:r>
              <a:rPr lang="en-US" sz="2000" dirty="0" smtClean="0">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000" dirty="0" smtClean="0">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Passive: A breaker </a:t>
            </a:r>
            <a:r>
              <a:rPr kumimoji="0" lang="en-US" sz="20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was put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into the flame of a Bunsen burner.</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0" i="0" u="none" strike="noStrike" cap="none" normalizeH="0" dirty="0" smtClean="0">
                <a:ln>
                  <a:noFill/>
                </a:ln>
                <a:solidFill>
                  <a:schemeClr val="tx1"/>
                </a:solidFill>
                <a:effectLst/>
                <a:latin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2000" b="0" i="1" u="none" strike="noStrike" cap="none" normalizeH="0" baseline="0" dirty="0" smtClean="0">
                <a:ln>
                  <a:noFill/>
                </a:ln>
                <a:solidFill>
                  <a:schemeClr val="tx1"/>
                </a:solidFill>
                <a:effectLst/>
                <a:latin typeface="Times New Roman" pitchFamily="18" charset="0"/>
                <a:cs typeface="Times New Roman" pitchFamily="18" charset="0"/>
              </a:rPr>
              <a:t>past tense verb</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Example 2:</a:t>
            </a:r>
            <a:r>
              <a:rPr kumimoji="0" lang="en-US"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Active:  My lab partner </a:t>
            </a:r>
            <a:r>
              <a:rPr kumimoji="0" lang="en-US" sz="20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measured</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temperature of the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solution using a thermometer.</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Passive: The temperature of the solution </a:t>
            </a:r>
            <a:r>
              <a:rPr kumimoji="0" lang="en-US" sz="20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was measured</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using a thermometer.                   [</a:t>
            </a: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past</a:t>
            </a:r>
            <a:r>
              <a:rPr kumimoji="0" lang="en-US" sz="2000" b="0" i="1"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tense verb</a:t>
            </a:r>
            <a:r>
              <a:rPr kumimoji="0" lang="en-US"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Example 3:</a:t>
            </a:r>
            <a:r>
              <a:rPr kumimoji="0" lang="en-US"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Active: We </a:t>
            </a:r>
            <a:r>
              <a:rPr kumimoji="0" lang="en-US" sz="20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mixed</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three different salt solutions in a flask.</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000" dirty="0">
                <a:latin typeface="Times New Roman" pitchFamily="18" charset="0"/>
                <a:ea typeface="Calibri" pitchFamily="34" charset="0"/>
                <a:cs typeface="Times New Roman" pitchFamily="18" charset="0"/>
              </a:rPr>
              <a:t> </a:t>
            </a:r>
            <a:r>
              <a:rPr lang="en-US" sz="2000" dirty="0" smtClean="0">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Passive: Three different salt solutions </a:t>
            </a:r>
            <a:r>
              <a:rPr kumimoji="0" lang="en-US" sz="20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were mixed</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a flask.</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past tense verb</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procedure</a:t>
            </a:r>
            <a:r>
              <a:rPr kumimoji="0" lang="en-US"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is written in past tense.)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innibaraa.jpg"/>
          <p:cNvPicPr>
            <a:picLocks noChangeAspect="1"/>
          </p:cNvPicPr>
          <p:nvPr/>
        </p:nvPicPr>
        <p:blipFill>
          <a:blip r:embed="rId3" cstate="print">
            <a:duotone>
              <a:prstClr val="black"/>
              <a:srgbClr val="D9C3A5">
                <a:tint val="50000"/>
                <a:satMod val="180000"/>
              </a:srgbClr>
            </a:duotone>
            <a:alphaModFix amt="8000"/>
          </a:blip>
          <a:stretch>
            <a:fillRect/>
          </a:stretch>
        </p:blipFill>
        <p:spPr>
          <a:xfrm>
            <a:off x="-1" y="0"/>
            <a:ext cx="9146345" cy="6858000"/>
          </a:xfrm>
          <a:prstGeom prst="rect">
            <a:avLst/>
          </a:prstGeom>
        </p:spPr>
        <p:style>
          <a:lnRef idx="2">
            <a:schemeClr val="dk1">
              <a:shade val="50000"/>
            </a:schemeClr>
          </a:lnRef>
          <a:fillRef idx="1">
            <a:schemeClr val="dk1"/>
          </a:fillRef>
          <a:effectRef idx="0">
            <a:schemeClr val="dk1"/>
          </a:effectRef>
          <a:fontRef idx="minor">
            <a:schemeClr val="lt1"/>
          </a:fontRef>
        </p:style>
      </p:pic>
      <p:pic>
        <p:nvPicPr>
          <p:cNvPr id="26627" name="Picture 2" descr="Picture 29.jpg"/>
          <p:cNvPicPr>
            <a:picLocks noChangeAspect="1"/>
          </p:cNvPicPr>
          <p:nvPr/>
        </p:nvPicPr>
        <p:blipFill>
          <a:blip r:embed="rId4" cstate="print"/>
          <a:srcRect/>
          <a:stretch>
            <a:fillRect/>
          </a:stretch>
        </p:blipFill>
        <p:spPr bwMode="auto">
          <a:xfrm>
            <a:off x="3187700" y="0"/>
            <a:ext cx="5956300" cy="6858000"/>
          </a:xfrm>
          <a:prstGeom prst="rect">
            <a:avLst/>
          </a:prstGeom>
          <a:noFill/>
          <a:ln w="9525">
            <a:noFill/>
            <a:miter lim="800000"/>
            <a:headEnd/>
            <a:tailEnd/>
          </a:ln>
        </p:spPr>
      </p:pic>
      <p:sp>
        <p:nvSpPr>
          <p:cNvPr id="26628" name="TextBox 3"/>
          <p:cNvSpPr txBox="1">
            <a:spLocks noChangeArrowheads="1"/>
          </p:cNvSpPr>
          <p:nvPr/>
        </p:nvSpPr>
        <p:spPr bwMode="auto">
          <a:xfrm>
            <a:off x="76200" y="1114425"/>
            <a:ext cx="3111500" cy="3231654"/>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marL="334963" indent="-334963" algn="ctr"/>
            <a:r>
              <a:rPr lang="en-US" sz="2400" dirty="0" smtClean="0"/>
              <a:t>How to Write the Abstract</a:t>
            </a:r>
          </a:p>
          <a:p>
            <a:pPr marL="334963" indent="-334963" algn="ctr"/>
            <a:endParaRPr lang="en-US" dirty="0"/>
          </a:p>
          <a:p>
            <a:pPr marL="334963" indent="-334963" algn="ctr"/>
            <a:endParaRPr lang="en-US" dirty="0" smtClean="0"/>
          </a:p>
          <a:p>
            <a:pPr marL="334963" indent="-334963"/>
            <a:r>
              <a:rPr lang="en-US" dirty="0" smtClean="0"/>
              <a:t>1</a:t>
            </a:r>
            <a:r>
              <a:rPr lang="en-US" dirty="0"/>
              <a:t>. What was done and why?</a:t>
            </a:r>
          </a:p>
          <a:p>
            <a:pPr marL="334963" indent="-334963"/>
            <a:r>
              <a:rPr lang="en-US" dirty="0"/>
              <a:t> </a:t>
            </a:r>
          </a:p>
          <a:p>
            <a:pPr marL="334963" indent="-334963"/>
            <a:r>
              <a:rPr lang="en-US" dirty="0"/>
              <a:t>2. What results were found?</a:t>
            </a:r>
          </a:p>
          <a:p>
            <a:pPr marL="334963" indent="-334963"/>
            <a:r>
              <a:rPr lang="en-US" dirty="0"/>
              <a:t> </a:t>
            </a:r>
          </a:p>
          <a:p>
            <a:pPr marL="334963" indent="-334963"/>
            <a:r>
              <a:rPr lang="en-US" dirty="0"/>
              <a:t>3. What conclusions can be drawn from the results or how could the results be applied?</a:t>
            </a:r>
          </a:p>
          <a:p>
            <a:pPr marL="334963" indent="-334963"/>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503b8985c2188afbbbe7fcbdfa8b223a451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TotalTime>
  <Words>421</Words>
  <Application>Microsoft Office PowerPoint</Application>
  <PresentationFormat>On-screen Show (4:3)</PresentationFormat>
  <Paragraphs>100</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Leeanne Bergeron</dc:creator>
  <cp:lastModifiedBy>generic</cp:lastModifiedBy>
  <cp:revision>41</cp:revision>
  <cp:lastPrinted>2012-09-26T16:59:49Z</cp:lastPrinted>
  <dcterms:created xsi:type="dcterms:W3CDTF">2012-09-26T02:42:11Z</dcterms:created>
  <dcterms:modified xsi:type="dcterms:W3CDTF">2012-09-26T19:26:37Z</dcterms:modified>
</cp:coreProperties>
</file>