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303" r:id="rId3"/>
    <p:sldId id="304" r:id="rId4"/>
    <p:sldId id="305" r:id="rId5"/>
    <p:sldId id="287" r:id="rId6"/>
    <p:sldId id="306" r:id="rId7"/>
    <p:sldId id="307" r:id="rId8"/>
    <p:sldId id="308" r:id="rId9"/>
    <p:sldId id="283" r:id="rId10"/>
    <p:sldId id="285" r:id="rId11"/>
    <p:sldId id="309" r:id="rId12"/>
    <p:sldId id="310" r:id="rId13"/>
    <p:sldId id="280" r:id="rId14"/>
    <p:sldId id="311" r:id="rId15"/>
    <p:sldId id="291" r:id="rId16"/>
    <p:sldId id="299" r:id="rId17"/>
    <p:sldId id="301" r:id="rId18"/>
    <p:sldId id="300" r:id="rId19"/>
    <p:sldId id="298" r:id="rId20"/>
    <p:sldId id="312" r:id="rId21"/>
    <p:sldId id="313" r:id="rId22"/>
    <p:sldId id="279" r:id="rId23"/>
  </p:sldIdLst>
  <p:sldSz cx="9144000" cy="6858000" type="screen4x3"/>
  <p:notesSz cx="6858000" cy="9144000"/>
  <p:custShowLst>
    <p:custShow name="Custom Show 1" id="0">
      <p:sldLst>
        <p:sld r:id="rId2"/>
        <p:sld r:id="rId23"/>
      </p:sldLst>
    </p:custShow>
  </p:custShowLst>
  <p:defaultTextStyle>
    <a:defPPr>
      <a:defRPr lang="en-US"/>
    </a:defPPr>
    <a:lvl1pPr algn="l" defTabSz="457200" rtl="0" fontAlgn="base">
      <a:spcBef>
        <a:spcPct val="0"/>
      </a:spcBef>
      <a:spcAft>
        <a:spcPct val="0"/>
      </a:spcAft>
      <a:defRPr kern="1200">
        <a:solidFill>
          <a:schemeClr val="tx1"/>
        </a:solidFill>
        <a:latin typeface="Book Antiqua" pitchFamily="18"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Book Antiqua" pitchFamily="18"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Book Antiqua" pitchFamily="18"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Book Antiqua" pitchFamily="18"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Book Antiqua" pitchFamily="18" charset="0"/>
        <a:ea typeface="MS PGothic" pitchFamily="34" charset="-128"/>
        <a:cs typeface="+mn-cs"/>
      </a:defRPr>
    </a:lvl5pPr>
    <a:lvl6pPr marL="2286000" algn="l" defTabSz="914400" rtl="0" eaLnBrk="1" latinLnBrk="0" hangingPunct="1">
      <a:defRPr kern="1200">
        <a:solidFill>
          <a:schemeClr val="tx1"/>
        </a:solidFill>
        <a:latin typeface="Book Antiqua" pitchFamily="18" charset="0"/>
        <a:ea typeface="MS PGothic" pitchFamily="34" charset="-128"/>
        <a:cs typeface="+mn-cs"/>
      </a:defRPr>
    </a:lvl6pPr>
    <a:lvl7pPr marL="2743200" algn="l" defTabSz="914400" rtl="0" eaLnBrk="1" latinLnBrk="0" hangingPunct="1">
      <a:defRPr kern="1200">
        <a:solidFill>
          <a:schemeClr val="tx1"/>
        </a:solidFill>
        <a:latin typeface="Book Antiqua" pitchFamily="18" charset="0"/>
        <a:ea typeface="MS PGothic" pitchFamily="34" charset="-128"/>
        <a:cs typeface="+mn-cs"/>
      </a:defRPr>
    </a:lvl7pPr>
    <a:lvl8pPr marL="3200400" algn="l" defTabSz="914400" rtl="0" eaLnBrk="1" latinLnBrk="0" hangingPunct="1">
      <a:defRPr kern="1200">
        <a:solidFill>
          <a:schemeClr val="tx1"/>
        </a:solidFill>
        <a:latin typeface="Book Antiqua" pitchFamily="18" charset="0"/>
        <a:ea typeface="MS PGothic" pitchFamily="34" charset="-128"/>
        <a:cs typeface="+mn-cs"/>
      </a:defRPr>
    </a:lvl8pPr>
    <a:lvl9pPr marL="3657600" algn="l" defTabSz="914400" rtl="0" eaLnBrk="1" latinLnBrk="0" hangingPunct="1">
      <a:defRPr kern="1200">
        <a:solidFill>
          <a:schemeClr val="tx1"/>
        </a:solidFill>
        <a:latin typeface="Book Antiqua"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FD62E"/>
    <a:srgbClr val="F28B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84"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D78777C7-DA3F-489F-AB0E-37202949BC12}" type="datetimeFigureOut">
              <a:rPr lang="en-US" altLang="en-US"/>
              <a:pPr/>
              <a:t>4/7/2015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14DACD9-5BFA-4B38-8698-6216FE663D1A}" type="slidenum">
              <a:rPr lang="en-US" altLang="en-US"/>
              <a:pPr/>
              <a:t>‹#›</a:t>
            </a:fld>
            <a:endParaRPr lang="en-US" altLang="en-US"/>
          </a:p>
        </p:txBody>
      </p:sp>
    </p:spTree>
    <p:extLst>
      <p:ext uri="{BB962C8B-B14F-4D97-AF65-F5344CB8AC3E}">
        <p14:creationId xmlns:p14="http://schemas.microsoft.com/office/powerpoint/2010/main" val="23295234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S PGothic" pitchFamily="34" charset="-128"/>
        <a:cs typeface="+mn-cs"/>
      </a:defRPr>
    </a:lvl1pPr>
    <a:lvl2pPr marL="457200" algn="l" rtl="0" fontAlgn="base">
      <a:spcBef>
        <a:spcPct val="30000"/>
      </a:spcBef>
      <a:spcAft>
        <a:spcPct val="0"/>
      </a:spcAft>
      <a:defRPr sz="1200" kern="1200">
        <a:solidFill>
          <a:schemeClr val="tx1"/>
        </a:solidFill>
        <a:latin typeface="+mn-lt"/>
        <a:ea typeface="MS PGothic" pitchFamily="34" charset="-128"/>
        <a:cs typeface="+mn-cs"/>
      </a:defRPr>
    </a:lvl2pPr>
    <a:lvl3pPr marL="914400" algn="l" rtl="0" fontAlgn="base">
      <a:spcBef>
        <a:spcPct val="30000"/>
      </a:spcBef>
      <a:spcAft>
        <a:spcPct val="0"/>
      </a:spcAft>
      <a:defRPr sz="1200" kern="1200">
        <a:solidFill>
          <a:schemeClr val="tx1"/>
        </a:solidFill>
        <a:latin typeface="+mn-lt"/>
        <a:ea typeface="MS PGothic" pitchFamily="34" charset="-128"/>
        <a:cs typeface="+mn-cs"/>
      </a:defRPr>
    </a:lvl3pPr>
    <a:lvl4pPr marL="1371600" algn="l" rtl="0" fontAlgn="base">
      <a:spcBef>
        <a:spcPct val="30000"/>
      </a:spcBef>
      <a:spcAft>
        <a:spcPct val="0"/>
      </a:spcAft>
      <a:defRPr sz="1200" kern="1200">
        <a:solidFill>
          <a:schemeClr val="tx1"/>
        </a:solidFill>
        <a:latin typeface="+mn-lt"/>
        <a:ea typeface="MS PGothic" pitchFamily="34" charset="-128"/>
        <a:cs typeface="+mn-cs"/>
      </a:defRPr>
    </a:lvl4pPr>
    <a:lvl5pPr marL="1828800" algn="l" rtl="0" fontAlgn="base">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dirty="0" smtClean="0"/>
              <a:t>Rationale:  </a:t>
            </a:r>
            <a:r>
              <a:rPr lang="en-US" altLang="en-US" dirty="0" smtClean="0"/>
              <a:t>Welcome to the “</a:t>
            </a:r>
            <a:r>
              <a:rPr lang="en-US" altLang="en-US" dirty="0" err="1" smtClean="0"/>
              <a:t>Scannable</a:t>
            </a:r>
            <a:r>
              <a:rPr lang="en-US" altLang="en-US" dirty="0" smtClean="0"/>
              <a:t> résumé Workshop.”  This presentation is designed to assist students in learning the various methods for crafting a technologically correct document that will be successfully translated into a potential employer’s database.  The slides presented here are designed to aid the facilitator in an interactive presentation of </a:t>
            </a:r>
            <a:r>
              <a:rPr lang="en-US" altLang="en-US" dirty="0" err="1" smtClean="0"/>
              <a:t>scannable</a:t>
            </a:r>
            <a:r>
              <a:rPr lang="en-US" altLang="en-US" dirty="0" smtClean="0"/>
              <a:t> résumés.  This presentation is ideal for students who already have some working knowledge of general résumé writing and need to tailor their résumé for scanning.  Furthermore, this presentation is beneficial to students who are nearing the time when they will be ready to apply for jobs or internships.</a:t>
            </a:r>
          </a:p>
          <a:p>
            <a:pPr>
              <a:spcBef>
                <a:spcPct val="0"/>
              </a:spcBef>
            </a:pPr>
            <a:endParaRPr lang="en-US" altLang="en-US" dirty="0" smtClean="0"/>
          </a:p>
          <a:p>
            <a:pPr>
              <a:spcBef>
                <a:spcPct val="0"/>
              </a:spcBef>
            </a:pPr>
            <a:r>
              <a:rPr lang="en-US" altLang="en-US" b="1" dirty="0" smtClean="0"/>
              <a:t>Directions:  </a:t>
            </a:r>
            <a:r>
              <a:rPr lang="en-US" altLang="en-US" dirty="0" smtClean="0"/>
              <a:t>Each slide is activated by a single mouse click, unless otherwise noted in bold at the bottom of each notes page.</a:t>
            </a:r>
          </a:p>
          <a:p>
            <a:pPr>
              <a:spcBef>
                <a:spcPct val="0"/>
              </a:spcBef>
            </a:pPr>
            <a:endParaRPr lang="en-US" altLang="en-US" dirty="0" smtClean="0"/>
          </a:p>
          <a:p>
            <a:pPr>
              <a:spcBef>
                <a:spcPct val="0"/>
              </a:spcBef>
            </a:pPr>
            <a:r>
              <a:rPr lang="en-US" altLang="en-US" dirty="0" smtClean="0"/>
              <a:t>Writer:  Stephanie Williams Hughes</a:t>
            </a:r>
          </a:p>
          <a:p>
            <a:pPr>
              <a:spcBef>
                <a:spcPct val="0"/>
              </a:spcBef>
            </a:pPr>
            <a:endParaRPr lang="en-US" altLang="en-US" dirty="0" smtClean="0"/>
          </a:p>
          <a:p>
            <a:pPr>
              <a:spcBef>
                <a:spcPct val="0"/>
              </a:spcBef>
            </a:pPr>
            <a:r>
              <a:rPr lang="en-US" altLang="en-US" dirty="0" smtClean="0"/>
              <a:t>Design </a:t>
            </a:r>
            <a:r>
              <a:rPr lang="en-US" altLang="en-US" dirty="0" err="1" smtClean="0"/>
              <a:t>Contributers</a:t>
            </a:r>
            <a:r>
              <a:rPr lang="en-US" altLang="en-US" dirty="0" smtClean="0"/>
              <a:t>: Angela </a:t>
            </a:r>
            <a:r>
              <a:rPr lang="en-US" altLang="en-US" dirty="0" err="1" smtClean="0"/>
              <a:t>Laflen</a:t>
            </a:r>
            <a:r>
              <a:rPr lang="en-US" altLang="en-US" dirty="0" smtClean="0"/>
              <a:t> and Jennifer </a:t>
            </a:r>
            <a:r>
              <a:rPr lang="en-US" altLang="en-US" dirty="0" err="1" smtClean="0"/>
              <a:t>Liethen</a:t>
            </a:r>
            <a:r>
              <a:rPr lang="en-US" altLang="en-US" dirty="0" smtClean="0"/>
              <a:t> </a:t>
            </a:r>
            <a:r>
              <a:rPr lang="en-US" altLang="en-US" dirty="0" err="1" smtClean="0"/>
              <a:t>Kunka</a:t>
            </a:r>
            <a:endParaRPr lang="en-US" altLang="en-US" dirty="0" smtClean="0"/>
          </a:p>
          <a:p>
            <a:pPr>
              <a:spcBef>
                <a:spcPct val="0"/>
              </a:spcBef>
            </a:pPr>
            <a:endParaRPr lang="en-US" altLang="en-US" dirty="0" smtClean="0"/>
          </a:p>
          <a:p>
            <a:pPr>
              <a:spcBef>
                <a:spcPct val="0"/>
              </a:spcBef>
            </a:pPr>
            <a:r>
              <a:rPr lang="en-US" altLang="en-US" dirty="0" smtClean="0"/>
              <a:t>Updated by Allen </a:t>
            </a:r>
            <a:r>
              <a:rPr lang="en-US" altLang="en-US" dirty="0" err="1" smtClean="0"/>
              <a:t>Brizee</a:t>
            </a:r>
            <a:r>
              <a:rPr lang="en-US" altLang="en-US" dirty="0" smtClean="0"/>
              <a:t>, 2007</a:t>
            </a:r>
          </a:p>
          <a:p>
            <a:pPr>
              <a:spcBef>
                <a:spcPct val="0"/>
              </a:spcBef>
            </a:pPr>
            <a:endParaRPr lang="en-US" altLang="en-US" dirty="0" smtClean="0"/>
          </a:p>
          <a:p>
            <a:pPr>
              <a:spcBef>
                <a:spcPct val="0"/>
              </a:spcBef>
            </a:pPr>
            <a:r>
              <a:rPr lang="en-US" altLang="en-US" dirty="0" smtClean="0"/>
              <a:t>Design Contributor and Revising Author: </a:t>
            </a:r>
            <a:r>
              <a:rPr lang="en-US" altLang="en-US" dirty="0" err="1" smtClean="0"/>
              <a:t>Veronika</a:t>
            </a:r>
            <a:r>
              <a:rPr lang="en-US" altLang="en-US" dirty="0" smtClean="0"/>
              <a:t> </a:t>
            </a:r>
            <a:r>
              <a:rPr lang="en-US" altLang="en-US" dirty="0" err="1" smtClean="0"/>
              <a:t>Maliborska</a:t>
            </a:r>
            <a:r>
              <a:rPr lang="en-US" altLang="en-US" dirty="0" smtClean="0"/>
              <a:t>, 2014</a:t>
            </a:r>
          </a:p>
          <a:p>
            <a:pPr>
              <a:spcBef>
                <a:spcPct val="0"/>
              </a:spcBef>
            </a:pPr>
            <a:endParaRPr lang="en-US" altLang="en-US" dirty="0" smtClean="0"/>
          </a:p>
          <a:p>
            <a:pPr>
              <a:spcBef>
                <a:spcPct val="0"/>
              </a:spcBef>
            </a:pPr>
            <a:r>
              <a:rPr lang="en-US" altLang="en-US" dirty="0" smtClean="0"/>
              <a:t>Developed with resources courtesy of the Purdue University Writing Lab</a:t>
            </a:r>
          </a:p>
          <a:p>
            <a:pPr>
              <a:spcBef>
                <a:spcPct val="0"/>
              </a:spcBef>
            </a:pPr>
            <a:endParaRPr lang="en-US" altLang="en-US" dirty="0" smtClean="0"/>
          </a:p>
          <a:p>
            <a:pPr>
              <a:spcBef>
                <a:spcPct val="0"/>
              </a:spcBef>
            </a:pPr>
            <a:r>
              <a:rPr lang="en-US" altLang="en-US" dirty="0" smtClean="0"/>
              <a:t>Grant funding courtesy of the Multimedia Instructional Development Center at Purdue University</a:t>
            </a:r>
          </a:p>
          <a:p>
            <a:pPr>
              <a:spcBef>
                <a:spcPct val="0"/>
              </a:spcBef>
            </a:pPr>
            <a:endParaRPr lang="en-US" altLang="en-US" dirty="0" smtClean="0"/>
          </a:p>
          <a:p>
            <a:pPr>
              <a:spcBef>
                <a:spcPct val="0"/>
              </a:spcBef>
            </a:pPr>
            <a:r>
              <a:rPr lang="en-US" altLang="en-US" dirty="0" smtClean="0"/>
              <a:t>© Copyright Purdue University, 2001, 2007</a:t>
            </a: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56344D80-1F01-434B-8C87-FD48312BD6E6}" type="slidenum">
              <a:rPr lang="en-US" altLang="en-US">
                <a:latin typeface="Calibri" pitchFamily="34" charset="0"/>
              </a:rPr>
              <a:pPr/>
              <a:t>1</a:t>
            </a:fld>
            <a:endParaRPr lang="en-US" alt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This example is not intended to intimidate applicants but more to show why it is important that they take special care when constructing a scannable résumé.  </a:t>
            </a:r>
          </a:p>
          <a:p>
            <a:pPr>
              <a:spcBef>
                <a:spcPct val="0"/>
              </a:spcBef>
            </a:pPr>
            <a:endParaRPr lang="en-US" altLang="en-US" smtClean="0"/>
          </a:p>
          <a:p>
            <a:pPr>
              <a:spcBef>
                <a:spcPct val="0"/>
              </a:spcBef>
            </a:pPr>
            <a:r>
              <a:rPr lang="en-US" altLang="en-US" smtClean="0"/>
              <a:t>Punctuation:  When the word leader is used with a comma [leader,], the scannable will read it as one complete word when it takes the first picture.  When the software steps in to extract the information, it will not understand the word ‘leader,’ and it will be deleted or garbled.</a:t>
            </a:r>
          </a:p>
          <a:p>
            <a:pPr>
              <a:spcBef>
                <a:spcPct val="0"/>
              </a:spcBef>
            </a:pPr>
            <a:endParaRPr lang="en-US" altLang="en-US" smtClean="0"/>
          </a:p>
          <a:p>
            <a:pPr>
              <a:spcBef>
                <a:spcPct val="0"/>
              </a:spcBef>
            </a:pPr>
            <a:r>
              <a:rPr lang="en-US" altLang="en-US" smtClean="0"/>
              <a:t>Lines and graphics:  Lines and graphics will not be translated properly.  The software will replace them with characters like !@#$%^%^&amp;&amp;**(.</a:t>
            </a:r>
          </a:p>
          <a:p>
            <a:pPr>
              <a:spcBef>
                <a:spcPct val="0"/>
              </a:spcBef>
            </a:pPr>
            <a:endParaRPr lang="en-US" altLang="en-US" smtClean="0"/>
          </a:p>
          <a:p>
            <a:pPr>
              <a:spcBef>
                <a:spcPct val="0"/>
              </a:spcBef>
            </a:pPr>
            <a:r>
              <a:rPr lang="en-US" altLang="en-US" smtClean="0"/>
              <a:t>When the résumé is scanned after being stapled, the wholes may “confuse” the scanner and think those are words or letters.  The crease from where the paper was folded will read as a line which will read as $%^&amp;*()+.  Writers should try and avoid using course paper.  The hairs of the paper, if bold enough, will be scanned, making it unreadable.</a:t>
            </a:r>
          </a:p>
          <a:p>
            <a:pPr>
              <a:spcBef>
                <a:spcPct val="0"/>
              </a:spcBef>
            </a:pPr>
            <a:endParaRPr lang="en-US" altLang="en-US" b="1" smtClean="0"/>
          </a:p>
          <a:p>
            <a:pPr>
              <a:spcBef>
                <a:spcPct val="0"/>
              </a:spcBef>
            </a:pPr>
            <a:r>
              <a:rPr lang="en-US" altLang="en-US" smtClean="0"/>
              <a:t>Citation:</a:t>
            </a:r>
            <a:r>
              <a:rPr lang="en-US" altLang="en-US" b="1" smtClean="0"/>
              <a:t>  </a:t>
            </a:r>
            <a:r>
              <a:rPr lang="en-US" altLang="en-US" smtClean="0"/>
              <a:t>Weddle, Peter D.  </a:t>
            </a:r>
            <a:r>
              <a:rPr lang="en-US" altLang="en-US" i="1" smtClean="0"/>
              <a:t>Internet résumés.  </a:t>
            </a:r>
            <a:r>
              <a:rPr lang="en-US" altLang="en-US" smtClean="0"/>
              <a:t>Manassas Park, Va:  Impact Publications, 1998.</a:t>
            </a:r>
            <a:endParaRPr lang="en-US" altLang="en-US" b="1" smtClean="0"/>
          </a:p>
          <a:p>
            <a:pPr>
              <a:spcBef>
                <a:spcPct val="0"/>
              </a:spcBef>
            </a:pPr>
            <a:endParaRPr lang="en-US" altLang="en-US" b="1" smtClean="0"/>
          </a:p>
          <a:p>
            <a:pPr>
              <a:spcBef>
                <a:spcPct val="0"/>
              </a:spcBef>
            </a:pPr>
            <a:endParaRPr lang="en-US" altLang="en-US" smtClean="0"/>
          </a:p>
          <a:p>
            <a:pPr>
              <a:spcBef>
                <a:spcPct val="0"/>
              </a:spcBef>
            </a:pPr>
            <a:endParaRPr lang="en-US" altLang="en-US" smtClean="0"/>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508F4A88-D254-4E7C-8854-E42D85CEBD15}" type="slidenum">
              <a:rPr lang="en-US" altLang="en-US">
                <a:latin typeface="Calibri" pitchFamily="34" charset="0"/>
              </a:rPr>
              <a:pPr/>
              <a:t>10</a:t>
            </a:fld>
            <a:endParaRPr lang="en-US" alt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There is a myth that the scannable résumé must look dramatically different from the traditional résumé.  Instead, it should just be an alteration of a previously prepared traditional one.  </a:t>
            </a:r>
          </a:p>
          <a:p>
            <a:pPr>
              <a:spcBef>
                <a:spcPct val="0"/>
              </a:spcBef>
            </a:pPr>
            <a:endParaRPr lang="en-US" altLang="en-US" smtClean="0"/>
          </a:p>
          <a:p>
            <a:pPr>
              <a:spcBef>
                <a:spcPct val="0"/>
              </a:spcBef>
            </a:pPr>
            <a:r>
              <a:rPr lang="en-US" altLang="en-US" smtClean="0"/>
              <a:t>Applicants still need to emphasize their skills, experience, education, etc. The only difference is the way the information is presented.  Later slides will introduce some of the methods to use.</a:t>
            </a:r>
            <a:endParaRPr lang="en-US" altLang="en-US" b="1" smtClean="0"/>
          </a:p>
          <a:p>
            <a:pPr>
              <a:spcBef>
                <a:spcPct val="0"/>
              </a:spcBef>
            </a:pPr>
            <a:endParaRPr lang="en-US" altLang="en-US" smtClean="0"/>
          </a:p>
          <a:p>
            <a:pPr>
              <a:spcBef>
                <a:spcPct val="0"/>
              </a:spcBef>
            </a:pPr>
            <a:endParaRPr lang="en-US" altLang="en-US" smtClean="0"/>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13811766-6CC9-4A37-B197-D3FB47430C92}" type="slidenum">
              <a:rPr lang="en-US" altLang="en-US">
                <a:latin typeface="Calibri" pitchFamily="34" charset="0"/>
              </a:rPr>
              <a:pPr/>
              <a:t>11</a:t>
            </a:fld>
            <a:endParaRPr lang="en-US" alt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a:t>
            </a:r>
            <a:r>
              <a:rPr lang="en-US" altLang="en-US" smtClean="0"/>
              <a:t>  This slide is to illustrate a well scanned résumé with no punctuation problems</a:t>
            </a:r>
          </a:p>
          <a:p>
            <a:pPr>
              <a:spcBef>
                <a:spcPct val="0"/>
              </a:spcBef>
            </a:pPr>
            <a:endParaRPr lang="en-US" altLang="en-US" smtClean="0"/>
          </a:p>
        </p:txBody>
      </p:sp>
      <p:sp>
        <p:nvSpPr>
          <p:cNvPr id="368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55775DFB-9877-4AED-BC31-98EA44DC9CB0}" type="slidenum">
              <a:rPr lang="en-US" altLang="en-US">
                <a:latin typeface="Calibri" pitchFamily="34" charset="0"/>
              </a:rPr>
              <a:pPr/>
              <a:t>12</a:t>
            </a:fld>
            <a:endParaRPr lang="en-US" alt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a:t>
            </a:r>
            <a:r>
              <a:rPr lang="en-US" altLang="en-US" smtClean="0"/>
              <a:t>  The main point to focus on is that traditional fonts should be used and fancy typestyles should be avoided.  Experts have varying opinions about what types of fonts to use.  The best way to judge is to be sure it is a font where the letters do not touch each other.</a:t>
            </a:r>
          </a:p>
          <a:p>
            <a:pPr>
              <a:spcBef>
                <a:spcPct val="0"/>
              </a:spcBef>
            </a:pPr>
            <a:endParaRPr lang="en-US" altLang="en-US" smtClean="0"/>
          </a:p>
          <a:p>
            <a:pPr>
              <a:spcBef>
                <a:spcPct val="0"/>
              </a:spcBef>
            </a:pPr>
            <a:r>
              <a:rPr lang="en-US" altLang="en-US" smtClean="0"/>
              <a:t>Sometimes writers will condense the spaces between lines in an effort to get more on the page.  This is not recommended because the lines could bleed into each other.</a:t>
            </a:r>
          </a:p>
          <a:p>
            <a:pPr>
              <a:spcBef>
                <a:spcPct val="0"/>
              </a:spcBef>
            </a:pPr>
            <a:endParaRPr lang="en-US" altLang="en-US" smtClean="0"/>
          </a:p>
          <a:p>
            <a:pPr>
              <a:spcBef>
                <a:spcPct val="0"/>
              </a:spcBef>
            </a:pPr>
            <a:r>
              <a:rPr lang="en-US" altLang="en-US" smtClean="0"/>
              <a:t>When in doubt, use Times New Roman.</a:t>
            </a: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D1B22845-181C-462B-BE41-F217A0B78B07}" type="slidenum">
              <a:rPr lang="en-US" altLang="en-US">
                <a:latin typeface="Calibri" pitchFamily="34" charset="0"/>
              </a:rPr>
              <a:pPr/>
              <a:t>13</a:t>
            </a:fld>
            <a:endParaRPr lang="en-US" alt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Columns or newsletter type formats are appealing to the eye but not to a scanner.  It will not be able to tell when a new line ends and another begins.  The lines will be misplaced into other parts of the text or garbled into computer hieroglyphics that is not readable.</a:t>
            </a:r>
          </a:p>
          <a:p>
            <a:pPr>
              <a:spcBef>
                <a:spcPct val="0"/>
              </a:spcBef>
            </a:pPr>
            <a:endParaRPr lang="en-US" altLang="en-US" smtClean="0"/>
          </a:p>
          <a:p>
            <a:pPr>
              <a:spcBef>
                <a:spcPct val="0"/>
              </a:spcBef>
            </a:pPr>
            <a:endParaRPr lang="en-US" altLang="en-US" smtClean="0"/>
          </a:p>
          <a:p>
            <a:pPr>
              <a:spcBef>
                <a:spcPct val="0"/>
              </a:spcBef>
            </a:pPr>
            <a:endParaRPr lang="en-US" altLang="en-US" b="1" smtClean="0"/>
          </a:p>
          <a:p>
            <a:pPr>
              <a:spcBef>
                <a:spcPct val="0"/>
              </a:spcBef>
            </a:pPr>
            <a:endParaRPr lang="en-US" altLang="en-US" smtClean="0"/>
          </a:p>
          <a:p>
            <a:pPr>
              <a:spcBef>
                <a:spcPct val="0"/>
              </a:spcBef>
            </a:pPr>
            <a:endParaRPr lang="en-US" altLang="en-US" smtClean="0"/>
          </a:p>
        </p:txBody>
      </p:sp>
      <p:sp>
        <p:nvSpPr>
          <p:cNvPr id="389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F48E1C09-19B2-45B5-AE78-AF10394A3D37}" type="slidenum">
              <a:rPr lang="en-US" altLang="en-US">
                <a:latin typeface="Calibri" pitchFamily="34" charset="0"/>
              </a:rPr>
              <a:pPr/>
              <a:t>14</a:t>
            </a:fld>
            <a:endParaRPr lang="en-US" alt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a:t>
            </a:r>
            <a:r>
              <a:rPr lang="en-US" altLang="en-US" smtClean="0"/>
              <a:t>  Aside from the structural parts of the scannable résumé, keywords are the most significant difference between a traditional and scannable.  Applicants should include are pertinent keywords for their industry when demonstrating job-related skills.</a:t>
            </a:r>
          </a:p>
          <a:p>
            <a:pPr>
              <a:spcBef>
                <a:spcPct val="0"/>
              </a:spcBef>
            </a:pPr>
            <a:endParaRPr lang="en-US" altLang="en-US" smtClean="0"/>
          </a:p>
          <a:p>
            <a:pPr>
              <a:spcBef>
                <a:spcPct val="0"/>
              </a:spcBef>
            </a:pPr>
            <a:r>
              <a:rPr lang="en-US" altLang="en-US" b="1" smtClean="0"/>
              <a:t>Activity:  </a:t>
            </a:r>
            <a:r>
              <a:rPr lang="en-US" altLang="en-US" smtClean="0"/>
              <a:t>Job seekers can speak with professors, look through textbooks, industry/trade magazines, and the Internet to find keywords that can be woven into their résumé.  </a:t>
            </a:r>
            <a:endParaRPr lang="en-US" altLang="en-US" b="1" smtClean="0"/>
          </a:p>
          <a:p>
            <a:pPr>
              <a:spcBef>
                <a:spcPct val="0"/>
              </a:spcBef>
            </a:pPr>
            <a:endParaRPr lang="en-US" altLang="en-US" smtClean="0"/>
          </a:p>
          <a:p>
            <a:pPr>
              <a:spcBef>
                <a:spcPct val="0"/>
              </a:spcBef>
            </a:pPr>
            <a:endParaRPr lang="en-US" altLang="en-US" smtClean="0"/>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B8439AF3-A4D7-4193-8041-4405B66DDBD3}" type="slidenum">
              <a:rPr lang="en-US" altLang="en-US">
                <a:latin typeface="Calibri" pitchFamily="34" charset="0"/>
              </a:rPr>
              <a:pPr/>
              <a:t>16</a:t>
            </a:fld>
            <a:endParaRPr lang="en-US" alt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a:t>
            </a:r>
            <a:r>
              <a:rPr lang="en-US" altLang="en-US" smtClean="0"/>
              <a:t>  These keywords are a summary of several different internships and job experiences.  A skills statement or summary of qualifications generally is not used in conjunction with the keyword summary.</a:t>
            </a:r>
          </a:p>
          <a:p>
            <a:pPr>
              <a:spcBef>
                <a:spcPct val="0"/>
              </a:spcBef>
            </a:pPr>
            <a:endParaRPr lang="en-US" altLang="en-US" smtClean="0"/>
          </a:p>
          <a:p>
            <a:pPr>
              <a:spcBef>
                <a:spcPct val="0"/>
              </a:spcBef>
            </a:pPr>
            <a:r>
              <a:rPr lang="en-US" altLang="en-US" smtClean="0"/>
              <a:t>This is a feature that can be applied based on the writers’ preference.  There are different opinions about the keyword summary.  Some experts believe that if the experience section is properly developed then there is no need for a keyword summary.  Other experts like Donald Asher believe that a scannable résumé must have one to increase the chances of a match.</a:t>
            </a:r>
          </a:p>
          <a:p>
            <a:pPr>
              <a:spcBef>
                <a:spcPct val="0"/>
              </a:spcBef>
            </a:pPr>
            <a:endParaRPr lang="en-US" altLang="en-US" smtClean="0"/>
          </a:p>
          <a:p>
            <a:pPr>
              <a:spcBef>
                <a:spcPct val="0"/>
              </a:spcBef>
            </a:pPr>
            <a:r>
              <a:rPr lang="en-US" altLang="en-US" smtClean="0"/>
              <a:t>Citation:  Weddle, Peter.  </a:t>
            </a:r>
            <a:r>
              <a:rPr lang="en-US" altLang="en-US" i="1" smtClean="0"/>
              <a:t>Internet résumés.  </a:t>
            </a:r>
            <a:r>
              <a:rPr lang="en-US" altLang="en-US" smtClean="0"/>
              <a:t>Manassas Park, VA:  Impact Publications, 1998.</a:t>
            </a:r>
          </a:p>
          <a:p>
            <a:pPr>
              <a:spcBef>
                <a:spcPct val="0"/>
              </a:spcBef>
            </a:pPr>
            <a:endParaRPr lang="en-US" altLang="en-US" smtClean="0"/>
          </a:p>
          <a:p>
            <a:pPr>
              <a:spcBef>
                <a:spcPct val="0"/>
              </a:spcBef>
            </a:pPr>
            <a:endParaRPr lang="en-US" altLang="en-US" smtClean="0"/>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66248704-5AD4-4DC5-8979-99DCE8E8A3A1}" type="slidenum">
              <a:rPr lang="en-US" altLang="en-US">
                <a:latin typeface="Calibri" pitchFamily="34" charset="0"/>
              </a:rPr>
              <a:pPr/>
              <a:t>19</a:t>
            </a:fld>
            <a:endParaRPr lang="en-US" alt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Job seekers are generally uncomfortable with calling the human resources department where they are applying.  However, many times HR managers are excellent resources.  They may have a preferred format for scannables that can take away a good portion of guesswork and anxiety from the writer.</a:t>
            </a:r>
          </a:p>
          <a:p>
            <a:pPr>
              <a:spcBef>
                <a:spcPct val="0"/>
              </a:spcBef>
            </a:pPr>
            <a:endParaRPr lang="en-US" altLang="en-US" smtClean="0"/>
          </a:p>
          <a:p>
            <a:pPr>
              <a:spcBef>
                <a:spcPct val="0"/>
              </a:spcBef>
            </a:pPr>
            <a:r>
              <a:rPr lang="en-US" altLang="en-US" b="1" smtClean="0"/>
              <a:t>Activity:</a:t>
            </a:r>
          </a:p>
          <a:p>
            <a:pPr>
              <a:spcBef>
                <a:spcPct val="0"/>
              </a:spcBef>
            </a:pPr>
            <a:r>
              <a:rPr lang="en-US" altLang="en-US" smtClean="0"/>
              <a:t>A few websites that participants can visit for more information on scannables:</a:t>
            </a:r>
          </a:p>
          <a:p>
            <a:pPr>
              <a:spcBef>
                <a:spcPct val="0"/>
              </a:spcBef>
            </a:pPr>
            <a:r>
              <a:rPr lang="en-US" altLang="en-US" smtClean="0"/>
              <a:t>a.  www.monster.com</a:t>
            </a:r>
          </a:p>
          <a:p>
            <a:pPr>
              <a:spcBef>
                <a:spcPct val="0"/>
              </a:spcBef>
            </a:pPr>
            <a:r>
              <a:rPr lang="en-US" altLang="en-US" smtClean="0"/>
              <a:t>b.  The Riley Guide  www.dbm.com/jobguide/erésumé/html.</a:t>
            </a:r>
          </a:p>
          <a:p>
            <a:pPr>
              <a:spcBef>
                <a:spcPct val="0"/>
              </a:spcBef>
            </a:pPr>
            <a:endParaRPr lang="en-US" altLang="en-US" smtClean="0"/>
          </a:p>
          <a:p>
            <a:pPr>
              <a:spcBef>
                <a:spcPct val="0"/>
              </a:spcBef>
            </a:pPr>
            <a:endParaRPr lang="en-US" altLang="en-US" smtClean="0"/>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0E43D8EC-20F1-4EC3-9D95-84F10EB671F3}" type="slidenum">
              <a:rPr lang="en-US" altLang="en-US">
                <a:latin typeface="Calibri" pitchFamily="34" charset="0"/>
              </a:rPr>
              <a:pPr/>
              <a:t>20</a:t>
            </a:fld>
            <a:endParaRPr lang="en-US" alt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Notes: </a:t>
            </a:r>
          </a:p>
          <a:p>
            <a:pPr>
              <a:spcBef>
                <a:spcPct val="0"/>
              </a:spcBef>
            </a:pPr>
            <a:r>
              <a:rPr lang="en-US" altLang="en-US" smtClean="0"/>
              <a:t>The Writing Lab is located on the West Lafayette Campus in room 226 of Heavilon Hall. The lab is open 9:00am-6:00 pm. OWL, Online Writing Lab, is a reach resource of information. Its address is http://owl.english.purdue.edu. And finally, you can email your questions to OWL Mail at owlmail@owl.english.purdue.edu and our tutors will get back to you promptly. </a:t>
            </a: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9E6B24BD-0EA6-4546-B5EE-A9B8EC011072}" type="slidenum">
              <a:rPr lang="en-US" altLang="en-US">
                <a:latin typeface="Calibri" pitchFamily="34" charset="0"/>
              </a:rPr>
              <a:pPr/>
              <a:t>21</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There is some disagreement about the statistics for the number of companies using scannables.  It is well above 80%.  Technology students should certainly anticipate that their employers are using the most recent methods for their searches.  </a:t>
            </a:r>
          </a:p>
          <a:p>
            <a:pPr>
              <a:spcBef>
                <a:spcPct val="0"/>
              </a:spcBef>
            </a:pPr>
            <a:endParaRPr lang="en-US" altLang="en-US" smtClean="0"/>
          </a:p>
          <a:p>
            <a:pPr>
              <a:spcBef>
                <a:spcPct val="0"/>
              </a:spcBef>
            </a:pPr>
            <a:r>
              <a:rPr lang="en-US" altLang="en-US" smtClean="0"/>
              <a:t>Employers are able to increase the diversity of their applicants by maintaining a database.  This means that applications can remain on file for longer periods of time.  </a:t>
            </a:r>
          </a:p>
          <a:p>
            <a:pPr>
              <a:spcBef>
                <a:spcPct val="0"/>
              </a:spcBef>
            </a:pPr>
            <a:endParaRPr lang="en-US" altLang="en-US" smtClean="0"/>
          </a:p>
          <a:p>
            <a:pPr>
              <a:spcBef>
                <a:spcPct val="0"/>
              </a:spcBef>
            </a:pPr>
            <a:r>
              <a:rPr lang="en-US" altLang="en-US" smtClean="0"/>
              <a:t>It also costs less for the company because managers are not required to spend as much time searching through pages of résumés.  Instead, they can type in keywords to get a list of applicants.</a:t>
            </a:r>
          </a:p>
          <a:p>
            <a:pPr>
              <a:spcBef>
                <a:spcPct val="0"/>
              </a:spcBef>
            </a:pPr>
            <a:endParaRPr lang="en-US" altLang="en-US" smtClean="0"/>
          </a:p>
          <a:p>
            <a:pPr>
              <a:spcBef>
                <a:spcPct val="0"/>
              </a:spcBef>
            </a:pPr>
            <a:r>
              <a:rPr lang="en-US" altLang="en-US" smtClean="0"/>
              <a:t>Citation:</a:t>
            </a:r>
          </a:p>
          <a:p>
            <a:pPr>
              <a:spcBef>
                <a:spcPct val="0"/>
              </a:spcBef>
            </a:pPr>
            <a:r>
              <a:rPr lang="en-US" altLang="en-US" smtClean="0"/>
              <a:t>Bernard Haldane Associates.  </a:t>
            </a:r>
            <a:r>
              <a:rPr lang="en-US" altLang="en-US" i="1" smtClean="0"/>
              <a:t>Haldane’s Best résumés for Professionals.  </a:t>
            </a:r>
          </a:p>
          <a:p>
            <a:pPr>
              <a:spcBef>
                <a:spcPct val="0"/>
              </a:spcBef>
            </a:pPr>
            <a:r>
              <a:rPr lang="en-US" altLang="en-US" i="1" smtClean="0"/>
              <a:t>	</a:t>
            </a:r>
            <a:r>
              <a:rPr lang="en-US" altLang="en-US" smtClean="0"/>
              <a:t>Manassas Park, VA:  Impact Publications, 2000.</a:t>
            </a:r>
          </a:p>
          <a:p>
            <a:pPr>
              <a:spcBef>
                <a:spcPct val="0"/>
              </a:spcBef>
            </a:pPr>
            <a:r>
              <a:rPr lang="en-US" altLang="en-US" smtClean="0"/>
              <a:t>		</a:t>
            </a:r>
            <a:endParaRPr lang="en-US" altLang="en-US" b="1" smtClean="0"/>
          </a:p>
          <a:p>
            <a:pPr>
              <a:spcBef>
                <a:spcPct val="0"/>
              </a:spcBef>
            </a:pPr>
            <a:endParaRPr lang="en-US" altLang="en-US"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59B4BB12-8BD1-4F99-8B7F-B75B956A0CFE}" type="slidenum">
              <a:rPr lang="en-US" altLang="en-US">
                <a:latin typeface="Calibri" pitchFamily="34" charset="0"/>
              </a:rPr>
              <a:pPr/>
              <a:t>2</a:t>
            </a:fld>
            <a:endParaRPr lang="en-US"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Sample: https://owl.english.purdue.edu/owl/resource/547/1/</a:t>
            </a:r>
          </a:p>
          <a:p>
            <a:pPr>
              <a:spcBef>
                <a:spcPct val="0"/>
              </a:spcBef>
            </a:pPr>
            <a:r>
              <a:rPr lang="en-US" altLang="en-US" b="1" smtClean="0"/>
              <a:t>Key Concept:  </a:t>
            </a:r>
            <a:r>
              <a:rPr lang="en-US" altLang="en-US" smtClean="0"/>
              <a:t>The facilitator should note that scannable résumés can still be as personalized as a traditional résumé.  There is no one correct way to craft one; however, there are some basic formatting rules that, if broken, could render the résumé useless to the employer.  The ideas suggested in this presentation are just a few approaches to creating a scannable.</a:t>
            </a:r>
          </a:p>
          <a:p>
            <a:pPr>
              <a:spcBef>
                <a:spcPct val="0"/>
              </a:spcBef>
            </a:pPr>
            <a:endParaRPr lang="en-US" altLang="en-US" smtClean="0"/>
          </a:p>
          <a:p>
            <a:pPr>
              <a:spcBef>
                <a:spcPct val="0"/>
              </a:spcBef>
            </a:pPr>
            <a:r>
              <a:rPr lang="en-US" altLang="en-US" smtClean="0"/>
              <a:t>As technology changes, scannables will change as well.  It is important for résumé writers to remain aware of changes.</a:t>
            </a:r>
          </a:p>
          <a:p>
            <a:pPr>
              <a:spcBef>
                <a:spcPct val="0"/>
              </a:spcBef>
            </a:pPr>
            <a:endParaRPr lang="en-US" altLang="en-US" smtClean="0"/>
          </a:p>
          <a:p>
            <a:pPr>
              <a:spcBef>
                <a:spcPct val="0"/>
              </a:spcBef>
            </a:pPr>
            <a:r>
              <a:rPr lang="en-US" altLang="en-US" smtClean="0"/>
              <a:t>* This definition is from the scannable handout updated by Michelle Marrese at the Purdue University Writing Lab.</a:t>
            </a:r>
          </a:p>
          <a:p>
            <a:pPr>
              <a:spcBef>
                <a:spcPct val="0"/>
              </a:spcBef>
            </a:pPr>
            <a:endParaRPr lang="en-US" altLang="en-US" smtClean="0"/>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2312270E-3B41-4714-8D5D-7F9F9B0CF147}" type="slidenum">
              <a:rPr lang="en-US" altLang="en-US">
                <a:latin typeface="Calibri" pitchFamily="34" charset="0"/>
              </a:rPr>
              <a:pPr/>
              <a:t>3</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The basic structure of a scannable résumé looks similar to the conventional résumé; however, the fancy typestyle insertions are generally omitted so that the scanner can successfully translate the information.  The most important point of this particular slide is that the scannable résumé can be one to two pages.  The writer should be sure to label the second page with their name and page number.</a:t>
            </a:r>
          </a:p>
          <a:p>
            <a:pPr>
              <a:spcBef>
                <a:spcPct val="0"/>
              </a:spcBef>
            </a:pPr>
            <a:endParaRPr lang="en-US" altLang="en-US" smtClean="0"/>
          </a:p>
          <a:p>
            <a:pPr>
              <a:spcBef>
                <a:spcPct val="0"/>
              </a:spcBef>
            </a:pPr>
            <a:r>
              <a:rPr lang="en-US" altLang="en-US" smtClean="0"/>
              <a:t>The second page is most often used for the keyword summary, which is discussed later in the presentation.</a:t>
            </a:r>
          </a:p>
          <a:p>
            <a:pPr>
              <a:spcBef>
                <a:spcPct val="0"/>
              </a:spcBef>
            </a:pPr>
            <a:endParaRPr lang="en-US" altLang="en-US" smtClean="0"/>
          </a:p>
          <a:p>
            <a:pPr>
              <a:spcBef>
                <a:spcPct val="0"/>
              </a:spcBef>
            </a:pPr>
            <a:r>
              <a:rPr lang="en-US" altLang="en-US" smtClean="0"/>
              <a:t>Citation:  Weddle, Peter.  </a:t>
            </a:r>
            <a:r>
              <a:rPr lang="en-US" altLang="en-US" i="1" smtClean="0"/>
              <a:t>Internet résumés.  </a:t>
            </a:r>
            <a:r>
              <a:rPr lang="en-US" altLang="en-US" smtClean="0"/>
              <a:t>Manassas Park, VA:  Impact Publications, 1998.</a:t>
            </a:r>
          </a:p>
          <a:p>
            <a:pPr>
              <a:spcBef>
                <a:spcPct val="0"/>
              </a:spcBef>
            </a:pPr>
            <a:endParaRPr lang="en-US" altLang="en-US" smtClean="0"/>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E2BEB506-9BE2-4437-BBD2-8C93B91145B8}" type="slidenum">
              <a:rPr lang="en-US" altLang="en-US">
                <a:latin typeface="Calibri" pitchFamily="34" charset="0"/>
              </a:rPr>
              <a:pPr/>
              <a:t>4</a:t>
            </a:fld>
            <a:endParaRPr lang="en-US" alt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It is important to have a clear understanding of the differences between scannable, electronic/email, and web résumés.  It is generally recommended that applicants have three types:  traditional, scannable, and electronic.  </a:t>
            </a:r>
          </a:p>
          <a:p>
            <a:pPr>
              <a:spcBef>
                <a:spcPct val="0"/>
              </a:spcBef>
            </a:pPr>
            <a:endParaRPr lang="en-US" altLang="en-US" smtClean="0"/>
          </a:p>
          <a:p>
            <a:pPr>
              <a:spcBef>
                <a:spcPct val="0"/>
              </a:spcBef>
            </a:pPr>
            <a:r>
              <a:rPr lang="en-US" altLang="en-US" b="1" smtClean="0"/>
              <a:t>Electronic:</a:t>
            </a:r>
            <a:r>
              <a:rPr lang="en-US" altLang="en-US" smtClean="0"/>
              <a:t>  Author Bernard Haldane calls the electronic résumé the “ugly duckling” because its purpose is strictly to convey the qualifications of the applicant. The electronic résumé is written in plain text (ASCII) and may have some punctuation. </a:t>
            </a:r>
          </a:p>
          <a:p>
            <a:pPr>
              <a:spcBef>
                <a:spcPct val="0"/>
              </a:spcBef>
            </a:pPr>
            <a:r>
              <a:rPr lang="en-US" altLang="en-US" smtClean="0"/>
              <a:t>Writers should hard return after each line to prevent odd spacing between sections.  Generally, these are no longer than 65 lines.  Some experts recommend that the sentences not be longer than 65 characters across.  </a:t>
            </a:r>
          </a:p>
          <a:p>
            <a:pPr>
              <a:spcBef>
                <a:spcPct val="0"/>
              </a:spcBef>
            </a:pPr>
            <a:endParaRPr lang="en-US" altLang="en-US" smtClean="0"/>
          </a:p>
          <a:p>
            <a:pPr>
              <a:spcBef>
                <a:spcPct val="0"/>
              </a:spcBef>
            </a:pPr>
            <a:r>
              <a:rPr lang="en-US" altLang="en-US" b="1" smtClean="0"/>
              <a:t>Email:</a:t>
            </a:r>
            <a:r>
              <a:rPr lang="en-US" altLang="en-US" smtClean="0"/>
              <a:t>  There are some who attempt to send email résumés as an attachment.  This is fine as long as the applicant is certain the employer uses the same software.  Writers should also avoid cutting and pasting from a word processing document because it will most likely be incompatible with email formats.</a:t>
            </a:r>
          </a:p>
          <a:p>
            <a:pPr>
              <a:spcBef>
                <a:spcPct val="0"/>
              </a:spcBef>
            </a:pPr>
            <a:r>
              <a:rPr lang="en-US" altLang="en-US" smtClean="0"/>
              <a:t>The applicant should save and send the email as a plain text file.  Also, before forwarding the email to an employer, they should send it to themselves first to proofread and look for any formatting concerns.</a:t>
            </a:r>
          </a:p>
          <a:p>
            <a:pPr>
              <a:spcBef>
                <a:spcPct val="0"/>
              </a:spcBef>
            </a:pPr>
            <a:endParaRPr lang="en-US" altLang="en-US" smtClean="0"/>
          </a:p>
          <a:p>
            <a:pPr>
              <a:spcBef>
                <a:spcPct val="0"/>
              </a:spcBef>
            </a:pPr>
            <a:r>
              <a:rPr lang="en-US" altLang="en-US" b="1" smtClean="0"/>
              <a:t>Web résumés</a:t>
            </a:r>
            <a:r>
              <a:rPr lang="en-US" altLang="en-US" smtClean="0"/>
              <a:t>:  A web résumé is a document that is published onto a web site.  Many applicants have home pages and create a space for their résumé.  University organizations tend to have web space available for their members to up load their résumés, and some academic departments offer this service.  </a:t>
            </a:r>
          </a:p>
          <a:p>
            <a:pPr>
              <a:spcBef>
                <a:spcPct val="0"/>
              </a:spcBef>
            </a:pPr>
            <a:r>
              <a:rPr lang="en-US" altLang="en-US" smtClean="0"/>
              <a:t>Web résumés can be longer than one page because of their basic structure.  While much more information can be included on a web résumé, including graphics and pictures, it should not be so long that it takes the employer longer than necessary to reach all the important information about the applicant’s qualifications.  As with all other aspects of writing, being considerate to the needs of your audience remains the golden rule of creating web résumés.  Web résumés should not include links that may place the applicant in a negative light.</a:t>
            </a:r>
          </a:p>
          <a:p>
            <a:pPr>
              <a:spcBef>
                <a:spcPct val="0"/>
              </a:spcBef>
            </a:pPr>
            <a:endParaRPr lang="en-US" altLang="en-US" smtClean="0"/>
          </a:p>
          <a:p>
            <a:pPr>
              <a:spcBef>
                <a:spcPct val="0"/>
              </a:spcBef>
            </a:pPr>
            <a:endParaRPr lang="en-US" altLang="en-US" smtClean="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D3934FE2-1C0C-447F-94CB-C9F59768AABB}" type="slidenum">
              <a:rPr lang="en-US" altLang="en-US">
                <a:latin typeface="Calibri" pitchFamily="34" charset="0"/>
              </a:rPr>
              <a:pPr/>
              <a:t>5</a:t>
            </a:fld>
            <a:endParaRPr lang="en-US" alt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Writers should be aware that their scannable résumé can go through several different people and be entered into a database before someone actually reads it. Some organizations do not own scannable software and hire special companies to maintain that data for them.  When that is the case, employers can access the database via the Internet to do a keyword search for potential candidates.  </a:t>
            </a:r>
          </a:p>
          <a:p>
            <a:pPr>
              <a:spcBef>
                <a:spcPct val="0"/>
              </a:spcBef>
            </a:pPr>
            <a:endParaRPr lang="en-US" altLang="en-US" smtClean="0"/>
          </a:p>
          <a:p>
            <a:pPr>
              <a:spcBef>
                <a:spcPct val="0"/>
              </a:spcBef>
            </a:pPr>
            <a:endParaRPr lang="en-US" altLang="en-US" smtClean="0"/>
          </a:p>
          <a:p>
            <a:pPr>
              <a:spcBef>
                <a:spcPct val="0"/>
              </a:spcBef>
            </a:pPr>
            <a:endParaRPr lang="en-US" altLang="en-US" smtClean="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8F4F51B7-9587-403F-A30C-900043A5B37C}" type="slidenum">
              <a:rPr lang="en-US" altLang="en-US">
                <a:latin typeface="Calibri" pitchFamily="34" charset="0"/>
              </a:rPr>
              <a:pPr/>
              <a:t>6</a:t>
            </a:fld>
            <a:endParaRPr lang="en-US" alt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Writers should be aware that their scannable résumé can go through several different people and be entered into a database before someone actually reads it. Some organizations do not own scannable software and hire special companies to maintain that data for them.  When that is the case, employers can access the database via the Internet to do a keyword search for potential candidates.  </a:t>
            </a:r>
          </a:p>
          <a:p>
            <a:pPr>
              <a:spcBef>
                <a:spcPct val="0"/>
              </a:spcBef>
            </a:pPr>
            <a:endParaRPr lang="en-US" altLang="en-US" smtClean="0"/>
          </a:p>
          <a:p>
            <a:pPr>
              <a:spcBef>
                <a:spcPct val="0"/>
              </a:spcBef>
            </a:pPr>
            <a:endParaRPr lang="en-US" altLang="en-US" smtClean="0"/>
          </a:p>
          <a:p>
            <a:pPr>
              <a:spcBef>
                <a:spcPct val="0"/>
              </a:spcBef>
            </a:pPr>
            <a:endParaRPr lang="en-US" altLang="en-US" smtClean="0"/>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5F989853-DEA8-4063-8723-C18B6C553A81}" type="slidenum">
              <a:rPr lang="en-US" altLang="en-US">
                <a:latin typeface="Calibri" pitchFamily="34" charset="0"/>
              </a:rPr>
              <a:pPr/>
              <a:t>7</a:t>
            </a:fld>
            <a:endParaRPr lang="en-US" alt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There is a myth that the scannable résumé must look dramatically different from the traditional résumé.  Instead, it should just be an alteration of a previously prepared traditional one.  </a:t>
            </a:r>
          </a:p>
          <a:p>
            <a:pPr>
              <a:spcBef>
                <a:spcPct val="0"/>
              </a:spcBef>
            </a:pPr>
            <a:endParaRPr lang="en-US" altLang="en-US" smtClean="0"/>
          </a:p>
          <a:p>
            <a:pPr>
              <a:spcBef>
                <a:spcPct val="0"/>
              </a:spcBef>
            </a:pPr>
            <a:r>
              <a:rPr lang="en-US" altLang="en-US" smtClean="0"/>
              <a:t>Applicants still need to emphasize their skills, experience, education, etc. The only difference is the way the information is presented.  Later slides will introduce some of the methods to use.</a:t>
            </a:r>
            <a:endParaRPr lang="en-US" altLang="en-US" b="1" smtClean="0"/>
          </a:p>
          <a:p>
            <a:pPr>
              <a:spcBef>
                <a:spcPct val="0"/>
              </a:spcBef>
            </a:pPr>
            <a:endParaRPr lang="en-US" altLang="en-US" smtClean="0"/>
          </a:p>
          <a:p>
            <a:pPr>
              <a:spcBef>
                <a:spcPct val="0"/>
              </a:spcBef>
            </a:pPr>
            <a:endParaRPr lang="en-US" altLang="en-US"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E557C5A0-7EC9-44B4-8BDE-EDB572B560DE}" type="slidenum">
              <a:rPr lang="en-US" altLang="en-US">
                <a:latin typeface="Calibri" pitchFamily="34" charset="0"/>
              </a:rPr>
              <a:pPr/>
              <a:t>8</a:t>
            </a:fld>
            <a:endParaRPr lang="en-US" alt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Key Concept:  </a:t>
            </a:r>
            <a:r>
              <a:rPr lang="en-US" altLang="en-US" smtClean="0"/>
              <a:t>This is an example of a résumé that was written without keeping in mind some of the formatting precautions.</a:t>
            </a:r>
          </a:p>
          <a:p>
            <a:pPr>
              <a:spcBef>
                <a:spcPct val="0"/>
              </a:spcBef>
            </a:pPr>
            <a:endParaRPr lang="en-US" altLang="en-US" smtClean="0"/>
          </a:p>
          <a:p>
            <a:pPr>
              <a:spcBef>
                <a:spcPct val="0"/>
              </a:spcBef>
            </a:pPr>
            <a:r>
              <a:rPr lang="en-US" altLang="en-US" smtClean="0"/>
              <a:t>The main problem with this sample is the choice of font.  When the scanning software does not recognize certain letters, or the letters touch each other, it replaces the closest example it can find.  So for instance, “expen’eiice” and “@rorimental” are places where the software found incorrect replacements.</a:t>
            </a:r>
            <a:endParaRPr lang="en-US" altLang="en-US" b="1" smtClean="0"/>
          </a:p>
          <a:p>
            <a:pPr>
              <a:spcBef>
                <a:spcPct val="0"/>
              </a:spcBef>
            </a:pPr>
            <a:endParaRPr lang="en-US" altLang="en-US" smtClean="0"/>
          </a:p>
          <a:p>
            <a:pPr>
              <a:spcBef>
                <a:spcPct val="0"/>
              </a:spcBef>
            </a:pPr>
            <a:r>
              <a:rPr lang="en-US" altLang="en-US" smtClean="0"/>
              <a:t>Also, paper color can create these problems.  If a writer uses gray paper and black ink, the scanner may not be able to see the print clearly.</a:t>
            </a:r>
          </a:p>
          <a:p>
            <a:pPr>
              <a:spcBef>
                <a:spcPct val="0"/>
              </a:spcBef>
            </a:pPr>
            <a:endParaRPr lang="en-US" altLang="en-US" smtClean="0"/>
          </a:p>
          <a:p>
            <a:pPr>
              <a:spcBef>
                <a:spcPct val="0"/>
              </a:spcBef>
            </a:pPr>
            <a:r>
              <a:rPr lang="en-US" altLang="en-US" b="1" smtClean="0"/>
              <a:t>Activity:  </a:t>
            </a:r>
            <a:r>
              <a:rPr lang="en-US" altLang="en-US" smtClean="0"/>
              <a:t>Have the audience pick out problem areas and try to discern why that may have occurred.  This is also a great opportunity for the speaker to engage the audience.  It also helps to reveal how knowledgeable some participants are about scannable technology.</a:t>
            </a:r>
          </a:p>
          <a:p>
            <a:pPr>
              <a:spcBef>
                <a:spcPct val="0"/>
              </a:spcBef>
            </a:pPr>
            <a:endParaRPr lang="en-US" altLang="en-US" smtClean="0"/>
          </a:p>
          <a:p>
            <a:pPr>
              <a:spcBef>
                <a:spcPct val="0"/>
              </a:spcBef>
            </a:pPr>
            <a:r>
              <a:rPr lang="en-US" altLang="en-US" smtClean="0"/>
              <a:t>Citation:  Weddle, Peter D.  </a:t>
            </a:r>
            <a:r>
              <a:rPr lang="en-US" altLang="en-US" i="1" smtClean="0"/>
              <a:t>Internet résumés.  </a:t>
            </a:r>
            <a:r>
              <a:rPr lang="en-US" altLang="en-US" smtClean="0"/>
              <a:t>Manassas Park, Va:  Impact Publications, 1998.</a:t>
            </a:r>
            <a:endParaRPr lang="en-US" altLang="en-US" b="1" smtClean="0"/>
          </a:p>
          <a:p>
            <a:pPr>
              <a:spcBef>
                <a:spcPct val="0"/>
              </a:spcBef>
            </a:pPr>
            <a:endParaRPr lang="en-US" altLang="en-US" smtClean="0"/>
          </a:p>
          <a:p>
            <a:pPr>
              <a:spcBef>
                <a:spcPct val="0"/>
              </a:spcBef>
            </a:pPr>
            <a:endParaRPr lang="en-US" altLang="en-US"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fld id="{954F8BC8-6A3E-407E-AC93-FE52B5078CB7}" type="slidenum">
              <a:rPr lang="en-US" altLang="en-US">
                <a:latin typeface="Calibri" pitchFamily="34" charset="0"/>
              </a:rPr>
              <a:pPr/>
              <a:t>9</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E8FFDB7-6AC8-4041-B54E-37268A68CAEC}" type="datetimeFigureOut">
              <a:rPr lang="en-US" altLang="en-US"/>
              <a:pPr/>
              <a:t>4/7/2015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753D66-5C5D-4E38-9612-02264C82E121}" type="slidenum">
              <a:rPr lang="en-US" altLang="en-US"/>
              <a:pPr/>
              <a:t>‹#›</a:t>
            </a:fld>
            <a:endParaRPr lang="en-US" altLang="en-US"/>
          </a:p>
        </p:txBody>
      </p:sp>
    </p:spTree>
    <p:extLst>
      <p:ext uri="{BB962C8B-B14F-4D97-AF65-F5344CB8AC3E}">
        <p14:creationId xmlns:p14="http://schemas.microsoft.com/office/powerpoint/2010/main" val="4107488051"/>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831E82A-841E-4D1C-866E-A86D465490DC}" type="datetimeFigureOut">
              <a:rPr lang="en-US" altLang="en-US"/>
              <a:pPr/>
              <a:t>4/7/2015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C93458A-D023-4F85-BB1C-86CBD19BBA28}" type="slidenum">
              <a:rPr lang="en-US" altLang="en-US"/>
              <a:pPr/>
              <a:t>‹#›</a:t>
            </a:fld>
            <a:endParaRPr lang="en-US" altLang="en-US"/>
          </a:p>
        </p:txBody>
      </p:sp>
    </p:spTree>
    <p:extLst>
      <p:ext uri="{BB962C8B-B14F-4D97-AF65-F5344CB8AC3E}">
        <p14:creationId xmlns:p14="http://schemas.microsoft.com/office/powerpoint/2010/main" val="1887321619"/>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E4502D9-033B-4C0F-BEE7-EBD2DB7FE9EC}" type="datetimeFigureOut">
              <a:rPr lang="en-US" altLang="en-US"/>
              <a:pPr/>
              <a:t>4/7/2015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E01B9F5-3ABF-4CF8-ABF4-6672DDE5591F}" type="slidenum">
              <a:rPr lang="en-US" altLang="en-US"/>
              <a:pPr/>
              <a:t>‹#›</a:t>
            </a:fld>
            <a:endParaRPr lang="en-US" altLang="en-US"/>
          </a:p>
        </p:txBody>
      </p:sp>
    </p:spTree>
    <p:extLst>
      <p:ext uri="{BB962C8B-B14F-4D97-AF65-F5344CB8AC3E}">
        <p14:creationId xmlns:p14="http://schemas.microsoft.com/office/powerpoint/2010/main" val="1237244861"/>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28DAB79-ED3C-4B33-8BF7-FAE020EC073D}" type="datetimeFigureOut">
              <a:rPr lang="en-US" altLang="en-US"/>
              <a:pPr/>
              <a:t>4/7/2015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2CF8241-7A93-43B4-B860-A654537D2B62}" type="slidenum">
              <a:rPr lang="en-US" altLang="en-US"/>
              <a:pPr/>
              <a:t>‹#›</a:t>
            </a:fld>
            <a:endParaRPr lang="en-US" altLang="en-US"/>
          </a:p>
        </p:txBody>
      </p:sp>
    </p:spTree>
    <p:extLst>
      <p:ext uri="{BB962C8B-B14F-4D97-AF65-F5344CB8AC3E}">
        <p14:creationId xmlns:p14="http://schemas.microsoft.com/office/powerpoint/2010/main" val="2184404164"/>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78F1F47-68A7-4B83-8ACD-05D8E0F969E1}" type="datetimeFigureOut">
              <a:rPr lang="en-US" altLang="en-US"/>
              <a:pPr/>
              <a:t>4/7/2015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8FB9F-91BC-4070-8620-FDFAA2382FDF}" type="slidenum">
              <a:rPr lang="en-US" altLang="en-US"/>
              <a:pPr/>
              <a:t>‹#›</a:t>
            </a:fld>
            <a:endParaRPr lang="en-US" altLang="en-US"/>
          </a:p>
        </p:txBody>
      </p:sp>
    </p:spTree>
    <p:extLst>
      <p:ext uri="{BB962C8B-B14F-4D97-AF65-F5344CB8AC3E}">
        <p14:creationId xmlns:p14="http://schemas.microsoft.com/office/powerpoint/2010/main" val="3076604050"/>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9668234-B64E-48B9-ACF8-64A13D6CED05}" type="datetimeFigureOut">
              <a:rPr lang="en-US" altLang="en-US"/>
              <a:pPr/>
              <a:t>4/7/2015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D76DF45-680D-4999-80A0-91FD5A4BF896}" type="slidenum">
              <a:rPr lang="en-US" altLang="en-US"/>
              <a:pPr/>
              <a:t>‹#›</a:t>
            </a:fld>
            <a:endParaRPr lang="en-US" altLang="en-US"/>
          </a:p>
        </p:txBody>
      </p:sp>
    </p:spTree>
    <p:extLst>
      <p:ext uri="{BB962C8B-B14F-4D97-AF65-F5344CB8AC3E}">
        <p14:creationId xmlns:p14="http://schemas.microsoft.com/office/powerpoint/2010/main" val="787274802"/>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939CBE0C-E0F4-4470-A8D8-3DA1C2C141C8}" type="datetimeFigureOut">
              <a:rPr lang="en-US" altLang="en-US"/>
              <a:pPr/>
              <a:t>4/7/2015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4D1A7F5-FAED-4BE7-A818-D7073AF5AF61}" type="slidenum">
              <a:rPr lang="en-US" altLang="en-US"/>
              <a:pPr/>
              <a:t>‹#›</a:t>
            </a:fld>
            <a:endParaRPr lang="en-US" altLang="en-US"/>
          </a:p>
        </p:txBody>
      </p:sp>
    </p:spTree>
    <p:extLst>
      <p:ext uri="{BB962C8B-B14F-4D97-AF65-F5344CB8AC3E}">
        <p14:creationId xmlns:p14="http://schemas.microsoft.com/office/powerpoint/2010/main" val="303248138"/>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EE6EF92-A3E8-42DB-8536-6BF8DF824046}" type="datetimeFigureOut">
              <a:rPr lang="en-US" altLang="en-US"/>
              <a:pPr/>
              <a:t>4/7/2015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E3A2018-5416-4F74-A1C4-F4384B3D989D}" type="slidenum">
              <a:rPr lang="en-US" altLang="en-US"/>
              <a:pPr/>
              <a:t>‹#›</a:t>
            </a:fld>
            <a:endParaRPr lang="en-US" altLang="en-US"/>
          </a:p>
        </p:txBody>
      </p:sp>
    </p:spTree>
    <p:extLst>
      <p:ext uri="{BB962C8B-B14F-4D97-AF65-F5344CB8AC3E}">
        <p14:creationId xmlns:p14="http://schemas.microsoft.com/office/powerpoint/2010/main" val="4016037944"/>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9135915-756C-45D6-8A5B-21C60CEA07E7}" type="datetimeFigureOut">
              <a:rPr lang="en-US" altLang="en-US"/>
              <a:pPr/>
              <a:t>4/7/2015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AF94654-ED24-4B2B-8940-DE22800FB68B}" type="slidenum">
              <a:rPr lang="en-US" altLang="en-US"/>
              <a:pPr/>
              <a:t>‹#›</a:t>
            </a:fld>
            <a:endParaRPr lang="en-US" altLang="en-US"/>
          </a:p>
        </p:txBody>
      </p:sp>
    </p:spTree>
    <p:extLst>
      <p:ext uri="{BB962C8B-B14F-4D97-AF65-F5344CB8AC3E}">
        <p14:creationId xmlns:p14="http://schemas.microsoft.com/office/powerpoint/2010/main" val="4089511512"/>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D261012-68C0-44B8-A982-2358966BEB17}" type="datetimeFigureOut">
              <a:rPr lang="en-US" altLang="en-US"/>
              <a:pPr/>
              <a:t>4/7/2015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2829A39-3772-416E-B484-659847A3CB3D}" type="slidenum">
              <a:rPr lang="en-US" altLang="en-US"/>
              <a:pPr/>
              <a:t>‹#›</a:t>
            </a:fld>
            <a:endParaRPr lang="en-US" altLang="en-US"/>
          </a:p>
        </p:txBody>
      </p:sp>
    </p:spTree>
    <p:extLst>
      <p:ext uri="{BB962C8B-B14F-4D97-AF65-F5344CB8AC3E}">
        <p14:creationId xmlns:p14="http://schemas.microsoft.com/office/powerpoint/2010/main" val="3341451376"/>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4650475-1B62-45F1-A7A3-F199E30BEF0E}" type="datetimeFigureOut">
              <a:rPr lang="en-US" altLang="en-US"/>
              <a:pPr/>
              <a:t>4/7/2015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3215BC9-F586-4051-86E7-2EED404B526A}" type="slidenum">
              <a:rPr lang="en-US" altLang="en-US"/>
              <a:pPr/>
              <a:t>‹#›</a:t>
            </a:fld>
            <a:endParaRPr lang="en-US" altLang="en-US"/>
          </a:p>
        </p:txBody>
      </p:sp>
    </p:spTree>
    <p:extLst>
      <p:ext uri="{BB962C8B-B14F-4D97-AF65-F5344CB8AC3E}">
        <p14:creationId xmlns:p14="http://schemas.microsoft.com/office/powerpoint/2010/main" val="1091693930"/>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972A9FB-4571-4261-A4DB-54B2DDF8175D}" type="datetimeFigureOut">
              <a:rPr lang="en-US" altLang="en-US"/>
              <a:pPr/>
              <a:t>4/7/2015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56F0E3B-B418-461E-BBC7-D9C9FA2E5FB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ctr" defTabSz="457200" rtl="0" fontAlgn="base">
        <a:spcBef>
          <a:spcPct val="0"/>
        </a:spcBef>
        <a:spcAft>
          <a:spcPct val="0"/>
        </a:spcAft>
        <a:defRPr sz="4400" kern="1200">
          <a:solidFill>
            <a:schemeClr val="tx1"/>
          </a:solidFill>
          <a:latin typeface="+mj-lt"/>
          <a:ea typeface="MS PGothic" pitchFamily="34" charset="-128"/>
          <a:cs typeface="+mj-cs"/>
        </a:defRPr>
      </a:lvl1pPr>
      <a:lvl2pPr algn="ctr" defTabSz="457200" rtl="0" fontAlgn="base">
        <a:spcBef>
          <a:spcPct val="0"/>
        </a:spcBef>
        <a:spcAft>
          <a:spcPct val="0"/>
        </a:spcAft>
        <a:defRPr sz="4400">
          <a:solidFill>
            <a:schemeClr val="tx1"/>
          </a:solidFill>
          <a:latin typeface="Book Antiqua" pitchFamily="18" charset="0"/>
          <a:ea typeface="MS PGothic" pitchFamily="34" charset="-128"/>
        </a:defRPr>
      </a:lvl2pPr>
      <a:lvl3pPr algn="ctr" defTabSz="457200" rtl="0" fontAlgn="base">
        <a:spcBef>
          <a:spcPct val="0"/>
        </a:spcBef>
        <a:spcAft>
          <a:spcPct val="0"/>
        </a:spcAft>
        <a:defRPr sz="4400">
          <a:solidFill>
            <a:schemeClr val="tx1"/>
          </a:solidFill>
          <a:latin typeface="Book Antiqua" pitchFamily="18" charset="0"/>
          <a:ea typeface="MS PGothic" pitchFamily="34" charset="-128"/>
        </a:defRPr>
      </a:lvl3pPr>
      <a:lvl4pPr algn="ctr" defTabSz="457200" rtl="0" fontAlgn="base">
        <a:spcBef>
          <a:spcPct val="0"/>
        </a:spcBef>
        <a:spcAft>
          <a:spcPct val="0"/>
        </a:spcAft>
        <a:defRPr sz="4400">
          <a:solidFill>
            <a:schemeClr val="tx1"/>
          </a:solidFill>
          <a:latin typeface="Book Antiqua" pitchFamily="18" charset="0"/>
          <a:ea typeface="MS PGothic" pitchFamily="34" charset="-128"/>
        </a:defRPr>
      </a:lvl4pPr>
      <a:lvl5pPr algn="ctr" defTabSz="457200" rtl="0" fontAlgn="base">
        <a:spcBef>
          <a:spcPct val="0"/>
        </a:spcBef>
        <a:spcAft>
          <a:spcPct val="0"/>
        </a:spcAft>
        <a:defRPr sz="4400">
          <a:solidFill>
            <a:schemeClr val="tx1"/>
          </a:solidFill>
          <a:latin typeface="Book Antiqua" pitchFamily="18" charset="0"/>
          <a:ea typeface="MS PGothic" pitchFamily="34" charset="-128"/>
        </a:defRPr>
      </a:lvl5pPr>
      <a:lvl6pPr marL="457200" algn="ctr" defTabSz="457200" rtl="0" fontAlgn="base">
        <a:spcBef>
          <a:spcPct val="0"/>
        </a:spcBef>
        <a:spcAft>
          <a:spcPct val="0"/>
        </a:spcAft>
        <a:defRPr sz="4400">
          <a:solidFill>
            <a:schemeClr val="tx1"/>
          </a:solidFill>
          <a:latin typeface="Book Antiqua" pitchFamily="18" charset="0"/>
          <a:ea typeface="MS PGothic" pitchFamily="34" charset="-128"/>
        </a:defRPr>
      </a:lvl6pPr>
      <a:lvl7pPr marL="914400" algn="ctr" defTabSz="457200" rtl="0" fontAlgn="base">
        <a:spcBef>
          <a:spcPct val="0"/>
        </a:spcBef>
        <a:spcAft>
          <a:spcPct val="0"/>
        </a:spcAft>
        <a:defRPr sz="4400">
          <a:solidFill>
            <a:schemeClr val="tx1"/>
          </a:solidFill>
          <a:latin typeface="Book Antiqua" pitchFamily="18" charset="0"/>
          <a:ea typeface="MS PGothic" pitchFamily="34" charset="-128"/>
        </a:defRPr>
      </a:lvl7pPr>
      <a:lvl8pPr marL="1371600" algn="ctr" defTabSz="457200" rtl="0" fontAlgn="base">
        <a:spcBef>
          <a:spcPct val="0"/>
        </a:spcBef>
        <a:spcAft>
          <a:spcPct val="0"/>
        </a:spcAft>
        <a:defRPr sz="4400">
          <a:solidFill>
            <a:schemeClr val="tx1"/>
          </a:solidFill>
          <a:latin typeface="Book Antiqua" pitchFamily="18" charset="0"/>
          <a:ea typeface="MS PGothic" pitchFamily="34" charset="-128"/>
        </a:defRPr>
      </a:lvl8pPr>
      <a:lvl9pPr marL="1828800" algn="ctr" defTabSz="457200" rtl="0" fontAlgn="base">
        <a:spcBef>
          <a:spcPct val="0"/>
        </a:spcBef>
        <a:spcAft>
          <a:spcPct val="0"/>
        </a:spcAft>
        <a:defRPr sz="4400">
          <a:solidFill>
            <a:schemeClr val="tx1"/>
          </a:solidFill>
          <a:latin typeface="Book Antiqua" pitchFamily="18" charset="0"/>
          <a:ea typeface="MS PGothic" pitchFamily="34"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hyperlink" Target="https://owl.english.purdue.edu/contact/owlmailtutors" TargetMode="External"/><Relationship Id="rId4" Type="http://schemas.openxmlformats.org/officeDocument/2006/relationships/hyperlink" Target="http://owl.english.purdue.edu/"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9" name="Group 5"/>
          <p:cNvGrpSpPr>
            <a:grpSpLocks/>
          </p:cNvGrpSpPr>
          <p:nvPr/>
        </p:nvGrpSpPr>
        <p:grpSpPr bwMode="auto">
          <a:xfrm>
            <a:off x="0" y="3278188"/>
            <a:ext cx="9144000" cy="2762250"/>
            <a:chOff x="0" y="2220850"/>
            <a:chExt cx="9144000" cy="2762588"/>
          </a:xfrm>
        </p:grpSpPr>
        <p:sp>
          <p:nvSpPr>
            <p:cNvPr id="5" name="Rectangle 4"/>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2053"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0" name="TextBox 8"/>
          <p:cNvSpPr txBox="1">
            <a:spLocks noChangeArrowheads="1"/>
          </p:cNvSpPr>
          <p:nvPr/>
        </p:nvSpPr>
        <p:spPr bwMode="auto">
          <a:xfrm>
            <a:off x="0" y="100330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3600"/>
              <a:t>Scannable Résumés</a:t>
            </a:r>
          </a:p>
        </p:txBody>
      </p:sp>
      <p:sp>
        <p:nvSpPr>
          <p:cNvPr id="2051" name="TextBox 9"/>
          <p:cNvSpPr txBox="1">
            <a:spLocks noChangeArrowheads="1"/>
          </p:cNvSpPr>
          <p:nvPr/>
        </p:nvSpPr>
        <p:spPr bwMode="auto">
          <a:xfrm>
            <a:off x="2038350" y="6291263"/>
            <a:ext cx="58848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1500"/>
              <a:t>Purdue OWL staff</a:t>
            </a:r>
          </a:p>
          <a:p>
            <a:r>
              <a:rPr lang="en-US" altLang="en-US" sz="1500"/>
              <a:t>Brought to you in cooperation with the Purdue Online Writing Lab</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Group 7"/>
          <p:cNvGrpSpPr>
            <a:grpSpLocks/>
          </p:cNvGrpSpPr>
          <p:nvPr/>
        </p:nvGrpSpPr>
        <p:grpSpPr bwMode="auto">
          <a:xfrm>
            <a:off x="1128713" y="0"/>
            <a:ext cx="6773862" cy="2022475"/>
            <a:chOff x="0" y="0"/>
            <a:chExt cx="9144000" cy="2762588"/>
          </a:xfrm>
        </p:grpSpPr>
        <p:grpSp>
          <p:nvGrpSpPr>
            <p:cNvPr id="11268"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1271"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69" name="TextBox 6"/>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General Format</a:t>
              </a:r>
            </a:p>
          </p:txBody>
        </p:sp>
      </p:grpSp>
      <p:sp>
        <p:nvSpPr>
          <p:cNvPr id="11266" name="TextBox 5"/>
          <p:cNvSpPr txBox="1">
            <a:spLocks noChangeArrowheads="1"/>
          </p:cNvSpPr>
          <p:nvPr/>
        </p:nvSpPr>
        <p:spPr bwMode="auto">
          <a:xfrm>
            <a:off x="1128713" y="2017713"/>
            <a:ext cx="3516312" cy="418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90000"/>
              </a:lnSpc>
              <a:spcBef>
                <a:spcPts val="600"/>
              </a:spcBef>
              <a:buFont typeface="Wingdings" pitchFamily="2" charset="2"/>
              <a:buChar char="§"/>
            </a:pPr>
            <a:r>
              <a:rPr lang="en-US" altLang="en-US" sz="2000">
                <a:latin typeface="Optima" charset="0"/>
              </a:rPr>
              <a:t>Left justify the entire document</a:t>
            </a:r>
          </a:p>
          <a:p>
            <a:pPr>
              <a:lnSpc>
                <a:spcPct val="90000"/>
              </a:lnSpc>
              <a:spcBef>
                <a:spcPts val="600"/>
              </a:spcBef>
              <a:buFont typeface="Wingdings" pitchFamily="2" charset="2"/>
              <a:buChar char="§"/>
            </a:pPr>
            <a:r>
              <a:rPr lang="en-US" altLang="en-US" sz="2000">
                <a:latin typeface="Optima" charset="0"/>
              </a:rPr>
              <a:t>Avoid punctuation as much as possible</a:t>
            </a:r>
          </a:p>
          <a:p>
            <a:pPr>
              <a:lnSpc>
                <a:spcPct val="90000"/>
              </a:lnSpc>
              <a:spcBef>
                <a:spcPts val="600"/>
              </a:spcBef>
              <a:buFont typeface="Wingdings" pitchFamily="2" charset="2"/>
              <a:buChar char="§"/>
            </a:pPr>
            <a:r>
              <a:rPr lang="en-US" altLang="en-US" sz="2000">
                <a:latin typeface="Optima" charset="0"/>
              </a:rPr>
              <a:t>Avoid vertical and horizontal lines, graphics, and boxes</a:t>
            </a:r>
          </a:p>
          <a:p>
            <a:pPr>
              <a:spcBef>
                <a:spcPts val="1200"/>
              </a:spcBef>
              <a:buFont typeface="Wingdings" pitchFamily="2" charset="2"/>
              <a:buChar char="§"/>
            </a:pPr>
            <a:r>
              <a:rPr lang="en-US" altLang="en-US" sz="2000">
                <a:latin typeface="Optima" charset="0"/>
              </a:rPr>
              <a:t>Do not fold or staple</a:t>
            </a:r>
          </a:p>
          <a:p>
            <a:pPr>
              <a:lnSpc>
                <a:spcPct val="90000"/>
              </a:lnSpc>
              <a:spcBef>
                <a:spcPts val="600"/>
              </a:spcBef>
              <a:buFont typeface="Wingdings" pitchFamily="2" charset="2"/>
              <a:buChar char="§"/>
            </a:pPr>
            <a:r>
              <a:rPr lang="en-US" altLang="en-US" sz="2000">
                <a:latin typeface="Optima" charset="0"/>
              </a:rPr>
              <a:t>Use only those abbreviations that are familiar with your field of study</a:t>
            </a:r>
          </a:p>
          <a:p>
            <a:pPr lvl="1">
              <a:spcBef>
                <a:spcPts val="600"/>
              </a:spcBef>
              <a:buFont typeface="Wingdings" pitchFamily="2" charset="2"/>
              <a:buChar char="§"/>
            </a:pPr>
            <a:endParaRPr lang="en-US" altLang="en-US">
              <a:latin typeface="Optima" charset="0"/>
            </a:endParaRPr>
          </a:p>
        </p:txBody>
      </p:sp>
      <p:pic>
        <p:nvPicPr>
          <p:cNvPr id="11" name="Picture 10"/>
          <p:cNvPicPr>
            <a:picLocks noChangeAspect="1"/>
          </p:cNvPicPr>
          <p:nvPr/>
        </p:nvPicPr>
        <p:blipFill rotWithShape="1">
          <a:blip r:embed="rId4"/>
          <a:srcRect r="16284" b="29629"/>
          <a:stretch/>
        </p:blipFill>
        <p:spPr>
          <a:xfrm>
            <a:off x="4644309" y="1895118"/>
            <a:ext cx="4383318" cy="4857643"/>
          </a:xfrm>
          <a:prstGeom prst="flowChartDocument">
            <a:avLst/>
          </a:prstGeom>
          <a:ln>
            <a:solidFill>
              <a:schemeClr val="bg1">
                <a:lumMod val="65000"/>
              </a:schemeClr>
            </a:solidFill>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89" name="Group 7"/>
          <p:cNvGrpSpPr>
            <a:grpSpLocks/>
          </p:cNvGrpSpPr>
          <p:nvPr/>
        </p:nvGrpSpPr>
        <p:grpSpPr bwMode="auto">
          <a:xfrm>
            <a:off x="1128713" y="0"/>
            <a:ext cx="6773862" cy="2022475"/>
            <a:chOff x="0" y="0"/>
            <a:chExt cx="9144000" cy="2762588"/>
          </a:xfrm>
        </p:grpSpPr>
        <p:grpSp>
          <p:nvGrpSpPr>
            <p:cNvPr id="12291"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2294"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2" name="TextBox 6"/>
            <p:cNvSpPr txBox="1">
              <a:spLocks noChangeArrowheads="1"/>
            </p:cNvSpPr>
            <p:nvPr/>
          </p:nvSpPr>
          <p:spPr bwMode="auto">
            <a:xfrm>
              <a:off x="4368490" y="1251558"/>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Avoid Punctuation</a:t>
              </a:r>
            </a:p>
          </p:txBody>
        </p:sp>
      </p:grpSp>
      <p:sp>
        <p:nvSpPr>
          <p:cNvPr id="12290" name="TextBox 5"/>
          <p:cNvSpPr txBox="1">
            <a:spLocks noChangeArrowheads="1"/>
          </p:cNvSpPr>
          <p:nvPr/>
        </p:nvSpPr>
        <p:spPr bwMode="auto">
          <a:xfrm>
            <a:off x="1128713" y="2216150"/>
            <a:ext cx="662463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Book Antiqua" pitchFamily="18" charset="0"/>
                <a:ea typeface="MS PGothic" pitchFamily="34" charset="-128"/>
              </a:defRPr>
            </a:lvl1pPr>
            <a:lvl2pPr marL="800100" indent="-34290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buFont typeface="Wingdings" pitchFamily="2" charset="2"/>
              <a:buChar char="§"/>
            </a:pPr>
            <a:r>
              <a:rPr lang="en-US" altLang="en-US" sz="2000">
                <a:latin typeface="Optima" charset="0"/>
              </a:rPr>
              <a:t>If the computer is conducting a word search, it might not recognize the word </a:t>
            </a:r>
            <a:r>
              <a:rPr lang="en-US" altLang="en-US" sz="2000">
                <a:solidFill>
                  <a:srgbClr val="0070C0"/>
                </a:solidFill>
                <a:latin typeface="Optima" charset="0"/>
              </a:rPr>
              <a:t>leader</a:t>
            </a:r>
            <a:r>
              <a:rPr lang="en-US" altLang="en-US" sz="2000">
                <a:solidFill>
                  <a:srgbClr val="FF3300"/>
                </a:solidFill>
                <a:latin typeface="Optima" charset="0"/>
              </a:rPr>
              <a:t> </a:t>
            </a:r>
            <a:r>
              <a:rPr lang="en-US" altLang="en-US" sz="2000">
                <a:latin typeface="Optima" charset="0"/>
              </a:rPr>
              <a:t>if it is presented as </a:t>
            </a:r>
            <a:r>
              <a:rPr lang="en-US" altLang="en-US" sz="2000">
                <a:solidFill>
                  <a:srgbClr val="FF3300"/>
                </a:solidFill>
                <a:latin typeface="Optima" charset="0"/>
              </a:rPr>
              <a:t>leader,</a:t>
            </a:r>
            <a:endParaRPr lang="en-US" altLang="en-US" sz="2000">
              <a:latin typeface="Optima" charset="0"/>
            </a:endParaRPr>
          </a:p>
          <a:p>
            <a:pPr>
              <a:lnSpc>
                <a:spcPct val="150000"/>
              </a:lnSpc>
              <a:buFont typeface="Wingdings" pitchFamily="2" charset="2"/>
              <a:buChar char="§"/>
            </a:pPr>
            <a:endParaRPr lang="en-US" altLang="en-US" sz="2000">
              <a:latin typeface="Optima" charset="0"/>
            </a:endParaRPr>
          </a:p>
          <a:p>
            <a:pPr>
              <a:lnSpc>
                <a:spcPct val="150000"/>
              </a:lnSpc>
              <a:buFont typeface="Wingdings" pitchFamily="2" charset="2"/>
              <a:buChar char="§"/>
            </a:pPr>
            <a:r>
              <a:rPr lang="en-US" altLang="en-US" sz="2000">
                <a:latin typeface="Optima" charset="0"/>
              </a:rPr>
              <a:t>No piece of punctuation should ever touch a word.</a:t>
            </a:r>
          </a:p>
          <a:p>
            <a:pPr lvl="1">
              <a:lnSpc>
                <a:spcPct val="150000"/>
              </a:lnSpc>
              <a:buFont typeface="Wingdings" pitchFamily="2" charset="2"/>
              <a:buChar char="§"/>
            </a:pP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3" name="Group 7"/>
          <p:cNvGrpSpPr>
            <a:grpSpLocks/>
          </p:cNvGrpSpPr>
          <p:nvPr/>
        </p:nvGrpSpPr>
        <p:grpSpPr bwMode="auto">
          <a:xfrm>
            <a:off x="1128713" y="0"/>
            <a:ext cx="6773862" cy="2022475"/>
            <a:chOff x="0" y="0"/>
            <a:chExt cx="9144000" cy="2762588"/>
          </a:xfrm>
        </p:grpSpPr>
        <p:grpSp>
          <p:nvGrpSpPr>
            <p:cNvPr id="13315"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3318"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6" name="TextBox 6"/>
            <p:cNvSpPr txBox="1">
              <a:spLocks noChangeArrowheads="1"/>
            </p:cNvSpPr>
            <p:nvPr/>
          </p:nvSpPr>
          <p:spPr bwMode="auto">
            <a:xfrm>
              <a:off x="4368490" y="1251558"/>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Without Punctuation</a:t>
              </a:r>
            </a:p>
          </p:txBody>
        </p:sp>
      </p:grpSp>
      <p:sp>
        <p:nvSpPr>
          <p:cNvPr id="13314" name="TextBox 5"/>
          <p:cNvSpPr txBox="1">
            <a:spLocks noChangeArrowheads="1"/>
          </p:cNvSpPr>
          <p:nvPr/>
        </p:nvSpPr>
        <p:spPr bwMode="auto">
          <a:xfrm>
            <a:off x="1128713" y="2216150"/>
            <a:ext cx="662463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000">
                <a:latin typeface="Optima" charset="0"/>
              </a:rPr>
              <a:t>Punctuation can affect the employer’s ability to find matching terms in a keyword search.</a:t>
            </a:r>
          </a:p>
          <a:p>
            <a:endParaRPr lang="en-US" altLang="en-US" sz="2000">
              <a:latin typeface="Optima" charset="0"/>
            </a:endParaRPr>
          </a:p>
          <a:p>
            <a:pPr>
              <a:spcBef>
                <a:spcPct val="50000"/>
              </a:spcBef>
            </a:pPr>
            <a:r>
              <a:rPr lang="en-US" altLang="en-US" sz="2000" b="1">
                <a:latin typeface="Optima" charset="0"/>
              </a:rPr>
              <a:t>CAREER OBJECTIVE</a:t>
            </a:r>
          </a:p>
          <a:p>
            <a:pPr>
              <a:spcBef>
                <a:spcPct val="50000"/>
              </a:spcBef>
            </a:pPr>
            <a:r>
              <a:rPr lang="en-US" altLang="en-US" sz="2000">
                <a:latin typeface="Optima" charset="0"/>
              </a:rPr>
              <a:t>A position in business management with an interest in computers and banking emphasizing management information systems teamwork and customer service</a:t>
            </a:r>
          </a:p>
          <a:p>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7"/>
          <p:cNvGrpSpPr>
            <a:grpSpLocks/>
          </p:cNvGrpSpPr>
          <p:nvPr/>
        </p:nvGrpSpPr>
        <p:grpSpPr bwMode="auto">
          <a:xfrm>
            <a:off x="1128713" y="0"/>
            <a:ext cx="6773862" cy="2022475"/>
            <a:chOff x="0" y="0"/>
            <a:chExt cx="9144000" cy="2762588"/>
          </a:xfrm>
        </p:grpSpPr>
        <p:grpSp>
          <p:nvGrpSpPr>
            <p:cNvPr id="14339"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4342"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0" name="TextBox 6"/>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Font/Typestyle</a:t>
              </a:r>
            </a:p>
          </p:txBody>
        </p:sp>
      </p:grpSp>
      <p:sp>
        <p:nvSpPr>
          <p:cNvPr id="6" name="TextBox 5"/>
          <p:cNvSpPr txBox="1"/>
          <p:nvPr/>
        </p:nvSpPr>
        <p:spPr>
          <a:xfrm>
            <a:off x="1169988" y="2216150"/>
            <a:ext cx="6732587" cy="4191000"/>
          </a:xfrm>
          <a:prstGeom prst="rect">
            <a:avLst/>
          </a:prstGeom>
          <a:noFill/>
        </p:spPr>
        <p:txBody>
          <a:bodyPr>
            <a:spAutoFit/>
          </a:bodyPr>
          <a:lstStyle/>
          <a:p>
            <a:pPr marL="342900" indent="-342900" fontAlgn="auto">
              <a:lnSpc>
                <a:spcPct val="150000"/>
              </a:lnSpc>
              <a:spcBef>
                <a:spcPts val="0"/>
              </a:spcBef>
              <a:spcAft>
                <a:spcPts val="0"/>
              </a:spcAft>
              <a:buFont typeface="Wingdings" panose="05000000000000000000" pitchFamily="2" charset="2"/>
              <a:buChar char="§"/>
              <a:defRPr/>
            </a:pPr>
            <a:r>
              <a:rPr lang="en-US" altLang="en-US" sz="2000" dirty="0">
                <a:latin typeface="Optima"/>
                <a:ea typeface="+mn-ea"/>
              </a:rPr>
              <a:t>Use fonts like </a:t>
            </a:r>
            <a:r>
              <a:rPr lang="en-US" altLang="en-US" sz="2000" dirty="0">
                <a:latin typeface="Times New Roman" pitchFamily="1" charset="0"/>
                <a:ea typeface="+mn-ea"/>
              </a:rPr>
              <a:t>Times New Roman</a:t>
            </a:r>
            <a:r>
              <a:rPr lang="en-US" altLang="en-US" sz="2000" dirty="0">
                <a:latin typeface="+mn-lt"/>
                <a:ea typeface="+mn-ea"/>
              </a:rPr>
              <a:t>, </a:t>
            </a:r>
            <a:r>
              <a:rPr lang="en-US" altLang="en-US" sz="2000" dirty="0">
                <a:latin typeface="NewCenturySchlbk" pitchFamily="18" charset="0"/>
                <a:ea typeface="+mn-ea"/>
              </a:rPr>
              <a:t>New Century</a:t>
            </a:r>
            <a:r>
              <a:rPr lang="en-US" altLang="en-US" sz="2000" dirty="0">
                <a:latin typeface="+mn-lt"/>
                <a:ea typeface="+mn-ea"/>
              </a:rPr>
              <a:t>, </a:t>
            </a:r>
            <a:r>
              <a:rPr lang="en-US" altLang="en-US" sz="2000" dirty="0">
                <a:latin typeface="Courier" pitchFamily="1" charset="0"/>
                <a:ea typeface="+mn-ea"/>
              </a:rPr>
              <a:t>Courier</a:t>
            </a:r>
            <a:r>
              <a:rPr lang="en-US" altLang="en-US" sz="2000" dirty="0">
                <a:latin typeface="+mn-lt"/>
                <a:ea typeface="+mn-ea"/>
              </a:rPr>
              <a:t>, Helvetica, </a:t>
            </a:r>
            <a:r>
              <a:rPr lang="en-US" altLang="en-US" sz="2000" dirty="0">
                <a:latin typeface="Optima"/>
                <a:ea typeface="+mn-ea"/>
              </a:rPr>
              <a:t>and sometimes </a:t>
            </a:r>
            <a:r>
              <a:rPr lang="en-US" altLang="en-US" sz="2000" dirty="0">
                <a:latin typeface="Palatino" pitchFamily="1" charset="0"/>
                <a:ea typeface="+mn-ea"/>
              </a:rPr>
              <a:t>Palatino</a:t>
            </a:r>
          </a:p>
          <a:p>
            <a:pPr marL="342900" indent="-342900" fontAlgn="auto">
              <a:lnSpc>
                <a:spcPct val="150000"/>
              </a:lnSpc>
              <a:spcBef>
                <a:spcPts val="0"/>
              </a:spcBef>
              <a:spcAft>
                <a:spcPts val="0"/>
              </a:spcAft>
              <a:buFont typeface="Wingdings" panose="05000000000000000000" pitchFamily="2" charset="2"/>
              <a:buChar char="§"/>
              <a:defRPr/>
            </a:pPr>
            <a:r>
              <a:rPr lang="en-US" altLang="en-US" sz="2000" dirty="0">
                <a:latin typeface="Optima"/>
                <a:ea typeface="+mn-ea"/>
              </a:rPr>
              <a:t>Font size should be between 10-12</a:t>
            </a:r>
          </a:p>
          <a:p>
            <a:pPr marL="342900" indent="-342900" fontAlgn="auto">
              <a:lnSpc>
                <a:spcPct val="150000"/>
              </a:lnSpc>
              <a:spcBef>
                <a:spcPts val="0"/>
              </a:spcBef>
              <a:spcAft>
                <a:spcPts val="0"/>
              </a:spcAft>
              <a:buFont typeface="Wingdings" panose="05000000000000000000" pitchFamily="2" charset="2"/>
              <a:buChar char="§"/>
              <a:defRPr/>
            </a:pPr>
            <a:r>
              <a:rPr lang="en-US" altLang="en-US" sz="2000" dirty="0">
                <a:latin typeface="Optima"/>
                <a:ea typeface="+mn-ea"/>
              </a:rPr>
              <a:t>Avoid fancy font styles such as </a:t>
            </a:r>
            <a:r>
              <a:rPr lang="en-US" altLang="en-US" sz="2000" i="1" dirty="0">
                <a:latin typeface="Optima"/>
                <a:ea typeface="+mn-ea"/>
              </a:rPr>
              <a:t>italics, </a:t>
            </a:r>
            <a:r>
              <a:rPr lang="en-US" altLang="en-US" sz="2000" u="sng" dirty="0">
                <a:latin typeface="Optima"/>
                <a:ea typeface="+mn-ea"/>
              </a:rPr>
              <a:t>underline,</a:t>
            </a:r>
            <a:r>
              <a:rPr lang="en-US" altLang="en-US" sz="2000" dirty="0">
                <a:latin typeface="Optima"/>
                <a:ea typeface="+mn-ea"/>
              </a:rPr>
              <a:t> and </a:t>
            </a:r>
            <a:r>
              <a:rPr lang="en-US" altLang="en-US" sz="2000" dirty="0">
                <a:effectLst>
                  <a:outerShdw blurRad="38100" dist="38100" dir="2700000" algn="tl">
                    <a:srgbClr val="C0C0C0"/>
                  </a:outerShdw>
                </a:effectLst>
                <a:latin typeface="Optima"/>
                <a:ea typeface="+mn-ea"/>
              </a:rPr>
              <a:t>shadows.</a:t>
            </a:r>
            <a:r>
              <a:rPr lang="en-US" altLang="en-US" sz="2000" dirty="0">
                <a:latin typeface="Optima"/>
                <a:ea typeface="+mn-ea"/>
              </a:rPr>
              <a:t>  </a:t>
            </a:r>
          </a:p>
          <a:p>
            <a:pPr marL="342900" indent="-342900" fontAlgn="auto">
              <a:lnSpc>
                <a:spcPct val="150000"/>
              </a:lnSpc>
              <a:spcBef>
                <a:spcPts val="0"/>
              </a:spcBef>
              <a:spcAft>
                <a:spcPts val="0"/>
              </a:spcAft>
              <a:buFont typeface="Wingdings" panose="05000000000000000000" pitchFamily="2" charset="2"/>
              <a:buChar char="§"/>
              <a:defRPr/>
            </a:pPr>
            <a:r>
              <a:rPr lang="en-US" altLang="en-US" sz="2000" b="1" dirty="0">
                <a:latin typeface="Optima"/>
                <a:ea typeface="+mn-ea"/>
              </a:rPr>
              <a:t>Boldface </a:t>
            </a:r>
            <a:r>
              <a:rPr lang="en-US" altLang="en-US" sz="2000" dirty="0">
                <a:latin typeface="Optima"/>
                <a:ea typeface="+mn-ea"/>
              </a:rPr>
              <a:t>and CAPITAL letters are acceptable provided that the letters do not touch each other</a:t>
            </a:r>
          </a:p>
          <a:p>
            <a:pPr marL="342900" indent="-342900" fontAlgn="auto">
              <a:lnSpc>
                <a:spcPct val="150000"/>
              </a:lnSpc>
              <a:spcBef>
                <a:spcPts val="0"/>
              </a:spcBef>
              <a:spcAft>
                <a:spcPts val="0"/>
              </a:spcAft>
              <a:buFont typeface="Wingdings" panose="05000000000000000000" pitchFamily="2" charset="2"/>
              <a:buChar char="§"/>
              <a:defRPr/>
            </a:pPr>
            <a:r>
              <a:rPr lang="en-US" altLang="en-US" sz="2000" dirty="0">
                <a:latin typeface="Optima"/>
                <a:ea typeface="+mn-ea"/>
              </a:rPr>
              <a:t>Provide white space between words</a:t>
            </a:r>
          </a:p>
          <a:p>
            <a:pPr marL="342900" indent="-342900" fontAlgn="auto">
              <a:lnSpc>
                <a:spcPct val="150000"/>
              </a:lnSpc>
              <a:spcBef>
                <a:spcPts val="0"/>
              </a:spcBef>
              <a:spcAft>
                <a:spcPts val="0"/>
              </a:spcAft>
              <a:buFont typeface="Wingdings" panose="05000000000000000000" pitchFamily="2" charset="2"/>
              <a:buChar char="§"/>
              <a:defRPr/>
            </a:pPr>
            <a:r>
              <a:rPr lang="en-US" altLang="en-US" sz="2000" dirty="0">
                <a:latin typeface="Optima"/>
                <a:ea typeface="+mn-ea"/>
              </a:rPr>
              <a:t>Avoid condensing the spaces between letters and </a:t>
            </a:r>
            <a:r>
              <a:rPr lang="en-US" altLang="en-US" sz="2000" dirty="0">
                <a:latin typeface="Optima"/>
                <a:ea typeface="+mn-ea"/>
              </a:rPr>
              <a:t>lines</a:t>
            </a:r>
            <a:endParaRPr lang="en-US" sz="2000" dirty="0">
              <a:latin typeface="Optima"/>
              <a:ea typeface="+mn-ea"/>
              <a:cs typeface="Optima"/>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Group 7"/>
          <p:cNvGrpSpPr>
            <a:grpSpLocks/>
          </p:cNvGrpSpPr>
          <p:nvPr/>
        </p:nvGrpSpPr>
        <p:grpSpPr bwMode="auto">
          <a:xfrm>
            <a:off x="1128713" y="0"/>
            <a:ext cx="6773862" cy="2022475"/>
            <a:chOff x="0" y="0"/>
            <a:chExt cx="9144000" cy="2762588"/>
          </a:xfrm>
        </p:grpSpPr>
        <p:grpSp>
          <p:nvGrpSpPr>
            <p:cNvPr id="15364"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5367"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5" name="TextBox 6"/>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Address</a:t>
              </a:r>
            </a:p>
          </p:txBody>
        </p:sp>
      </p:grpSp>
      <p:sp>
        <p:nvSpPr>
          <p:cNvPr id="15362" name="TextBox 8"/>
          <p:cNvSpPr txBox="1">
            <a:spLocks noChangeArrowheads="1"/>
          </p:cNvSpPr>
          <p:nvPr/>
        </p:nvSpPr>
        <p:spPr bwMode="auto">
          <a:xfrm>
            <a:off x="1128713" y="2293938"/>
            <a:ext cx="3716337" cy="363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buFont typeface="Wingdings" pitchFamily="2" charset="2"/>
              <a:buChar char="§"/>
            </a:pPr>
            <a:r>
              <a:rPr lang="en-US" altLang="en-US" sz="2000">
                <a:latin typeface="Optima" charset="0"/>
              </a:rPr>
              <a:t>When including more than one address, place one on top of the other</a:t>
            </a:r>
          </a:p>
          <a:p>
            <a:pPr>
              <a:lnSpc>
                <a:spcPct val="150000"/>
              </a:lnSpc>
              <a:buFont typeface="Wingdings" pitchFamily="2" charset="2"/>
              <a:buChar char="§"/>
            </a:pPr>
            <a:endParaRPr lang="en-US" altLang="en-US" sz="2000">
              <a:latin typeface="Optima" charset="0"/>
            </a:endParaRPr>
          </a:p>
          <a:p>
            <a:pPr>
              <a:lnSpc>
                <a:spcPct val="150000"/>
              </a:lnSpc>
              <a:buFont typeface="Wingdings" pitchFamily="2" charset="2"/>
              <a:buChar char="§"/>
            </a:pPr>
            <a:r>
              <a:rPr lang="en-US" altLang="en-US" sz="2000">
                <a:latin typeface="Optima" charset="0"/>
              </a:rPr>
              <a:t>Using side by side columns will cause the lines to be misplaced and garbled</a:t>
            </a:r>
          </a:p>
          <a:p>
            <a:pPr>
              <a:buFont typeface="Wingdings" pitchFamily="2" charset="2"/>
              <a:buChar char="§"/>
            </a:pPr>
            <a:endParaRPr lang="en-US" altLang="en-US" sz="2000">
              <a:latin typeface="Optima" charset="0"/>
            </a:endParaRPr>
          </a:p>
        </p:txBody>
      </p:sp>
      <p:sp>
        <p:nvSpPr>
          <p:cNvPr id="15363" name="TextBox 9"/>
          <p:cNvSpPr txBox="1">
            <a:spLocks noChangeArrowheads="1"/>
          </p:cNvSpPr>
          <p:nvPr/>
        </p:nvSpPr>
        <p:spPr bwMode="auto">
          <a:xfrm>
            <a:off x="5264150" y="1819275"/>
            <a:ext cx="2638425" cy="471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000">
                <a:solidFill>
                  <a:srgbClr val="FF3300"/>
                </a:solidFill>
                <a:latin typeface="Optima" charset="0"/>
              </a:rPr>
              <a:t>Campus Address</a:t>
            </a:r>
          </a:p>
          <a:p>
            <a:r>
              <a:rPr lang="en-US" altLang="en-US" sz="2000">
                <a:solidFill>
                  <a:srgbClr val="FF3300"/>
                </a:solidFill>
                <a:latin typeface="Optima" charset="0"/>
              </a:rPr>
              <a:t>Ernest Hemingway</a:t>
            </a:r>
          </a:p>
          <a:p>
            <a:r>
              <a:rPr lang="en-US" altLang="en-US" sz="2000">
                <a:solidFill>
                  <a:srgbClr val="FF3300"/>
                </a:solidFill>
                <a:latin typeface="Optima" charset="0"/>
              </a:rPr>
              <a:t>Young Graduate</a:t>
            </a:r>
          </a:p>
          <a:p>
            <a:r>
              <a:rPr lang="en-US" altLang="en-US" sz="2000">
                <a:solidFill>
                  <a:srgbClr val="FF3300"/>
                </a:solidFill>
                <a:latin typeface="Optima" charset="0"/>
              </a:rPr>
              <a:t>House 2A</a:t>
            </a:r>
          </a:p>
          <a:p>
            <a:r>
              <a:rPr lang="en-US" altLang="en-US" sz="2000">
                <a:solidFill>
                  <a:srgbClr val="FF3300"/>
                </a:solidFill>
                <a:latin typeface="Optima" charset="0"/>
              </a:rPr>
              <a:t>West Lafayette, IN</a:t>
            </a:r>
          </a:p>
          <a:p>
            <a:r>
              <a:rPr lang="en-US" altLang="en-US" sz="2000">
                <a:solidFill>
                  <a:srgbClr val="FF3300"/>
                </a:solidFill>
                <a:latin typeface="Optima" charset="0"/>
              </a:rPr>
              <a:t>47906</a:t>
            </a:r>
          </a:p>
          <a:p>
            <a:r>
              <a:rPr lang="en-US" altLang="en-US" sz="2000">
                <a:solidFill>
                  <a:srgbClr val="FF3300"/>
                </a:solidFill>
                <a:latin typeface="Optima" charset="0"/>
              </a:rPr>
              <a:t>765-494-3723</a:t>
            </a:r>
          </a:p>
          <a:p>
            <a:endParaRPr lang="en-US" altLang="en-US" sz="2000">
              <a:solidFill>
                <a:srgbClr val="FF3300"/>
              </a:solidFill>
              <a:latin typeface="Optima" charset="0"/>
            </a:endParaRPr>
          </a:p>
          <a:p>
            <a:r>
              <a:rPr lang="en-US" altLang="en-US" sz="2000">
                <a:solidFill>
                  <a:srgbClr val="FF3300"/>
                </a:solidFill>
                <a:latin typeface="Optima" charset="0"/>
              </a:rPr>
              <a:t>Home Address</a:t>
            </a:r>
          </a:p>
          <a:p>
            <a:r>
              <a:rPr lang="en-US" altLang="en-US" sz="2000">
                <a:solidFill>
                  <a:srgbClr val="FF3300"/>
                </a:solidFill>
                <a:latin typeface="Optima" charset="0"/>
              </a:rPr>
              <a:t>Ernest Hemingway</a:t>
            </a:r>
          </a:p>
          <a:p>
            <a:r>
              <a:rPr lang="en-US" altLang="en-US" sz="2000">
                <a:solidFill>
                  <a:srgbClr val="FF3300"/>
                </a:solidFill>
                <a:latin typeface="Optima" charset="0"/>
              </a:rPr>
              <a:t>2000 Sunshine Blvd.</a:t>
            </a:r>
          </a:p>
          <a:p>
            <a:r>
              <a:rPr lang="en-US" altLang="en-US" sz="2000">
                <a:solidFill>
                  <a:srgbClr val="FF3300"/>
                </a:solidFill>
                <a:latin typeface="Optima" charset="0"/>
              </a:rPr>
              <a:t>Fisherman’s Way,</a:t>
            </a:r>
          </a:p>
          <a:p>
            <a:r>
              <a:rPr lang="en-US" altLang="en-US" sz="2000">
                <a:solidFill>
                  <a:srgbClr val="FF3300"/>
                </a:solidFill>
                <a:latin typeface="Optima" charset="0"/>
              </a:rPr>
              <a:t>USA</a:t>
            </a:r>
          </a:p>
          <a:p>
            <a:r>
              <a:rPr lang="en-US" altLang="en-US" sz="2000">
                <a:solidFill>
                  <a:srgbClr val="FF3300"/>
                </a:solidFill>
                <a:latin typeface="Optima" charset="0"/>
              </a:rPr>
              <a:t>555-555-5555</a:t>
            </a:r>
          </a:p>
          <a:p>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Group 7"/>
          <p:cNvGrpSpPr>
            <a:grpSpLocks/>
          </p:cNvGrpSpPr>
          <p:nvPr/>
        </p:nvGrpSpPr>
        <p:grpSpPr bwMode="auto">
          <a:xfrm>
            <a:off x="1128713" y="0"/>
            <a:ext cx="6773862" cy="2022475"/>
            <a:chOff x="0" y="0"/>
            <a:chExt cx="9144000" cy="2762588"/>
          </a:xfrm>
        </p:grpSpPr>
        <p:grpSp>
          <p:nvGrpSpPr>
            <p:cNvPr id="16388"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6391" name="Picture 3" descr="High-Rez-OW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389" name="TextBox 6"/>
            <p:cNvSpPr txBox="1">
              <a:spLocks noChangeArrowheads="1"/>
            </p:cNvSpPr>
            <p:nvPr/>
          </p:nvSpPr>
          <p:spPr bwMode="auto">
            <a:xfrm>
              <a:off x="4368490" y="999226"/>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Use Nouns Instead of Active Verbs</a:t>
              </a:r>
            </a:p>
          </p:txBody>
        </p:sp>
      </p:grpSp>
      <p:sp>
        <p:nvSpPr>
          <p:cNvPr id="16386" name="TextBox 5"/>
          <p:cNvSpPr txBox="1">
            <a:spLocks noChangeArrowheads="1"/>
          </p:cNvSpPr>
          <p:nvPr/>
        </p:nvSpPr>
        <p:spPr bwMode="auto">
          <a:xfrm>
            <a:off x="1128713" y="2244725"/>
            <a:ext cx="30607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pPr>
            <a:r>
              <a:rPr lang="en-US" altLang="en-US" sz="2000">
                <a:latin typeface="Optima" charset="0"/>
              </a:rPr>
              <a:t>For example, if an employer is looking for a </a:t>
            </a:r>
            <a:r>
              <a:rPr lang="en-US" altLang="en-US" sz="2000" b="1">
                <a:latin typeface="Optima" charset="0"/>
              </a:rPr>
              <a:t>“graphic designer” </a:t>
            </a:r>
            <a:r>
              <a:rPr lang="en-US" altLang="en-US" sz="2000">
                <a:latin typeface="Optima" charset="0"/>
              </a:rPr>
              <a:t>that created </a:t>
            </a:r>
            <a:r>
              <a:rPr lang="en-US" altLang="en-US" sz="2000" b="1">
                <a:latin typeface="Optima" charset="0"/>
              </a:rPr>
              <a:t>“brochures” </a:t>
            </a:r>
            <a:r>
              <a:rPr lang="en-US" altLang="en-US" sz="2000">
                <a:latin typeface="Optima" charset="0"/>
              </a:rPr>
              <a:t>and </a:t>
            </a:r>
            <a:r>
              <a:rPr lang="en-US" altLang="en-US" sz="2000" b="1">
                <a:latin typeface="Optima" charset="0"/>
              </a:rPr>
              <a:t>“multimedia presentations”</a:t>
            </a:r>
          </a:p>
        </p:txBody>
      </p:sp>
      <p:sp>
        <p:nvSpPr>
          <p:cNvPr id="16387" name="TextBox 4"/>
          <p:cNvSpPr txBox="1">
            <a:spLocks noChangeArrowheads="1"/>
          </p:cNvSpPr>
          <p:nvPr/>
        </p:nvSpPr>
        <p:spPr bwMode="auto">
          <a:xfrm>
            <a:off x="4640263" y="2244725"/>
            <a:ext cx="3262312"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000"/>
              <a:t>Conventional résumé</a:t>
            </a:r>
          </a:p>
          <a:p>
            <a:r>
              <a:rPr lang="en-US" altLang="en-US" sz="2000">
                <a:solidFill>
                  <a:srgbClr val="FF0000"/>
                </a:solidFill>
              </a:rPr>
              <a:t>Developed promotional materials and brochures,</a:t>
            </a:r>
          </a:p>
          <a:p>
            <a:r>
              <a:rPr lang="en-US" altLang="en-US" sz="2000">
                <a:solidFill>
                  <a:srgbClr val="FF0000"/>
                </a:solidFill>
              </a:rPr>
              <a:t>created multimedia presentations, …</a:t>
            </a:r>
          </a:p>
          <a:p>
            <a:endParaRPr lang="en-US" altLang="en-US" sz="2000">
              <a:solidFill>
                <a:srgbClr val="0070C0"/>
              </a:solidFill>
            </a:endParaRPr>
          </a:p>
          <a:p>
            <a:r>
              <a:rPr lang="en-US" altLang="en-US" sz="2000"/>
              <a:t>Scannable résumé</a:t>
            </a:r>
          </a:p>
          <a:p>
            <a:r>
              <a:rPr lang="en-US" altLang="en-US" sz="2000">
                <a:solidFill>
                  <a:srgbClr val="0070C0"/>
                </a:solidFill>
              </a:rPr>
              <a:t>Graphic designer creating four color brochures multimedia presentations and newspaper ads</a:t>
            </a:r>
          </a:p>
          <a:p>
            <a:endParaRPr lang="en-US"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Group 7"/>
          <p:cNvGrpSpPr>
            <a:grpSpLocks/>
          </p:cNvGrpSpPr>
          <p:nvPr/>
        </p:nvGrpSpPr>
        <p:grpSpPr bwMode="auto">
          <a:xfrm>
            <a:off x="1128713" y="0"/>
            <a:ext cx="6773862" cy="2022475"/>
            <a:chOff x="0" y="0"/>
            <a:chExt cx="9144000" cy="2762588"/>
          </a:xfrm>
        </p:grpSpPr>
        <p:grpSp>
          <p:nvGrpSpPr>
            <p:cNvPr id="17411"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7414"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2" name="TextBox 6"/>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Keywords</a:t>
              </a:r>
            </a:p>
          </p:txBody>
        </p:sp>
      </p:grpSp>
      <p:sp>
        <p:nvSpPr>
          <p:cNvPr id="17410" name="TextBox 5"/>
          <p:cNvSpPr txBox="1">
            <a:spLocks noChangeArrowheads="1"/>
          </p:cNvSpPr>
          <p:nvPr/>
        </p:nvSpPr>
        <p:spPr bwMode="auto">
          <a:xfrm>
            <a:off x="1128713" y="2222500"/>
            <a:ext cx="61087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Book Antiqua" pitchFamily="18" charset="0"/>
                <a:ea typeface="MS PGothic" pitchFamily="34" charset="-128"/>
              </a:defRPr>
            </a:lvl1pPr>
            <a:lvl2pPr marL="800100" indent="-34290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buFont typeface="Wingdings" pitchFamily="2" charset="2"/>
              <a:buChar char="§"/>
            </a:pPr>
            <a:r>
              <a:rPr lang="en-US" altLang="en-US" sz="2000">
                <a:latin typeface="Optima" charset="0"/>
              </a:rPr>
              <a:t>Keywords are the most important aspect of the scannable résumé.</a:t>
            </a:r>
          </a:p>
          <a:p>
            <a:pPr>
              <a:lnSpc>
                <a:spcPct val="150000"/>
              </a:lnSpc>
              <a:buFont typeface="Wingdings" pitchFamily="2" charset="2"/>
              <a:buChar char="§"/>
            </a:pPr>
            <a:endParaRPr lang="en-US" altLang="en-US" sz="2000">
              <a:latin typeface="Optima" charset="0"/>
            </a:endParaRPr>
          </a:p>
          <a:p>
            <a:pPr>
              <a:lnSpc>
                <a:spcPct val="150000"/>
              </a:lnSpc>
              <a:buFont typeface="Wingdings" pitchFamily="2" charset="2"/>
              <a:buChar char="§"/>
            </a:pPr>
            <a:r>
              <a:rPr lang="en-US" altLang="en-US" sz="2000">
                <a:latin typeface="Optima" charset="0"/>
              </a:rPr>
              <a:t>Incorporating words that are commonly used within the industry and indicate your personal work skills increase the chances of having your résumé read.</a:t>
            </a:r>
          </a:p>
          <a:p>
            <a:pPr lvl="1">
              <a:lnSpc>
                <a:spcPct val="150000"/>
              </a:lnSpc>
              <a:buFont typeface="Wingdings" pitchFamily="2" charset="2"/>
              <a:buChar char="§"/>
            </a:pP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3" name="Group 7"/>
          <p:cNvGrpSpPr>
            <a:grpSpLocks/>
          </p:cNvGrpSpPr>
          <p:nvPr/>
        </p:nvGrpSpPr>
        <p:grpSpPr bwMode="auto">
          <a:xfrm>
            <a:off x="1128713" y="0"/>
            <a:ext cx="6773862" cy="2022475"/>
            <a:chOff x="0" y="0"/>
            <a:chExt cx="9144000" cy="2762588"/>
          </a:xfrm>
        </p:grpSpPr>
        <p:grpSp>
          <p:nvGrpSpPr>
            <p:cNvPr id="18436"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8439" name="Picture 3" descr="High-Rez-OW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37" name="TextBox 6"/>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Examples of Keywords</a:t>
              </a:r>
            </a:p>
          </p:txBody>
        </p:sp>
      </p:grpSp>
      <p:sp>
        <p:nvSpPr>
          <p:cNvPr id="18434" name="TextBox 5"/>
          <p:cNvSpPr txBox="1">
            <a:spLocks noChangeArrowheads="1"/>
          </p:cNvSpPr>
          <p:nvPr/>
        </p:nvSpPr>
        <p:spPr bwMode="auto">
          <a:xfrm>
            <a:off x="1128713" y="2184400"/>
            <a:ext cx="3411537"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pPr>
            <a:r>
              <a:rPr lang="en-US" altLang="en-US" sz="2000">
                <a:latin typeface="Optima" charset="0"/>
              </a:rPr>
              <a:t>Keywords for a mechanical engineer:  </a:t>
            </a:r>
          </a:p>
          <a:p>
            <a:pPr>
              <a:lnSpc>
                <a:spcPct val="150000"/>
              </a:lnSpc>
            </a:pPr>
            <a:r>
              <a:rPr lang="en-US" altLang="en-US" sz="2000">
                <a:latin typeface="Optima" charset="0"/>
              </a:rPr>
              <a:t>Manufacturing</a:t>
            </a:r>
          </a:p>
          <a:p>
            <a:pPr>
              <a:lnSpc>
                <a:spcPct val="150000"/>
              </a:lnSpc>
            </a:pPr>
            <a:r>
              <a:rPr lang="en-US" altLang="en-US" sz="2000">
                <a:latin typeface="Optima" charset="0"/>
              </a:rPr>
              <a:t>Design</a:t>
            </a:r>
          </a:p>
          <a:p>
            <a:pPr>
              <a:lnSpc>
                <a:spcPct val="150000"/>
              </a:lnSpc>
            </a:pPr>
            <a:r>
              <a:rPr lang="en-US" altLang="en-US" sz="2000">
                <a:latin typeface="Optima" charset="0"/>
              </a:rPr>
              <a:t>Production </a:t>
            </a:r>
          </a:p>
          <a:p>
            <a:pPr>
              <a:lnSpc>
                <a:spcPct val="150000"/>
              </a:lnSpc>
            </a:pPr>
            <a:r>
              <a:rPr lang="en-US" altLang="en-US" sz="2000">
                <a:latin typeface="Optima" charset="0"/>
              </a:rPr>
              <a:t>Injection Molding</a:t>
            </a:r>
          </a:p>
          <a:p>
            <a:pPr>
              <a:lnSpc>
                <a:spcPct val="150000"/>
              </a:lnSpc>
            </a:pPr>
            <a:r>
              <a:rPr lang="en-US" altLang="en-US" sz="2000">
                <a:latin typeface="Optima" charset="0"/>
              </a:rPr>
              <a:t>Assembly Line / Assemble</a:t>
            </a:r>
          </a:p>
          <a:p>
            <a:pPr>
              <a:lnSpc>
                <a:spcPct val="150000"/>
              </a:lnSpc>
            </a:pPr>
            <a:r>
              <a:rPr lang="en-US" altLang="en-US" sz="2000">
                <a:latin typeface="Optima" charset="0"/>
              </a:rPr>
              <a:t>Machines</a:t>
            </a:r>
          </a:p>
          <a:p>
            <a:pPr lvl="1">
              <a:lnSpc>
                <a:spcPct val="150000"/>
              </a:lnSpc>
              <a:buFont typeface="Arial" pitchFamily="34" charset="0"/>
              <a:buChar char="•"/>
            </a:pPr>
            <a:endParaRPr lang="en-US" altLang="en-US" sz="2000">
              <a:latin typeface="Optima" charset="0"/>
            </a:endParaRPr>
          </a:p>
        </p:txBody>
      </p:sp>
      <p:sp>
        <p:nvSpPr>
          <p:cNvPr id="18435" name="TextBox 4"/>
          <p:cNvSpPr txBox="1">
            <a:spLocks noChangeArrowheads="1"/>
          </p:cNvSpPr>
          <p:nvPr/>
        </p:nvSpPr>
        <p:spPr bwMode="auto">
          <a:xfrm>
            <a:off x="4759325" y="2184400"/>
            <a:ext cx="3294063"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pPr>
            <a:r>
              <a:rPr lang="en-US" altLang="en-US" sz="2000">
                <a:latin typeface="Optima" charset="0"/>
              </a:rPr>
              <a:t>Using them as nouns:</a:t>
            </a:r>
          </a:p>
          <a:p>
            <a:pPr>
              <a:lnSpc>
                <a:spcPct val="150000"/>
              </a:lnSpc>
            </a:pPr>
            <a:r>
              <a:rPr lang="en-US" altLang="en-US" sz="2000">
                <a:solidFill>
                  <a:srgbClr val="FF3300"/>
                </a:solidFill>
                <a:latin typeface="Optima" charset="0"/>
              </a:rPr>
              <a:t>	</a:t>
            </a:r>
          </a:p>
          <a:p>
            <a:pPr>
              <a:lnSpc>
                <a:spcPct val="150000"/>
              </a:lnSpc>
            </a:pPr>
            <a:r>
              <a:rPr lang="en-US" altLang="en-US" sz="2000">
                <a:solidFill>
                  <a:srgbClr val="0070C0"/>
                </a:solidFill>
                <a:latin typeface="Optima" charset="0"/>
              </a:rPr>
              <a:t>Manufacturing Supervisor</a:t>
            </a:r>
          </a:p>
          <a:p>
            <a:pPr>
              <a:lnSpc>
                <a:spcPct val="150000"/>
              </a:lnSpc>
            </a:pPr>
            <a:r>
              <a:rPr lang="en-US" altLang="en-US" sz="2000">
                <a:solidFill>
                  <a:srgbClr val="0070C0"/>
                </a:solidFill>
                <a:latin typeface="Optima" charset="0"/>
              </a:rPr>
              <a:t>Design Assistant</a:t>
            </a:r>
          </a:p>
          <a:p>
            <a:pPr>
              <a:lnSpc>
                <a:spcPct val="150000"/>
              </a:lnSpc>
            </a:pPr>
            <a:r>
              <a:rPr lang="en-US" altLang="en-US" sz="2000">
                <a:solidFill>
                  <a:srgbClr val="0070C0"/>
                </a:solidFill>
                <a:latin typeface="Optima" charset="0"/>
              </a:rPr>
              <a:t>Production Manager</a:t>
            </a:r>
          </a:p>
          <a:p>
            <a:pPr>
              <a:lnSpc>
                <a:spcPct val="150000"/>
              </a:lnSpc>
            </a:pPr>
            <a:r>
              <a:rPr lang="en-US" altLang="en-US" sz="2000">
                <a:solidFill>
                  <a:srgbClr val="0070C0"/>
                </a:solidFill>
                <a:latin typeface="Optima" charset="0"/>
              </a:rPr>
              <a:t>Injection Molding Inspector</a:t>
            </a:r>
          </a:p>
          <a:p>
            <a:pPr>
              <a:lnSpc>
                <a:spcPct val="150000"/>
              </a:lnSpc>
            </a:pPr>
            <a:r>
              <a:rPr lang="en-US" altLang="en-US" sz="2000">
                <a:solidFill>
                  <a:srgbClr val="0070C0"/>
                </a:solidFill>
                <a:latin typeface="Optima" charset="0"/>
              </a:rPr>
              <a:t>Assembly Line Supervisor</a:t>
            </a:r>
          </a:p>
          <a:p>
            <a:pPr>
              <a:lnSpc>
                <a:spcPct val="150000"/>
              </a:lnSpc>
            </a:pP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7"/>
          <p:cNvGrpSpPr>
            <a:grpSpLocks/>
          </p:cNvGrpSpPr>
          <p:nvPr/>
        </p:nvGrpSpPr>
        <p:grpSpPr bwMode="auto">
          <a:xfrm>
            <a:off x="1128713" y="0"/>
            <a:ext cx="6773862" cy="2022475"/>
            <a:chOff x="0" y="0"/>
            <a:chExt cx="9144000" cy="2762588"/>
          </a:xfrm>
        </p:grpSpPr>
        <p:grpSp>
          <p:nvGrpSpPr>
            <p:cNvPr id="19459"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9462" name="Picture 3" descr="High-Rez-OW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60" name="TextBox 6"/>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Experience Example</a:t>
              </a:r>
            </a:p>
          </p:txBody>
        </p:sp>
      </p:grpSp>
      <p:sp>
        <p:nvSpPr>
          <p:cNvPr id="6" name="TextBox 5"/>
          <p:cNvSpPr txBox="1"/>
          <p:nvPr/>
        </p:nvSpPr>
        <p:spPr>
          <a:xfrm>
            <a:off x="1128713" y="2222500"/>
            <a:ext cx="5688012" cy="2401888"/>
          </a:xfrm>
          <a:prstGeom prst="rect">
            <a:avLst/>
          </a:prstGeom>
          <a:noFill/>
        </p:spPr>
        <p:txBody>
          <a:bodyPr>
            <a:spAutoFit/>
          </a:bodyPr>
          <a:lstStyle/>
          <a:p>
            <a:pPr fontAlgn="auto">
              <a:lnSpc>
                <a:spcPct val="150000"/>
              </a:lnSpc>
              <a:spcBef>
                <a:spcPts val="0"/>
              </a:spcBef>
              <a:spcAft>
                <a:spcPts val="0"/>
              </a:spcAft>
              <a:defRPr/>
            </a:pPr>
            <a:r>
              <a:rPr lang="en-US" altLang="en-US" sz="2000" b="1" dirty="0">
                <a:solidFill>
                  <a:schemeClr val="tx1">
                    <a:lumMod val="95000"/>
                    <a:lumOff val="5000"/>
                  </a:schemeClr>
                </a:solidFill>
                <a:latin typeface="Optima"/>
                <a:ea typeface="+mn-ea"/>
              </a:rPr>
              <a:t>Manufacturing Intern</a:t>
            </a:r>
          </a:p>
          <a:p>
            <a:pPr fontAlgn="auto">
              <a:lnSpc>
                <a:spcPct val="150000"/>
              </a:lnSpc>
              <a:spcBef>
                <a:spcPts val="0"/>
              </a:spcBef>
              <a:spcAft>
                <a:spcPts val="0"/>
              </a:spcAft>
              <a:defRPr/>
            </a:pPr>
            <a:r>
              <a:rPr lang="en-US" altLang="en-US" sz="2000" dirty="0">
                <a:solidFill>
                  <a:schemeClr val="tx1">
                    <a:lumMod val="95000"/>
                    <a:lumOff val="5000"/>
                  </a:schemeClr>
                </a:solidFill>
                <a:latin typeface="Optima"/>
                <a:ea typeface="+mn-ea"/>
              </a:rPr>
              <a:t>Wabash National 1998 </a:t>
            </a:r>
            <a:r>
              <a:rPr lang="en-US" altLang="en-US" sz="2000" dirty="0">
                <a:solidFill>
                  <a:schemeClr val="tx1">
                    <a:lumMod val="95000"/>
                    <a:lumOff val="5000"/>
                  </a:schemeClr>
                </a:solidFill>
                <a:latin typeface="Optima"/>
                <a:ea typeface="+mn-ea"/>
              </a:rPr>
              <a:t>2000</a:t>
            </a:r>
          </a:p>
          <a:p>
            <a:pPr lvl="1" fontAlgn="auto">
              <a:lnSpc>
                <a:spcPct val="150000"/>
              </a:lnSpc>
              <a:spcBef>
                <a:spcPts val="0"/>
              </a:spcBef>
              <a:spcAft>
                <a:spcPts val="0"/>
              </a:spcAft>
              <a:defRPr/>
            </a:pPr>
            <a:r>
              <a:rPr lang="en-US" altLang="en-US" sz="2000" dirty="0">
                <a:solidFill>
                  <a:schemeClr val="tx1">
                    <a:lumMod val="95000"/>
                    <a:lumOff val="5000"/>
                  </a:schemeClr>
                </a:solidFill>
                <a:latin typeface="Optima"/>
                <a:ea typeface="+mn-ea"/>
              </a:rPr>
              <a:t>Production </a:t>
            </a:r>
            <a:r>
              <a:rPr lang="en-US" altLang="en-US" sz="2000" dirty="0">
                <a:solidFill>
                  <a:schemeClr val="tx1">
                    <a:lumMod val="95000"/>
                    <a:lumOff val="5000"/>
                  </a:schemeClr>
                </a:solidFill>
                <a:latin typeface="Optima"/>
                <a:ea typeface="+mn-ea"/>
              </a:rPr>
              <a:t>assistant for quality assurance</a:t>
            </a:r>
          </a:p>
          <a:p>
            <a:pPr lvl="1" fontAlgn="auto">
              <a:lnSpc>
                <a:spcPct val="150000"/>
              </a:lnSpc>
              <a:spcBef>
                <a:spcPts val="0"/>
              </a:spcBef>
              <a:spcAft>
                <a:spcPts val="0"/>
              </a:spcAft>
              <a:defRPr/>
            </a:pPr>
            <a:r>
              <a:rPr lang="en-US" altLang="en-US" sz="2000" dirty="0">
                <a:solidFill>
                  <a:schemeClr val="tx1">
                    <a:lumMod val="95000"/>
                    <a:lumOff val="5000"/>
                  </a:schemeClr>
                </a:solidFill>
                <a:latin typeface="Optima"/>
                <a:ea typeface="+mn-ea"/>
              </a:rPr>
              <a:t>Injection molding inspector</a:t>
            </a:r>
          </a:p>
          <a:p>
            <a:pPr lvl="1" fontAlgn="auto">
              <a:lnSpc>
                <a:spcPct val="150000"/>
              </a:lnSpc>
              <a:spcBef>
                <a:spcPts val="0"/>
              </a:spcBef>
              <a:spcAft>
                <a:spcPts val="0"/>
              </a:spcAft>
              <a:defRPr/>
            </a:pPr>
            <a:r>
              <a:rPr lang="en-US" altLang="en-US" sz="2000" dirty="0">
                <a:solidFill>
                  <a:schemeClr val="tx1">
                    <a:lumMod val="95000"/>
                    <a:lumOff val="5000"/>
                  </a:schemeClr>
                </a:solidFill>
                <a:latin typeface="Optima"/>
                <a:ea typeface="+mn-ea"/>
              </a:rPr>
              <a:t>Machine </a:t>
            </a:r>
            <a:r>
              <a:rPr lang="en-US" altLang="en-US" sz="2000" dirty="0">
                <a:solidFill>
                  <a:schemeClr val="tx1">
                    <a:lumMod val="95000"/>
                    <a:lumOff val="5000"/>
                  </a:schemeClr>
                </a:solidFill>
                <a:latin typeface="Optima"/>
                <a:ea typeface="+mn-ea"/>
              </a:rPr>
              <a:t>assembly</a:t>
            </a:r>
            <a:endParaRPr lang="en-US" sz="2000" dirty="0">
              <a:solidFill>
                <a:schemeClr val="tx1">
                  <a:lumMod val="95000"/>
                  <a:lumOff val="5000"/>
                </a:schemeClr>
              </a:solidFill>
              <a:latin typeface="Optima"/>
              <a:ea typeface="+mn-ea"/>
              <a:cs typeface="Optima"/>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Group 7"/>
          <p:cNvGrpSpPr>
            <a:grpSpLocks/>
          </p:cNvGrpSpPr>
          <p:nvPr/>
        </p:nvGrpSpPr>
        <p:grpSpPr bwMode="auto">
          <a:xfrm>
            <a:off x="1128713" y="0"/>
            <a:ext cx="6773862" cy="2022475"/>
            <a:chOff x="0" y="0"/>
            <a:chExt cx="9144000" cy="2762588"/>
          </a:xfrm>
        </p:grpSpPr>
        <p:grpSp>
          <p:nvGrpSpPr>
            <p:cNvPr id="20483"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20486"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484" name="TextBox 6"/>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Keyword Summary</a:t>
              </a:r>
            </a:p>
          </p:txBody>
        </p:sp>
      </p:grpSp>
      <p:sp>
        <p:nvSpPr>
          <p:cNvPr id="20482" name="TextBox 5"/>
          <p:cNvSpPr txBox="1">
            <a:spLocks noChangeArrowheads="1"/>
          </p:cNvSpPr>
          <p:nvPr/>
        </p:nvSpPr>
        <p:spPr bwMode="auto">
          <a:xfrm>
            <a:off x="1128713" y="2244725"/>
            <a:ext cx="6773862"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000">
                <a:latin typeface="Optima" charset="0"/>
              </a:rPr>
              <a:t>It can be included on a second page or in place of the skills statement at the top of the résumé.</a:t>
            </a:r>
          </a:p>
          <a:p>
            <a:endParaRPr lang="en-US" altLang="en-US" sz="2000">
              <a:latin typeface="Optima" charset="0"/>
            </a:endParaRPr>
          </a:p>
          <a:p>
            <a:r>
              <a:rPr lang="en-US" altLang="en-US" sz="2000">
                <a:latin typeface="Optima" charset="0"/>
              </a:rPr>
              <a:t>Keywords for a person seeking entry level position:</a:t>
            </a:r>
          </a:p>
          <a:p>
            <a:endParaRPr lang="en-US" altLang="en-US" sz="2000">
              <a:latin typeface="Optima" charset="0"/>
            </a:endParaRPr>
          </a:p>
          <a:p>
            <a:r>
              <a:rPr lang="en-US" altLang="en-US" sz="2000">
                <a:solidFill>
                  <a:srgbClr val="0070C0"/>
                </a:solidFill>
                <a:latin typeface="Optima" charset="0"/>
              </a:rPr>
              <a:t>Systems engineering  Bachelor of Science degree Experience with power engineering consulting firm and municipal utility  Research in human machine interface of maintenance subsystem designs and procedures Staff budget and inventory manager for small business</a:t>
            </a:r>
          </a:p>
          <a:p>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3" name="Group 7"/>
          <p:cNvGrpSpPr>
            <a:grpSpLocks/>
          </p:cNvGrpSpPr>
          <p:nvPr/>
        </p:nvGrpSpPr>
        <p:grpSpPr bwMode="auto">
          <a:xfrm>
            <a:off x="1128713" y="0"/>
            <a:ext cx="6773862" cy="2022475"/>
            <a:chOff x="0" y="0"/>
            <a:chExt cx="9144000" cy="2762588"/>
          </a:xfrm>
        </p:grpSpPr>
        <p:grpSp>
          <p:nvGrpSpPr>
            <p:cNvPr id="3075"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3078"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4369490" y="999650"/>
              <a:ext cx="4690935" cy="1134092"/>
            </a:xfrm>
            <a:prstGeom prst="rect">
              <a:avLst/>
            </a:prstGeom>
            <a:noFill/>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Why a Scannable Résumé?</a:t>
              </a:r>
            </a:p>
          </p:txBody>
        </p:sp>
      </p:grpSp>
      <p:sp>
        <p:nvSpPr>
          <p:cNvPr id="3074" name="TextBox 5"/>
          <p:cNvSpPr txBox="1">
            <a:spLocks noChangeArrowheads="1"/>
          </p:cNvSpPr>
          <p:nvPr/>
        </p:nvSpPr>
        <p:spPr bwMode="auto">
          <a:xfrm>
            <a:off x="1128713" y="2216150"/>
            <a:ext cx="6773862"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buFont typeface="Book Antiqua" pitchFamily="18" charset="0"/>
              <a:buAutoNum type="arabicPeriod"/>
            </a:pPr>
            <a:r>
              <a:rPr lang="en-US" altLang="en-US" sz="2000">
                <a:latin typeface="Optima" charset="0"/>
              </a:rPr>
              <a:t>Scannable résumé databases allow companies to search through a larger number of applicants.</a:t>
            </a:r>
          </a:p>
          <a:p>
            <a:pPr>
              <a:lnSpc>
                <a:spcPct val="150000"/>
              </a:lnSpc>
              <a:buFont typeface="Book Antiqua" pitchFamily="18" charset="0"/>
              <a:buAutoNum type="arabicPeriod"/>
            </a:pPr>
            <a:endParaRPr lang="en-US" altLang="en-US" sz="2000">
              <a:latin typeface="Optima" charset="0"/>
            </a:endParaRPr>
          </a:p>
          <a:p>
            <a:pPr>
              <a:lnSpc>
                <a:spcPct val="150000"/>
              </a:lnSpc>
              <a:buFont typeface="Book Antiqua" pitchFamily="18" charset="0"/>
              <a:buAutoNum type="arabicPeriod"/>
            </a:pPr>
            <a:r>
              <a:rPr lang="en-US" altLang="en-US" sz="2000">
                <a:latin typeface="Optima" charset="0"/>
              </a:rPr>
              <a:t>Internet technology is more cost effective for employers; they do not need to spend as much time looking at résumés.</a:t>
            </a:r>
          </a:p>
          <a:p>
            <a:pPr>
              <a:lnSpc>
                <a:spcPct val="150000"/>
              </a:lnSpc>
              <a:buFont typeface="Book Antiqua" pitchFamily="18" charset="0"/>
              <a:buAutoNum type="arabicPeriod"/>
            </a:pPr>
            <a:endParaRPr lang="en-US" altLang="en-US" sz="2000">
              <a:latin typeface="Optima" charset="0"/>
            </a:endParaRPr>
          </a:p>
          <a:p>
            <a:pPr>
              <a:lnSpc>
                <a:spcPct val="150000"/>
              </a:lnSpc>
              <a:buFont typeface="Book Antiqua" pitchFamily="18" charset="0"/>
              <a:buAutoNum type="arabicPeriod"/>
            </a:pPr>
            <a:r>
              <a:rPr lang="en-US" altLang="en-US" sz="2000">
                <a:latin typeface="Optima" charset="0"/>
              </a:rPr>
              <a:t>More and more companies are requiring applicants to forward a scannable résumé.</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5" name="Group 7"/>
          <p:cNvGrpSpPr>
            <a:grpSpLocks/>
          </p:cNvGrpSpPr>
          <p:nvPr/>
        </p:nvGrpSpPr>
        <p:grpSpPr bwMode="auto">
          <a:xfrm>
            <a:off x="1128713" y="0"/>
            <a:ext cx="6773862" cy="2022475"/>
            <a:chOff x="0" y="0"/>
            <a:chExt cx="9144000" cy="2762588"/>
          </a:xfrm>
        </p:grpSpPr>
        <p:grpSp>
          <p:nvGrpSpPr>
            <p:cNvPr id="21507"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21510"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08" name="TextBox 6"/>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Where Can I Get Help?</a:t>
              </a:r>
            </a:p>
          </p:txBody>
        </p:sp>
      </p:grpSp>
      <p:sp>
        <p:nvSpPr>
          <p:cNvPr id="6" name="TextBox 5"/>
          <p:cNvSpPr txBox="1"/>
          <p:nvPr/>
        </p:nvSpPr>
        <p:spPr>
          <a:xfrm>
            <a:off x="1128713" y="2244725"/>
            <a:ext cx="6773862" cy="3786188"/>
          </a:xfrm>
          <a:prstGeom prst="rect">
            <a:avLst/>
          </a:prstGeom>
          <a:noFill/>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pPr>
            <a:r>
              <a:rPr lang="en-US" altLang="en-US" sz="2000" b="1">
                <a:latin typeface="Optima" charset="0"/>
              </a:rPr>
              <a:t>Contact the company:</a:t>
            </a:r>
          </a:p>
          <a:p>
            <a:pPr>
              <a:lnSpc>
                <a:spcPct val="150000"/>
              </a:lnSpc>
              <a:buFont typeface="Wingdings" pitchFamily="2" charset="2"/>
              <a:buChar char="§"/>
            </a:pPr>
            <a:r>
              <a:rPr lang="en-US" altLang="en-US" sz="2000">
                <a:latin typeface="Optima" charset="0"/>
              </a:rPr>
              <a:t>Human resource departments are excellent resources for your résumé information.</a:t>
            </a:r>
          </a:p>
          <a:p>
            <a:pPr>
              <a:lnSpc>
                <a:spcPct val="150000"/>
              </a:lnSpc>
              <a:buFont typeface="Wingdings" pitchFamily="2" charset="2"/>
              <a:buChar char="§"/>
            </a:pPr>
            <a:endParaRPr lang="en-US" altLang="en-US" sz="2000">
              <a:latin typeface="Optima" charset="0"/>
            </a:endParaRPr>
          </a:p>
          <a:p>
            <a:pPr>
              <a:lnSpc>
                <a:spcPct val="150000"/>
              </a:lnSpc>
              <a:buFont typeface="Wingdings" pitchFamily="2" charset="2"/>
              <a:buChar char="§"/>
            </a:pPr>
            <a:r>
              <a:rPr lang="en-US" altLang="en-US" sz="2000">
                <a:latin typeface="Optima" charset="0"/>
              </a:rPr>
              <a:t>It is acceptable to contact them.  They may provide you with specific formatting instructions for scannable résumés.</a:t>
            </a:r>
          </a:p>
          <a:p>
            <a:pPr lvl="1">
              <a:lnSpc>
                <a:spcPct val="150000"/>
              </a:lnSpc>
              <a:buFont typeface="Arial" pitchFamily="34" charset="0"/>
              <a:buChar char="•"/>
            </a:pP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Group 7"/>
          <p:cNvGrpSpPr>
            <a:grpSpLocks/>
          </p:cNvGrpSpPr>
          <p:nvPr/>
        </p:nvGrpSpPr>
        <p:grpSpPr bwMode="auto">
          <a:xfrm>
            <a:off x="1128713" y="0"/>
            <a:ext cx="6773862" cy="2022475"/>
            <a:chOff x="0" y="0"/>
            <a:chExt cx="9144000" cy="2762588"/>
          </a:xfrm>
        </p:grpSpPr>
        <p:grpSp>
          <p:nvGrpSpPr>
            <p:cNvPr id="22531"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22534"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2" name="TextBox 6"/>
            <p:cNvSpPr txBox="1">
              <a:spLocks noChangeArrowheads="1"/>
            </p:cNvSpPr>
            <p:nvPr/>
          </p:nvSpPr>
          <p:spPr bwMode="auto">
            <a:xfrm>
              <a:off x="4451683" y="999226"/>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Where to Go </a:t>
              </a:r>
            </a:p>
            <a:p>
              <a:r>
                <a:rPr lang="en-US" altLang="en-US" sz="2400"/>
                <a:t>for More Help</a:t>
              </a:r>
            </a:p>
          </p:txBody>
        </p:sp>
      </p:grpSp>
      <p:sp>
        <p:nvSpPr>
          <p:cNvPr id="22530" name="TextBox 5"/>
          <p:cNvSpPr txBox="1">
            <a:spLocks noChangeArrowheads="1"/>
          </p:cNvSpPr>
          <p:nvPr/>
        </p:nvSpPr>
        <p:spPr bwMode="auto">
          <a:xfrm>
            <a:off x="1128713" y="2216150"/>
            <a:ext cx="715486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000">
                <a:latin typeface="Optima" charset="0"/>
              </a:rPr>
              <a:t>Purdue University Writing Lab, Heavilon 226</a:t>
            </a:r>
          </a:p>
          <a:p>
            <a:endParaRPr lang="en-US" altLang="en-US" sz="2000">
              <a:latin typeface="Optima" charset="0"/>
            </a:endParaRPr>
          </a:p>
          <a:p>
            <a:r>
              <a:rPr lang="en-US" altLang="en-US" sz="2000">
                <a:latin typeface="Optima" charset="0"/>
              </a:rPr>
              <a:t>Check our web site: </a:t>
            </a:r>
            <a:r>
              <a:rPr lang="en-US" altLang="en-US" sz="2000">
                <a:latin typeface="Optima" charset="0"/>
                <a:hlinkClick r:id="rId4"/>
              </a:rPr>
              <a:t>http://owl.english.purdue.edu</a:t>
            </a:r>
            <a:endParaRPr lang="en-US" altLang="en-US" sz="2000">
              <a:latin typeface="Optima" charset="0"/>
            </a:endParaRPr>
          </a:p>
          <a:p>
            <a:endParaRPr lang="en-US" altLang="en-US" sz="2000">
              <a:latin typeface="Optima" charset="0"/>
            </a:endParaRPr>
          </a:p>
          <a:p>
            <a:r>
              <a:rPr lang="en-US" altLang="en-US" sz="2000">
                <a:latin typeface="Optima" charset="0"/>
              </a:rPr>
              <a:t>Email brief questions to OWL Mail: </a:t>
            </a:r>
          </a:p>
          <a:p>
            <a:r>
              <a:rPr lang="en-US" altLang="en-US" sz="2000">
                <a:latin typeface="Optima" charset="0"/>
                <a:hlinkClick r:id="rId5"/>
              </a:rPr>
              <a:t>https://owl.english.purdue.edu/contact/owlmailtutors</a:t>
            </a: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5"/>
          <p:cNvGrpSpPr>
            <a:grpSpLocks/>
          </p:cNvGrpSpPr>
          <p:nvPr/>
        </p:nvGrpSpPr>
        <p:grpSpPr bwMode="auto">
          <a:xfrm>
            <a:off x="0" y="0"/>
            <a:ext cx="9144000" cy="2762250"/>
            <a:chOff x="0" y="2220850"/>
            <a:chExt cx="9144000" cy="2762588"/>
          </a:xfrm>
        </p:grpSpPr>
        <p:sp>
          <p:nvSpPr>
            <p:cNvPr id="5" name="Rectangle 4"/>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23557" name="Picture 3" descr="High-Rez-OW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4284663" y="1236663"/>
            <a:ext cx="4859337" cy="646112"/>
          </a:xfrm>
          <a:prstGeom prst="rect">
            <a:avLst/>
          </a:prstGeom>
          <a:noFill/>
        </p:spPr>
        <p:txBody>
          <a:bodyPr>
            <a:spAutoFit/>
          </a:bodyPr>
          <a:lstStyle/>
          <a:p>
            <a:pPr fontAlgn="auto">
              <a:spcBef>
                <a:spcPts val="0"/>
              </a:spcBef>
              <a:spcAft>
                <a:spcPts val="0"/>
              </a:spcAft>
              <a:defRPr/>
            </a:pPr>
            <a:r>
              <a:rPr lang="en-US" sz="3600" spc="-100" dirty="0">
                <a:latin typeface="Book Antiqua"/>
                <a:ea typeface="+mn-ea"/>
                <a:cs typeface="Book Antiqua"/>
              </a:rPr>
              <a:t>The End</a:t>
            </a:r>
            <a:endParaRPr lang="en-US" sz="3600" spc="-100" dirty="0">
              <a:latin typeface="Book Antiqua"/>
              <a:ea typeface="+mn-ea"/>
              <a:cs typeface="Book Antiqua"/>
            </a:endParaRPr>
          </a:p>
        </p:txBody>
      </p:sp>
      <p:sp>
        <p:nvSpPr>
          <p:cNvPr id="23555" name="TextBox 7"/>
          <p:cNvSpPr txBox="1">
            <a:spLocks noChangeArrowheads="1"/>
          </p:cNvSpPr>
          <p:nvPr/>
        </p:nvSpPr>
        <p:spPr bwMode="auto">
          <a:xfrm>
            <a:off x="2038350" y="2762250"/>
            <a:ext cx="5884863"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1900"/>
              <a:t>SCANNABLE RÉSUMÉS</a:t>
            </a:r>
          </a:p>
          <a:p>
            <a:r>
              <a:rPr lang="en-US" altLang="en-US" sz="1500"/>
              <a:t>Purdue OWL staff</a:t>
            </a:r>
          </a:p>
          <a:p>
            <a:r>
              <a:rPr lang="en-US" altLang="en-US" sz="1500"/>
              <a:t>Brought to you in cooperation with the Purdue Online Writing Lab</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7" name="Group 7"/>
          <p:cNvGrpSpPr>
            <a:grpSpLocks/>
          </p:cNvGrpSpPr>
          <p:nvPr/>
        </p:nvGrpSpPr>
        <p:grpSpPr bwMode="auto">
          <a:xfrm>
            <a:off x="1128713" y="0"/>
            <a:ext cx="6773862" cy="2022475"/>
            <a:chOff x="0" y="0"/>
            <a:chExt cx="9144000" cy="2762588"/>
          </a:xfrm>
        </p:grpSpPr>
        <p:grpSp>
          <p:nvGrpSpPr>
            <p:cNvPr id="4100"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4103"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1" name="TextBox 6"/>
            <p:cNvSpPr txBox="1">
              <a:spLocks noChangeArrowheads="1"/>
            </p:cNvSpPr>
            <p:nvPr/>
          </p:nvSpPr>
          <p:spPr bwMode="auto">
            <a:xfrm>
              <a:off x="4368490" y="999226"/>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What is a Scannable Résumé?</a:t>
              </a:r>
            </a:p>
          </p:txBody>
        </p:sp>
      </p:grpSp>
      <p:sp>
        <p:nvSpPr>
          <p:cNvPr id="4098" name="TextBox 5"/>
          <p:cNvSpPr txBox="1">
            <a:spLocks noChangeArrowheads="1"/>
          </p:cNvSpPr>
          <p:nvPr/>
        </p:nvSpPr>
        <p:spPr bwMode="auto">
          <a:xfrm>
            <a:off x="1128713" y="2216150"/>
            <a:ext cx="6773862"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pPr>
            <a:r>
              <a:rPr lang="en-US" altLang="en-US" sz="2000">
                <a:latin typeface="Optima" charset="0"/>
              </a:rPr>
              <a:t>A </a:t>
            </a:r>
            <a:r>
              <a:rPr lang="en-US" altLang="en-US" sz="2000">
                <a:solidFill>
                  <a:srgbClr val="0070C0"/>
                </a:solidFill>
                <a:latin typeface="Optima" charset="0"/>
              </a:rPr>
              <a:t>scannable </a:t>
            </a:r>
            <a:r>
              <a:rPr lang="en-US" altLang="en-US" sz="2000">
                <a:latin typeface="Optima" charset="0"/>
              </a:rPr>
              <a:t>résumé can be scanned into a computer using imaging technology.  It allows employers to search for applicants using keywords.</a:t>
            </a:r>
          </a:p>
        </p:txBody>
      </p:sp>
      <p:pic>
        <p:nvPicPr>
          <p:cNvPr id="11" name="Picture 10"/>
          <p:cNvPicPr>
            <a:picLocks noChangeAspect="1"/>
          </p:cNvPicPr>
          <p:nvPr/>
        </p:nvPicPr>
        <p:blipFill rotWithShape="1">
          <a:blip r:embed="rId4"/>
          <a:srcRect b="43973"/>
          <a:stretch/>
        </p:blipFill>
        <p:spPr>
          <a:xfrm>
            <a:off x="2554877" y="3636940"/>
            <a:ext cx="4360830" cy="3221060"/>
          </a:xfrm>
          <a:prstGeom prst="flowChartDocument">
            <a:avLst/>
          </a:prstGeom>
          <a:ln>
            <a:solidFill>
              <a:schemeClr val="bg1">
                <a:lumMod val="65000"/>
              </a:schemeClr>
            </a:solidFill>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Group 7"/>
          <p:cNvGrpSpPr>
            <a:grpSpLocks/>
          </p:cNvGrpSpPr>
          <p:nvPr/>
        </p:nvGrpSpPr>
        <p:grpSpPr bwMode="auto">
          <a:xfrm>
            <a:off x="1128713" y="0"/>
            <a:ext cx="6773862" cy="2022475"/>
            <a:chOff x="0" y="0"/>
            <a:chExt cx="9144000" cy="2762588"/>
          </a:xfrm>
        </p:grpSpPr>
        <p:grpSp>
          <p:nvGrpSpPr>
            <p:cNvPr id="5123"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5126"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4" name="TextBox 6"/>
            <p:cNvSpPr txBox="1">
              <a:spLocks noChangeArrowheads="1"/>
            </p:cNvSpPr>
            <p:nvPr/>
          </p:nvSpPr>
          <p:spPr bwMode="auto">
            <a:xfrm>
              <a:off x="4368490" y="999226"/>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Scannable vs. Conventional Résumé </a:t>
              </a:r>
            </a:p>
          </p:txBody>
        </p:sp>
      </p:grpSp>
      <p:sp>
        <p:nvSpPr>
          <p:cNvPr id="6" name="TextBox 5"/>
          <p:cNvSpPr txBox="1"/>
          <p:nvPr/>
        </p:nvSpPr>
        <p:spPr>
          <a:xfrm>
            <a:off x="1128713" y="2216150"/>
            <a:ext cx="6773862" cy="3786188"/>
          </a:xfrm>
          <a:prstGeom prst="rect">
            <a:avLst/>
          </a:prstGeom>
          <a:noFill/>
        </p:spPr>
        <p:txBody>
          <a:bodyPr>
            <a:spAutoFit/>
          </a:bodyPr>
          <a:lstStyle>
            <a:lvl1pPr>
              <a:defRPr>
                <a:solidFill>
                  <a:schemeClr val="tx1"/>
                </a:solidFill>
                <a:latin typeface="Book Antiqua" pitchFamily="18" charset="0"/>
                <a:ea typeface="MS PGothic" pitchFamily="34" charset="-128"/>
              </a:defRPr>
            </a:lvl1pPr>
            <a:lvl2pPr>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pPr>
            <a:r>
              <a:rPr lang="en-US" altLang="en-US" sz="2000" b="1">
                <a:latin typeface="Optima" charset="0"/>
              </a:rPr>
              <a:t>Scannable</a:t>
            </a:r>
            <a:r>
              <a:rPr lang="en-US" altLang="en-US" sz="2000">
                <a:latin typeface="Optima" charset="0"/>
              </a:rPr>
              <a:t> résumés look very similar to the </a:t>
            </a:r>
            <a:r>
              <a:rPr lang="en-US" altLang="en-US" sz="2000" b="1">
                <a:latin typeface="Optima" charset="0"/>
              </a:rPr>
              <a:t>traditional</a:t>
            </a:r>
            <a:r>
              <a:rPr lang="en-US" altLang="en-US" sz="2000">
                <a:latin typeface="Optima" charset="0"/>
              </a:rPr>
              <a:t> résumés with a few exceptions:</a:t>
            </a:r>
          </a:p>
          <a:p>
            <a:pPr>
              <a:lnSpc>
                <a:spcPct val="150000"/>
              </a:lnSpc>
            </a:pPr>
            <a:endParaRPr lang="en-US" altLang="en-US" sz="2000">
              <a:latin typeface="Optima" charset="0"/>
            </a:endParaRPr>
          </a:p>
          <a:p>
            <a:pPr>
              <a:lnSpc>
                <a:spcPct val="150000"/>
              </a:lnSpc>
              <a:buFont typeface="Wingdings" pitchFamily="2" charset="2"/>
              <a:buChar char="§"/>
            </a:pPr>
            <a:r>
              <a:rPr lang="en-US" altLang="en-US" sz="2000">
                <a:latin typeface="Optima" charset="0"/>
              </a:rPr>
              <a:t>Scannable résumés have virtually no punctuation.</a:t>
            </a:r>
          </a:p>
          <a:p>
            <a:pPr>
              <a:lnSpc>
                <a:spcPct val="150000"/>
              </a:lnSpc>
              <a:buFont typeface="Wingdings" pitchFamily="2" charset="2"/>
              <a:buChar char="§"/>
            </a:pPr>
            <a:r>
              <a:rPr lang="en-US" altLang="en-US" sz="2000">
                <a:latin typeface="Optima" charset="0"/>
              </a:rPr>
              <a:t>Keywords or keyword summaries are emphasized.</a:t>
            </a:r>
          </a:p>
          <a:p>
            <a:pPr>
              <a:lnSpc>
                <a:spcPct val="150000"/>
              </a:lnSpc>
              <a:buFont typeface="Wingdings" pitchFamily="2" charset="2"/>
              <a:buChar char="§"/>
            </a:pPr>
            <a:r>
              <a:rPr lang="en-US" altLang="en-US" sz="2000">
                <a:latin typeface="Optima" charset="0"/>
              </a:rPr>
              <a:t>Depending on the context, the scannable can be one to two pages.</a:t>
            </a:r>
          </a:p>
          <a:p>
            <a:pPr lvl="1">
              <a:lnSpc>
                <a:spcPct val="150000"/>
              </a:lnSpc>
            </a:pP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5" name="Group 7"/>
          <p:cNvGrpSpPr>
            <a:grpSpLocks/>
          </p:cNvGrpSpPr>
          <p:nvPr/>
        </p:nvGrpSpPr>
        <p:grpSpPr bwMode="auto">
          <a:xfrm>
            <a:off x="1128713" y="0"/>
            <a:ext cx="6773862" cy="2022475"/>
            <a:chOff x="0" y="0"/>
            <a:chExt cx="9144000" cy="2762588"/>
          </a:xfrm>
        </p:grpSpPr>
        <p:grpSp>
          <p:nvGrpSpPr>
            <p:cNvPr id="6147"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50"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8" name="TextBox 6"/>
            <p:cNvSpPr txBox="1">
              <a:spLocks noChangeArrowheads="1"/>
            </p:cNvSpPr>
            <p:nvPr/>
          </p:nvSpPr>
          <p:spPr bwMode="auto">
            <a:xfrm>
              <a:off x="4451684" y="1025649"/>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Electronic, Email, and Web Résumés </a:t>
              </a:r>
            </a:p>
          </p:txBody>
        </p:sp>
      </p:grpSp>
      <p:sp>
        <p:nvSpPr>
          <p:cNvPr id="6" name="TextBox 5"/>
          <p:cNvSpPr txBox="1"/>
          <p:nvPr/>
        </p:nvSpPr>
        <p:spPr>
          <a:xfrm>
            <a:off x="1128713" y="2216150"/>
            <a:ext cx="6624637" cy="4402138"/>
          </a:xfrm>
          <a:prstGeom prst="rect">
            <a:avLst/>
          </a:prstGeom>
          <a:noFill/>
        </p:spPr>
        <p:txBody>
          <a:bodyPr>
            <a:spAutoFit/>
          </a:bodyPr>
          <a:lstStyle>
            <a:lvl1pPr>
              <a:defRPr>
                <a:solidFill>
                  <a:schemeClr val="tx1"/>
                </a:solidFill>
                <a:latin typeface="Book Antiqua" pitchFamily="18" charset="0"/>
                <a:ea typeface="MS PGothic" pitchFamily="34" charset="-128"/>
              </a:defRPr>
            </a:lvl1pPr>
            <a:lvl2pPr>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000" b="1">
                <a:latin typeface="Optima" charset="0"/>
              </a:rPr>
              <a:t>Electronic Résumé</a:t>
            </a:r>
          </a:p>
          <a:p>
            <a:pPr>
              <a:buFont typeface="Wingdings" pitchFamily="2" charset="2"/>
              <a:buChar char="§"/>
            </a:pPr>
            <a:r>
              <a:rPr lang="en-US" altLang="en-US" sz="2000">
                <a:latin typeface="Optima" charset="0"/>
              </a:rPr>
              <a:t>A résumé that is written into a text box provided by the company or job search site </a:t>
            </a:r>
          </a:p>
          <a:p>
            <a:pPr>
              <a:buFont typeface="Wingdings" pitchFamily="2" charset="2"/>
              <a:buChar char="§"/>
            </a:pPr>
            <a:r>
              <a:rPr lang="en-US" altLang="en-US" sz="2000">
                <a:latin typeface="Optima" charset="0"/>
              </a:rPr>
              <a:t>Generally written in very simple text and saved as an ASCII or text-only file</a:t>
            </a:r>
          </a:p>
          <a:p>
            <a:pPr>
              <a:buFont typeface="Wingdings" pitchFamily="2" charset="2"/>
              <a:buChar char="§"/>
            </a:pPr>
            <a:endParaRPr lang="en-US" altLang="en-US" sz="2000">
              <a:latin typeface="Optima" charset="0"/>
            </a:endParaRPr>
          </a:p>
          <a:p>
            <a:r>
              <a:rPr lang="en-US" altLang="en-US" sz="2000" b="1">
                <a:latin typeface="Optima" charset="0"/>
              </a:rPr>
              <a:t>Email Résumé</a:t>
            </a:r>
          </a:p>
          <a:p>
            <a:pPr>
              <a:buFont typeface="Wingdings" pitchFamily="2" charset="2"/>
              <a:buChar char="§"/>
            </a:pPr>
            <a:r>
              <a:rPr lang="en-US" altLang="en-US" sz="2000">
                <a:latin typeface="Optima" charset="0"/>
              </a:rPr>
              <a:t>A résumé that is written in plain text and can be sent as an attachment or in the email frame</a:t>
            </a:r>
          </a:p>
          <a:p>
            <a:pPr>
              <a:buFont typeface="Wingdings" pitchFamily="2" charset="2"/>
              <a:buChar char="§"/>
            </a:pPr>
            <a:endParaRPr lang="en-US" altLang="en-US" sz="2000">
              <a:latin typeface="Optima" charset="0"/>
            </a:endParaRPr>
          </a:p>
          <a:p>
            <a:r>
              <a:rPr lang="en-US" altLang="en-US" sz="2000" b="1">
                <a:latin typeface="Optima" charset="0"/>
              </a:rPr>
              <a:t>Web Résumé 	</a:t>
            </a:r>
            <a:endParaRPr lang="en-US" altLang="en-US" sz="2000">
              <a:latin typeface="Optima" charset="0"/>
            </a:endParaRPr>
          </a:p>
          <a:p>
            <a:pPr>
              <a:buFont typeface="Wingdings" pitchFamily="2" charset="2"/>
              <a:buChar char="§"/>
            </a:pPr>
            <a:r>
              <a:rPr lang="en-US" altLang="en-US" sz="2000">
                <a:latin typeface="Optima" charset="0"/>
              </a:rPr>
              <a:t>A résumé that is published onto a web site or page using graphics and hypertext</a:t>
            </a:r>
          </a:p>
          <a:p>
            <a:pPr lvl="1"/>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69" name="Group 7"/>
          <p:cNvGrpSpPr>
            <a:grpSpLocks/>
          </p:cNvGrpSpPr>
          <p:nvPr/>
        </p:nvGrpSpPr>
        <p:grpSpPr bwMode="auto">
          <a:xfrm>
            <a:off x="1128713" y="0"/>
            <a:ext cx="6773862" cy="2022475"/>
            <a:chOff x="0" y="0"/>
            <a:chExt cx="9144000" cy="2762588"/>
          </a:xfrm>
        </p:grpSpPr>
        <p:grpSp>
          <p:nvGrpSpPr>
            <p:cNvPr id="7171"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7174"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2" name="TextBox 6"/>
            <p:cNvSpPr txBox="1">
              <a:spLocks noChangeArrowheads="1"/>
            </p:cNvSpPr>
            <p:nvPr/>
          </p:nvSpPr>
          <p:spPr bwMode="auto">
            <a:xfrm>
              <a:off x="4451684" y="1025649"/>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Lifecycle of the Scannable résumé</a:t>
              </a:r>
            </a:p>
          </p:txBody>
        </p:sp>
      </p:grpSp>
      <p:sp>
        <p:nvSpPr>
          <p:cNvPr id="7170" name="TextBox 5"/>
          <p:cNvSpPr txBox="1">
            <a:spLocks noChangeArrowheads="1"/>
          </p:cNvSpPr>
          <p:nvPr/>
        </p:nvSpPr>
        <p:spPr bwMode="auto">
          <a:xfrm>
            <a:off x="1128713" y="2216150"/>
            <a:ext cx="6624637"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Book Antiqua" pitchFamily="18" charset="0"/>
                <a:ea typeface="MS PGothic" pitchFamily="34" charset="-128"/>
              </a:defRPr>
            </a:lvl1pPr>
            <a:lvl2pPr marL="914400" indent="-45720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buFont typeface="Book Antiqua" pitchFamily="18" charset="0"/>
              <a:buAutoNum type="arabicPeriod"/>
            </a:pPr>
            <a:r>
              <a:rPr lang="en-US" altLang="en-US" sz="2000">
                <a:latin typeface="Optima" charset="0"/>
              </a:rPr>
              <a:t>Once it reaches the company, it is scanned into a database.  The computer takes a picture and creates another version.</a:t>
            </a:r>
          </a:p>
          <a:p>
            <a:pPr>
              <a:lnSpc>
                <a:spcPct val="150000"/>
              </a:lnSpc>
              <a:buFont typeface="Book Antiqua" pitchFamily="18" charset="0"/>
              <a:buAutoNum type="arabicPeriod"/>
            </a:pPr>
            <a:r>
              <a:rPr lang="en-US" altLang="en-US" sz="2000">
                <a:latin typeface="Optima" charset="0"/>
              </a:rPr>
              <a:t>A software like ResTrack or Resumix extracts words and dates from the new version that can be searched by employers.</a:t>
            </a:r>
          </a:p>
          <a:p>
            <a:pPr lvl="1">
              <a:lnSpc>
                <a:spcPct val="150000"/>
              </a:lnSpc>
              <a:buFont typeface="Book Antiqua" pitchFamily="18" charset="0"/>
              <a:buAutoNum type="arabicPeriod"/>
            </a:pP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3" name="Group 7"/>
          <p:cNvGrpSpPr>
            <a:grpSpLocks/>
          </p:cNvGrpSpPr>
          <p:nvPr/>
        </p:nvGrpSpPr>
        <p:grpSpPr bwMode="auto">
          <a:xfrm>
            <a:off x="1128713" y="0"/>
            <a:ext cx="6773862" cy="2022475"/>
            <a:chOff x="0" y="0"/>
            <a:chExt cx="9144000" cy="2762588"/>
          </a:xfrm>
        </p:grpSpPr>
        <p:grpSp>
          <p:nvGrpSpPr>
            <p:cNvPr id="8195"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8198"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6" name="TextBox 6"/>
            <p:cNvSpPr txBox="1">
              <a:spLocks noChangeArrowheads="1"/>
            </p:cNvSpPr>
            <p:nvPr/>
          </p:nvSpPr>
          <p:spPr bwMode="auto">
            <a:xfrm>
              <a:off x="4451684" y="1025649"/>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Lifecycle of the Scannable résumé</a:t>
              </a:r>
            </a:p>
          </p:txBody>
        </p:sp>
      </p:grpSp>
      <p:sp>
        <p:nvSpPr>
          <p:cNvPr id="8194" name="TextBox 5"/>
          <p:cNvSpPr txBox="1">
            <a:spLocks noChangeArrowheads="1"/>
          </p:cNvSpPr>
          <p:nvPr/>
        </p:nvSpPr>
        <p:spPr bwMode="auto">
          <a:xfrm>
            <a:off x="1128713" y="2216150"/>
            <a:ext cx="6624637"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Book Antiqua" pitchFamily="18" charset="0"/>
                <a:ea typeface="MS PGothic" pitchFamily="34" charset="-128"/>
              </a:defRPr>
            </a:lvl1pPr>
            <a:lvl2pPr marL="914400" indent="-45720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buFont typeface="Book Antiqua" pitchFamily="18" charset="0"/>
              <a:buAutoNum type="arabicPeriod"/>
            </a:pPr>
            <a:r>
              <a:rPr lang="en-US" altLang="en-US" sz="2000">
                <a:latin typeface="Optima" charset="0"/>
              </a:rPr>
              <a:t>Once it reaches the company, it is scanned into a database.  The computer takes a picture and creates another version.</a:t>
            </a:r>
          </a:p>
          <a:p>
            <a:pPr>
              <a:lnSpc>
                <a:spcPct val="150000"/>
              </a:lnSpc>
              <a:buFont typeface="Book Antiqua" pitchFamily="18" charset="0"/>
              <a:buAutoNum type="arabicPeriod"/>
            </a:pPr>
            <a:r>
              <a:rPr lang="en-US" altLang="en-US" sz="2000">
                <a:latin typeface="Optima" charset="0"/>
              </a:rPr>
              <a:t>A software like ResTrack or Resumix extracts words and dates from the new version that can be searched by employers.</a:t>
            </a:r>
          </a:p>
          <a:p>
            <a:pPr lvl="1">
              <a:lnSpc>
                <a:spcPct val="150000"/>
              </a:lnSpc>
              <a:buFont typeface="Book Antiqua" pitchFamily="18" charset="0"/>
              <a:buAutoNum type="arabicPeriod"/>
            </a:pP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7" name="Group 7"/>
          <p:cNvGrpSpPr>
            <a:grpSpLocks/>
          </p:cNvGrpSpPr>
          <p:nvPr/>
        </p:nvGrpSpPr>
        <p:grpSpPr bwMode="auto">
          <a:xfrm>
            <a:off x="1128713" y="0"/>
            <a:ext cx="6773862" cy="2022475"/>
            <a:chOff x="0" y="0"/>
            <a:chExt cx="9144000" cy="2762588"/>
          </a:xfrm>
        </p:grpSpPr>
        <p:grpSp>
          <p:nvGrpSpPr>
            <p:cNvPr id="9219"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9222"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0" name="TextBox 6"/>
            <p:cNvSpPr txBox="1">
              <a:spLocks noChangeArrowheads="1"/>
            </p:cNvSpPr>
            <p:nvPr/>
          </p:nvSpPr>
          <p:spPr bwMode="auto">
            <a:xfrm>
              <a:off x="4368490" y="1251558"/>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Important Reminders</a:t>
              </a:r>
            </a:p>
          </p:txBody>
        </p:sp>
      </p:grpSp>
      <p:sp>
        <p:nvSpPr>
          <p:cNvPr id="9218" name="TextBox 5"/>
          <p:cNvSpPr txBox="1">
            <a:spLocks noChangeArrowheads="1"/>
          </p:cNvSpPr>
          <p:nvPr/>
        </p:nvSpPr>
        <p:spPr bwMode="auto">
          <a:xfrm>
            <a:off x="1128713" y="2216150"/>
            <a:ext cx="6624637" cy="28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Book Antiqua" pitchFamily="18" charset="0"/>
                <a:ea typeface="MS PGothic" pitchFamily="34" charset="-128"/>
              </a:defRPr>
            </a:lvl1pPr>
            <a:lvl2pPr marL="800100" indent="-34290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buFont typeface="Wingdings" pitchFamily="2" charset="2"/>
              <a:buChar char="§"/>
            </a:pPr>
            <a:r>
              <a:rPr lang="en-US" altLang="en-US" sz="2000">
                <a:latin typeface="Optima" charset="0"/>
              </a:rPr>
              <a:t>You still want your résumé to be organized in a way that emphasizes your strengths.</a:t>
            </a:r>
          </a:p>
          <a:p>
            <a:pPr>
              <a:lnSpc>
                <a:spcPct val="150000"/>
              </a:lnSpc>
              <a:buFont typeface="Wingdings" pitchFamily="2" charset="2"/>
              <a:buChar char="§"/>
            </a:pPr>
            <a:r>
              <a:rPr lang="en-US" altLang="en-US" sz="2000">
                <a:latin typeface="Optima" charset="0"/>
              </a:rPr>
              <a:t>Keep your skills, experience, education, honors/activities, and objective statement or summary of qualifications.</a:t>
            </a:r>
          </a:p>
          <a:p>
            <a:pPr lvl="1">
              <a:lnSpc>
                <a:spcPct val="150000"/>
              </a:lnSpc>
              <a:buFont typeface="Wingdings" pitchFamily="2" charset="2"/>
              <a:buChar char="§"/>
            </a:pPr>
            <a:endParaRPr lang="en-US" altLang="en-US" sz="2000">
              <a:latin typeface="Optima"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1" name="Group 7"/>
          <p:cNvGrpSpPr>
            <a:grpSpLocks/>
          </p:cNvGrpSpPr>
          <p:nvPr/>
        </p:nvGrpSpPr>
        <p:grpSpPr bwMode="auto">
          <a:xfrm>
            <a:off x="1128713" y="0"/>
            <a:ext cx="6773862" cy="2022475"/>
            <a:chOff x="0" y="0"/>
            <a:chExt cx="9144000" cy="2762588"/>
          </a:xfrm>
        </p:grpSpPr>
        <p:grpSp>
          <p:nvGrpSpPr>
            <p:cNvPr id="10244" name="Group 1"/>
            <p:cNvGrpSpPr>
              <a:grpSpLocks/>
            </p:cNvGrpSpPr>
            <p:nvPr/>
          </p:nvGrpSpPr>
          <p:grpSpPr bwMode="auto">
            <a:xfrm>
              <a:off x="0" y="0"/>
              <a:ext cx="9144000" cy="2762588"/>
              <a:chOff x="0" y="2220850"/>
              <a:chExt cx="9144000" cy="2762588"/>
            </a:xfrm>
          </p:grpSpPr>
          <p:sp>
            <p:nvSpPr>
              <p:cNvPr id="3" name="Rectangle 2"/>
              <p:cNvSpPr>
                <a:spLocks noChangeArrowheads="1"/>
              </p:cNvSpPr>
              <p:nvPr/>
            </p:nvSpPr>
            <p:spPr bwMode="auto">
              <a:xfrm>
                <a:off x="0" y="3193655"/>
                <a:ext cx="9144000" cy="118833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0247"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45" name="TextBox 6"/>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r>
                <a:rPr lang="en-US" altLang="en-US" sz="2400"/>
                <a:t>What to Avoid</a:t>
              </a:r>
            </a:p>
          </p:txBody>
        </p:sp>
      </p:grpSp>
      <p:sp>
        <p:nvSpPr>
          <p:cNvPr id="10242" name="TextBox 9"/>
          <p:cNvSpPr txBox="1">
            <a:spLocks noChangeArrowheads="1"/>
          </p:cNvSpPr>
          <p:nvPr/>
        </p:nvSpPr>
        <p:spPr bwMode="auto">
          <a:xfrm>
            <a:off x="1128713" y="2216150"/>
            <a:ext cx="66246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ea typeface="MS PGothic" pitchFamily="34" charset="-128"/>
              </a:defRPr>
            </a:lvl1pPr>
            <a:lvl2pPr marL="742950" indent="-285750">
              <a:defRPr>
                <a:solidFill>
                  <a:schemeClr val="tx1"/>
                </a:solidFill>
                <a:latin typeface="Book Antiqua" pitchFamily="18" charset="0"/>
                <a:ea typeface="MS PGothic" pitchFamily="34" charset="-128"/>
              </a:defRPr>
            </a:lvl2pPr>
            <a:lvl3pPr marL="1143000" indent="-228600">
              <a:defRPr>
                <a:solidFill>
                  <a:schemeClr val="tx1"/>
                </a:solidFill>
                <a:latin typeface="Book Antiqua" pitchFamily="18" charset="0"/>
                <a:ea typeface="MS PGothic" pitchFamily="34" charset="-128"/>
              </a:defRPr>
            </a:lvl3pPr>
            <a:lvl4pPr marL="1600200" indent="-228600">
              <a:defRPr>
                <a:solidFill>
                  <a:schemeClr val="tx1"/>
                </a:solidFill>
                <a:latin typeface="Book Antiqua" pitchFamily="18" charset="0"/>
                <a:ea typeface="MS PGothic" pitchFamily="34" charset="-128"/>
              </a:defRPr>
            </a:lvl4pPr>
            <a:lvl5pPr marL="2057400" indent="-228600">
              <a:defRPr>
                <a:solidFill>
                  <a:schemeClr val="tx1"/>
                </a:solidFill>
                <a:latin typeface="Book Antiqua" pitchFamily="18" charset="0"/>
                <a:ea typeface="MS PGothic" pitchFamily="34" charset="-128"/>
              </a:defRPr>
            </a:lvl5pPr>
            <a:lvl6pPr marL="2514600" indent="-228600" defTabSz="457200" fontAlgn="base">
              <a:spcBef>
                <a:spcPct val="0"/>
              </a:spcBef>
              <a:spcAft>
                <a:spcPct val="0"/>
              </a:spcAft>
              <a:defRPr>
                <a:solidFill>
                  <a:schemeClr val="tx1"/>
                </a:solidFill>
                <a:latin typeface="Book Antiqua" pitchFamily="18" charset="0"/>
                <a:ea typeface="MS PGothic" pitchFamily="34" charset="-128"/>
              </a:defRPr>
            </a:lvl6pPr>
            <a:lvl7pPr marL="2971800" indent="-228600" defTabSz="457200" fontAlgn="base">
              <a:spcBef>
                <a:spcPct val="0"/>
              </a:spcBef>
              <a:spcAft>
                <a:spcPct val="0"/>
              </a:spcAft>
              <a:defRPr>
                <a:solidFill>
                  <a:schemeClr val="tx1"/>
                </a:solidFill>
                <a:latin typeface="Book Antiqua" pitchFamily="18" charset="0"/>
                <a:ea typeface="MS PGothic" pitchFamily="34" charset="-128"/>
              </a:defRPr>
            </a:lvl7pPr>
            <a:lvl8pPr marL="3429000" indent="-228600" defTabSz="457200" fontAlgn="base">
              <a:spcBef>
                <a:spcPct val="0"/>
              </a:spcBef>
              <a:spcAft>
                <a:spcPct val="0"/>
              </a:spcAft>
              <a:defRPr>
                <a:solidFill>
                  <a:schemeClr val="tx1"/>
                </a:solidFill>
                <a:latin typeface="Book Antiqua" pitchFamily="18" charset="0"/>
                <a:ea typeface="MS PGothic" pitchFamily="34" charset="-128"/>
              </a:defRPr>
            </a:lvl8pPr>
            <a:lvl9pPr marL="3886200" indent="-228600" defTabSz="457200" fontAlgn="base">
              <a:spcBef>
                <a:spcPct val="0"/>
              </a:spcBef>
              <a:spcAft>
                <a:spcPct val="0"/>
              </a:spcAft>
              <a:defRPr>
                <a:solidFill>
                  <a:schemeClr val="tx1"/>
                </a:solidFill>
                <a:latin typeface="Book Antiqua" pitchFamily="18" charset="0"/>
                <a:ea typeface="MS PGothic" pitchFamily="34" charset="-128"/>
              </a:defRPr>
            </a:lvl9pPr>
          </a:lstStyle>
          <a:p>
            <a:pPr>
              <a:lnSpc>
                <a:spcPct val="150000"/>
              </a:lnSpc>
            </a:pPr>
            <a:r>
              <a:rPr lang="en-US" altLang="en-US" sz="2000">
                <a:latin typeface="Optima" charset="0"/>
              </a:rPr>
              <a:t>A scanned conventional resume:</a:t>
            </a:r>
          </a:p>
        </p:txBody>
      </p:sp>
      <p:pic>
        <p:nvPicPr>
          <p:cNvPr id="10243" name="Picture 4" descr="Screen Clippi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57263" y="2965450"/>
            <a:ext cx="7229475"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301673182_717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1301673182_717 (1)</Template>
  <TotalTime>188</TotalTime>
  <Words>2491</Words>
  <Application>Microsoft Office PowerPoint</Application>
  <PresentationFormat>On-screen Show (4:3)</PresentationFormat>
  <Paragraphs>255</Paragraphs>
  <Slides>22</Slides>
  <Notes>18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Slide Titles</vt:lpstr>
      </vt:variant>
      <vt:variant>
        <vt:i4>22</vt:i4>
      </vt:variant>
      <vt:variant>
        <vt:lpstr>Custom Shows</vt:lpstr>
      </vt:variant>
      <vt:variant>
        <vt:i4>1</vt:i4>
      </vt:variant>
    </vt:vector>
  </HeadingPairs>
  <TitlesOfParts>
    <vt:vector size="34" baseType="lpstr">
      <vt:lpstr>Book Antiqua</vt:lpstr>
      <vt:lpstr>MS PGothic</vt:lpstr>
      <vt:lpstr>Arial</vt:lpstr>
      <vt:lpstr>Calibri</vt:lpstr>
      <vt:lpstr>Optima</vt:lpstr>
      <vt:lpstr>Wingdings</vt:lpstr>
      <vt:lpstr>Times New Roman</vt:lpstr>
      <vt:lpstr>NewCenturySchlbk</vt:lpstr>
      <vt:lpstr>Courier</vt:lpstr>
      <vt:lpstr>Palatino</vt:lpstr>
      <vt:lpstr>1301673182_717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Ghada</dc:creator>
  <cp:lastModifiedBy>Leeanne Bergeron</cp:lastModifiedBy>
  <cp:revision>44</cp:revision>
  <dcterms:created xsi:type="dcterms:W3CDTF">2014-01-04T22:30:56Z</dcterms:created>
  <dcterms:modified xsi:type="dcterms:W3CDTF">2015-04-07T21:08:54Z</dcterms:modified>
</cp:coreProperties>
</file>