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8" r:id="rId9"/>
    <p:sldId id="263" r:id="rId10"/>
    <p:sldId id="270" r:id="rId11"/>
    <p:sldId id="269" r:id="rId12"/>
    <p:sldId id="265" r:id="rId13"/>
    <p:sldId id="262" r:id="rId14"/>
    <p:sldId id="264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istrator:Desktop:Track%2030%20c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PHYS 151 Fall 2013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PHYS 151 Fall 2013</c:v>
          </c:tx>
          <c:invertIfNegative val="0"/>
          <c:cat>
            <c:strRef>
              <c:f>Sheet1!$A$2:$A$7</c:f>
              <c:strCache>
                <c:ptCount val="6"/>
                <c:pt idx="0">
                  <c:v>helpful for thinking/ solving</c:v>
                </c:pt>
                <c:pt idx="1">
                  <c:v>easy to use</c:v>
                </c:pt>
                <c:pt idx="2">
                  <c:v>provided additional feedback</c:v>
                </c:pt>
                <c:pt idx="3">
                  <c:v>encouraged me to spend more time</c:v>
                </c:pt>
                <c:pt idx="4">
                  <c:v>helped confidence</c:v>
                </c:pt>
                <c:pt idx="5">
                  <c:v>helped me feel connected to campus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4.24</c:v>
                </c:pt>
                <c:pt idx="1">
                  <c:v>4.28</c:v>
                </c:pt>
                <c:pt idx="2">
                  <c:v>4.1399999999999997</c:v>
                </c:pt>
                <c:pt idx="3">
                  <c:v>3.74</c:v>
                </c:pt>
                <c:pt idx="4">
                  <c:v>3.9</c:v>
                </c:pt>
                <c:pt idx="5">
                  <c:v>3.52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193344"/>
        <c:axId val="51194880"/>
      </c:barChart>
      <c:catAx>
        <c:axId val="51193344"/>
        <c:scaling>
          <c:orientation val="minMax"/>
        </c:scaling>
        <c:delete val="0"/>
        <c:axPos val="l"/>
        <c:majorTickMark val="none"/>
        <c:minorTickMark val="none"/>
        <c:tickLblPos val="nextTo"/>
        <c:crossAx val="51194880"/>
        <c:crosses val="autoZero"/>
        <c:auto val="1"/>
        <c:lblAlgn val="ctr"/>
        <c:lblOffset val="100"/>
        <c:noMultiLvlLbl val="0"/>
      </c:catAx>
      <c:valAx>
        <c:axId val="5119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high"/>
        <c:crossAx val="5119334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Time vs. Velocity: 30 cm track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spPr>
            <a:ln w="47625">
              <a:noFill/>
            </a:ln>
          </c:spPr>
          <c:xVal>
            <c:numRef>
              <c:f>Sheet1!$F$3:$F$12</c:f>
              <c:numCache>
                <c:formatCode>0.00E+00</c:formatCode>
                <c:ptCount val="10"/>
                <c:pt idx="0">
                  <c:v>1.1366666670000001</c:v>
                </c:pt>
                <c:pt idx="1">
                  <c:v>1.1783333330000001</c:v>
                </c:pt>
                <c:pt idx="2">
                  <c:v>1.22</c:v>
                </c:pt>
                <c:pt idx="3">
                  <c:v>1.2616666670000001</c:v>
                </c:pt>
                <c:pt idx="4">
                  <c:v>1.3033333330000001</c:v>
                </c:pt>
                <c:pt idx="5">
                  <c:v>1.345</c:v>
                </c:pt>
                <c:pt idx="6">
                  <c:v>1.3866666670000001</c:v>
                </c:pt>
                <c:pt idx="7">
                  <c:v>1.4283333330000001</c:v>
                </c:pt>
                <c:pt idx="8">
                  <c:v>1.47</c:v>
                </c:pt>
                <c:pt idx="9">
                  <c:v>1.5116666670000001</c:v>
                </c:pt>
              </c:numCache>
            </c:numRef>
          </c:xVal>
          <c:yVal>
            <c:numRef>
              <c:f>Sheet1!$G$3:$G$12</c:f>
              <c:numCache>
                <c:formatCode>0.00E+00</c:formatCode>
                <c:ptCount val="10"/>
                <c:pt idx="0">
                  <c:v>11.68100202268451</c:v>
                </c:pt>
                <c:pt idx="1">
                  <c:v>24.679603034326519</c:v>
                </c:pt>
                <c:pt idx="2">
                  <c:v>64.711823649205897</c:v>
                </c:pt>
                <c:pt idx="3">
                  <c:v>76.321491212065936</c:v>
                </c:pt>
                <c:pt idx="4">
                  <c:v>100.6935402948542</c:v>
                </c:pt>
                <c:pt idx="5">
                  <c:v>104.0057598674031</c:v>
                </c:pt>
                <c:pt idx="6">
                  <c:v>136.02638331598379</c:v>
                </c:pt>
                <c:pt idx="7">
                  <c:v>173.618169863254</c:v>
                </c:pt>
                <c:pt idx="8">
                  <c:v>86.482363678947607</c:v>
                </c:pt>
                <c:pt idx="9">
                  <c:v>20.05298605030362</c:v>
                </c:pt>
              </c:numCache>
            </c:numRef>
          </c:yVal>
          <c:smooth val="0"/>
        </c:ser>
        <c:ser>
          <c:idx val="0"/>
          <c:order val="0"/>
          <c:spPr>
            <a:ln w="47625">
              <a:noFill/>
            </a:ln>
          </c:spPr>
          <c:xVal>
            <c:numRef>
              <c:f>Sheet1!$J$3:$J$12</c:f>
              <c:numCache>
                <c:formatCode>0.00E+00</c:formatCode>
                <c:ptCount val="10"/>
                <c:pt idx="0">
                  <c:v>1.1366666670000001</c:v>
                </c:pt>
                <c:pt idx="1">
                  <c:v>1.1783333330000001</c:v>
                </c:pt>
                <c:pt idx="2">
                  <c:v>1.22</c:v>
                </c:pt>
                <c:pt idx="3">
                  <c:v>1.2616666670000001</c:v>
                </c:pt>
                <c:pt idx="4">
                  <c:v>1.3033333330000001</c:v>
                </c:pt>
                <c:pt idx="5">
                  <c:v>1.345</c:v>
                </c:pt>
                <c:pt idx="6">
                  <c:v>1.3866666670000001</c:v>
                </c:pt>
                <c:pt idx="7">
                  <c:v>1.4283333330000001</c:v>
                </c:pt>
                <c:pt idx="8">
                  <c:v>1.47</c:v>
                </c:pt>
                <c:pt idx="9">
                  <c:v>1.5116666670000001</c:v>
                </c:pt>
              </c:numCache>
            </c:numRef>
          </c:xVal>
          <c:yVal>
            <c:numRef>
              <c:f>Sheet1!$K$3:$K$12</c:f>
              <c:numCache>
                <c:formatCode>0.00E+00</c:formatCode>
                <c:ptCount val="10"/>
                <c:pt idx="0">
                  <c:v>79.8</c:v>
                </c:pt>
                <c:pt idx="1">
                  <c:v>79.8</c:v>
                </c:pt>
                <c:pt idx="2">
                  <c:v>79.8</c:v>
                </c:pt>
                <c:pt idx="3">
                  <c:v>79.8</c:v>
                </c:pt>
                <c:pt idx="4">
                  <c:v>79.8</c:v>
                </c:pt>
                <c:pt idx="5">
                  <c:v>79.8</c:v>
                </c:pt>
                <c:pt idx="6">
                  <c:v>79.8</c:v>
                </c:pt>
                <c:pt idx="7">
                  <c:v>79.8</c:v>
                </c:pt>
                <c:pt idx="8">
                  <c:v>79.8</c:v>
                </c:pt>
                <c:pt idx="9">
                  <c:v>79.8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200640"/>
        <c:axId val="121202944"/>
      </c:scatterChart>
      <c:valAx>
        <c:axId val="121200640"/>
        <c:scaling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121202944"/>
        <c:crosses val="autoZero"/>
        <c:crossBetween val="midCat"/>
      </c:valAx>
      <c:valAx>
        <c:axId val="121202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(cm/s)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121200640"/>
        <c:crosses val="autoZero"/>
        <c:crossBetween val="midCat"/>
      </c:valAx>
    </c:plotArea>
    <c:plotVisOnly val="1"/>
    <c:dispBlanksAs val="gap"/>
    <c:showDLblsOverMax val="0"/>
  </c:chart>
  <c:spPr>
    <a:solidFill>
      <a:schemeClr val="bg2"/>
    </a:solidFill>
    <a:ln w="6350"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06-06T04:17:57.568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6DE2F0-3D30-44E4-961E-7A323CBB5F86}" emma:medium="tactile" emma:mode="ink">
          <msink:context xmlns:msink="http://schemas.microsoft.com/ink/2010/main" type="writingRegion" rotatedBoundingBox="22588,10098 19456,13279 17279,11135 20412,7954"/>
        </emma:interpretation>
      </emma:emma>
    </inkml:annotationXML>
    <inkml:traceGroup>
      <inkml:annotationXML>
        <emma:emma xmlns:emma="http://www.w3.org/2003/04/emma" version="1.0">
          <emma:interpretation id="{D0B8E497-263B-42C3-9900-B8EF513A8E39}" emma:medium="tactile" emma:mode="ink">
            <msink:context xmlns:msink="http://schemas.microsoft.com/ink/2010/main" type="paragraph" rotatedBoundingBox="22588,10098 19456,13279 17279,11135 20412,7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61BC8-0890-4782-8D0B-0556E311CDB9}" emma:medium="tactile" emma:mode="ink">
              <msink:context xmlns:msink="http://schemas.microsoft.com/ink/2010/main" type="line" rotatedBoundingBox="22588,10098 19456,13279 17279,11135 20412,7954"/>
            </emma:interpretation>
          </emma:emma>
        </inkml:annotationXML>
        <inkml:traceGroup>
          <inkml:annotationXML>
            <emma:emma xmlns:emma="http://www.w3.org/2003/04/emma" version="1.0">
              <emma:interpretation id="{D812D83C-5DC7-44BC-AAB2-ACF9BB6DAE91}" emma:medium="tactile" emma:mode="ink">
                <msink:context xmlns:msink="http://schemas.microsoft.com/ink/2010/main" type="inkWord" rotatedBoundingBox="22588,10098 19456,13279 17279,11135 20412,7954"/>
              </emma:interpretation>
              <emma:one-of disjunction-type="recognition" id="oneOf0">
                <emma:interpretation id="interp0" emma:lang="en-US" emma:confidence="0">
                  <emma:literal>more</emma:literal>
                </emma:interpretation>
                <emma:interpretation id="interp1" emma:lang="en-US" emma:confidence="0">
                  <emma:literal>M Y</emma:literal>
                </emma:interpretation>
                <emma:interpretation id="interp2" emma:lang="en-US" emma:confidence="0">
                  <emma:literal>M %</emma:literal>
                </emma:interpretation>
                <emma:interpretation id="interp3" emma:lang="en-US" emma:confidence="0">
                  <emma:literal>Mod</emma:literal>
                </emma:interpretation>
                <emma:interpretation id="interp4" emma:lang="en-US" emma:confidence="0">
                  <emma:literal>M ¥</emma:literal>
                </emma:interpretation>
              </emma:one-of>
            </emma:emma>
          </inkml:annotationXML>
          <inkml:trace contextRef="#ctx0" brushRef="#br0">151 532 49,'0'0'41,"-20"-2"-6,20 2 0,0 0-5,0 0-1,-24-2-5,24 2-1,0 0-4,-10 26-3,10-26-3,-5 37-4,3-14-1,0 8 0,-2-3-1,1 7 0,-1-3 1,0 5-1,-3-5 3,1 7 1,-3 0-2,0 0 2,1 4-2,1 1 0,-1-1-2,1 0-1,3 1-1,-1-6 0,3-1-1,2-2 0,-2-9 0,4-2 1,-2-24-1,0 30 1,0-30-1,0 0 1,0 0-1,0 0-1,0 0 1,0 0-3,9-28 1,-7 6-1,-2-6 0,2-9-2,3-4 1,-3-4-1,2-5 0,0-2-1,3-2 1,-1-2-1,5-1 1,0 1-1,4 0 1,0-3 0,5 5 0,-3 0 0,5 0-2,-3 4 1,1 3-1,-3 3-1,0 5 0,-4 5-1,3 8 2,-6 2-2,-10 24 2,15-32 0,-15 32 0,0 0 1,0 0 1,0 0 0,0 0 1,0 0 0,16 19-1,-14 5 2,0 6 0,2 9 0,1 7 0,1 5 1,1 10 0,1 6 0,-3-2 1,3 4-1,-1-4 1,1-4-1,-1-5 2,-1-4-2,-3-11 0,3-4 1,-2-7-1,-1-6 0,-1-2 1,-2-22-1,2 28 0,-2-28 0,0 0 0,0 0 0,0 0-2,19-20 1,-8-1-1,-2-5 0,4-9 1,-2-2-2,2-6 1,-3-7-1,1-6 1,2-5 0,0-3 0,2-8-1,1 1 0,3-5 0,0 0 0,1 3 0,-1 5 1,3 6-3,-5 5 3,1 10-2,-5 10 1,-2 9-1,-3 6 0,-8 22 1,0 0-1,11-19 1,-11 19 0,0 0 0,2 39 0,-2-15 1,0 12 0,0 10 1,2 6 0,3 6 0,-1 7 0,2 4 2,1 1-2,4 3 2,-3-8-1,3 0 0,0-9 1,0-4-1,0-6 2,-3-3-3,1-11 1,-2-1 0,-1-3-1,-2-2 0,-1-2 0,1-3-1,-4 1 0,0-22 0,4 35-3,-4-35-4,5 23-4,-5-23-6,0 0-9,0 0-14,23 3-42,-23-3-27,20-31 1,-7 12 11</inkml:trace>
          <inkml:trace contextRef="#ctx0" brushRef="#br0" timeOffset="803.5407">1244 281 1,'0'0'32,"-24"-15"55,24 15 2,-33-19-51,33 19-6,-26-3-7,26 3-6,-32 7-4,32-7-4,-30 17-2,30-17-2,-33 33 0,18-10-1,0 1 0,4 4 0,0 1 0,5 5 1,4 1-1,4 2 2,-2 2-2,6 2 1,5-2 0,0 2-2,2-2 1,4-3-3,-4-5 1,4 1-2,-4-8 1,7-4-1,-20-20 0,32 30 0,-32-30 0,31 19 0,-31-19 0,30 5 1,-30-5 0,30-9-1,-30 9 1,35-26-1,-18 7 0,5-7 0,-3-5-1,3-3 2,-3-3-3,3-4 1,-5 0 0,1-1-1,-5-1 0,-5 2 1,-3 4-1,-7 0-1,-5 1 2,-6 3-1,-9 5 0,-1 0 0,-8 4 0,-1 5 0,-3 4-1,3 2-1,-1 6-4,3 3-4,6 6-5,-2-2-7,26 0-8,-32 13-10,32-13-15,-13 19-22,13-19-26,-2 22 2,2-22 68</inkml:trace>
          <inkml:trace contextRef="#ctx0" brushRef="#br0" timeOffset="-2116.0201">919-502 1,'0'0'66,"-26"0"-21,26 0-5,-32-2-5,32 2-2,-33 0-7,33 0 1,-28 0-3,28 0-5,-20 2-5,20-2 0,0 0-2,0 0-1,0 0-2,0 0 0,0 0 0,0 0 1,0 0 1,31 6 0,-12-8-1,1-4 0,3 1 4,1-1-6,7-1 4,3-6-6,7 7 4,3-12-5,8 8 5,4-12-5,11 5 1,4-14-1,12 3 0,5-4 0,8-5-2,5-4 1,5-2-2,5-3 1,-1-4-3,5 1 2,-3 1-2,-3-2 1,1 0-1,-4 3 0,-2 3 0,-2-1 1,-5 6-2,-6 2 2,-5 3-2,-10 3 1,-9 5 0,-6 3 1,-11 5-1,-5 3 1,-10 6-2,-5 1 2,-6 3-1,-5 3 1,-19 2-2,24-2 2,-24 2 0,0 0-1,0 0 1,0 0-1,0 0 0,0 0 1,0 0-1,0 0 0,0 0 0,0 0-4,0 0-5,0 0-9,0 0-9,0 0-12,0 0-24,0 0-53,0 0 0,0 0 0,0 0 67</inkml:trace>
          <inkml:trace contextRef="#ctx0" brushRef="#br0" timeOffset="1688.294">1850 134 1,'0'0'38,"0"0"51,-20-15 3,20 15-53,-28-11-5,6 2-6,3 7-5,-5-6-5,5 5-3,-5-1-2,4 4-1,-4-2-1,24 2-1,-34 9 0,34-9 0,-30 21-2,30-21 0,-29 33-1,19-10 0,1-1-2,2 6 1,1 0-3,4 5 1,2-1-2,2 3 1,0 0-1,2 1 1,3 1-2,-1-2 2,1-1-2,2 1 1,-5 0-1,9-5-2,-4-2 3,4 0-3,0-6 2,4-3-2,-17-19 2,41 26-2,-13-24 2,-2-2 0,7-6 0,1-5 1,-1-4-2,1-7 3,-1 1-3,1-5 2,-3 0-1,-1-2 1,-2-3-2,-4 1 2,-2 0-1,-3-3 0,-6-4 0,-2 1 1,-7-3 0,-2-2-1,-8-1 1,-7-3-2,-4 2 2,-9-1-2,-7 6 0,-6 3-1,-6 5-1,-7 6-4,2 9-3,-4 4-7,6 11-8,1-2-11,10 17-13,2-9-25,14 7-38,21-13 0,-20 26 12</inkml:trace>
          <inkml:trace contextRef="#ctx0" brushRef="#br0" timeOffset="2610.8022">2709-414 1,'0'0'64,"0"0"20,-28-17-33,28 17-8,-13-28-8,13 28-3,-15-33-8,15 33 0,-22-38-6,22 38 3,-28-33-4,28 33 3,-35-28-5,16 21 0,-5-8-1,2 13 0,-2-2-3,3 8-2,-5-2-2,2 9-5,-4 6 2,2 7-3,0 2 2,0 7-4,0 6 4,2 6-4,0 5 4,7 6 2,0 0-1,4 5 1,0 4-1,4 4 2,5-2-2,4 3 0,2-6-1,9-3 1,2-7-2,6-6 0,9-9 0,7-7 0,6-8 0,7-7 0,4-10-1,4-7-1,2-7 2,7-6-1,-8-6-1,-1-3 0,0-4 0,-6 0-2,-5 0 1,-6 5-2,-6 3-4,-12 1-4,3 11-10,-24 6-8,24-9-8,-24 9-8,0 0-9,0 0-12,0 0-20,0 0-25,0 0 10,-24 17 88</inkml:trace>
          <inkml:trace contextRef="#ctx0" brushRef="#br0" timeOffset="6891.7565">882 1796 1,'-32'-4'71,"32"4"15,-41-9 4,21 3-64,20 6-2,-26-11-8,26 11-2,0 0-4,-9-26-3,9 26-1,18-30 0,-1 10 0,9 1 0,9-5 0,8 0-2,9-2 1,11-2-2,8-2 0,9-3-2,11 1 0,9-5-1,6 0 0,8-2-1,-1 0 2,-5 2-2,-8 1 1,-9 5 1,-13 3 2,-18 13 2,-23 6 2,-13 18 1,-26 15 1,-16 17 0,-21 17 0,-15 16 2,-15 10 0,-9 14-3,-9 6-1,1 0-3,4-3 0,10-6-1,14-12 0,14-12-3,23-17-1,14-13-2,18-15 2,15-17 0,17-13 0,7-11 0,6-7 2,3-2-2,-1-2 2,-6 4-1,-4 1 1,-9 6 0,-13 6 1,-26 9 1,21 6 0,-25 16 0,-11 13 0,-11 12 1,-9 12-3,-4 12 2,-2 11-7,-2 5-9,8 13-29,9 1-64,3-1 0,12-1-2,-7-10-5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45AE-CBCB-4FE7-B89B-5BFD6A7AC7F2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8B8BB-299C-470C-B197-9622837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B8BB-299C-470C-B197-9622837D6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2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125F-74C1-4674-9550-D58E86731C09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BD45-BEB3-4659-AAEC-D221AED0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HOMEWORK:</a:t>
            </a:r>
            <a:br>
              <a:rPr lang="en-US" dirty="0" smtClean="0"/>
            </a:br>
            <a:r>
              <a:rPr lang="en-US" dirty="0" smtClean="0"/>
              <a:t>www.edudotonline.com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an Interaction Tool in an Online Physics Laboratory </a:t>
            </a:r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Galen T. Pickett, Thomas Gredig, Zvonimir Hlousek, </a:t>
            </a:r>
            <a:r>
              <a:rPr lang="en-US" dirty="0" err="1" smtClean="0"/>
              <a:t>Chuhee</a:t>
            </a:r>
            <a:r>
              <a:rPr lang="en-US" dirty="0" smtClean="0"/>
              <a:t> Kwon, James Kisiel</a:t>
            </a:r>
          </a:p>
          <a:p>
            <a:r>
              <a:rPr lang="en-US" dirty="0" smtClean="0"/>
              <a:t>CSU Long Beach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and SHW</a:t>
            </a:r>
            <a:endParaRPr lang="en-US" dirty="0"/>
          </a:p>
        </p:txBody>
      </p:sp>
      <p:pic>
        <p:nvPicPr>
          <p:cNvPr id="4" name="Content Placeholder 3" descr="slides for NARST 3.0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 r="51526" b="13382"/>
          <a:stretch/>
        </p:blipFill>
        <p:spPr>
          <a:xfrm>
            <a:off x="838200" y="1219200"/>
            <a:ext cx="76962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71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Laboratory: </a:t>
            </a:r>
            <a:r>
              <a:rPr lang="en-US" dirty="0" smtClean="0"/>
              <a:t>Authentic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Homework Groups Design Experiments</a:t>
            </a:r>
          </a:p>
          <a:p>
            <a:r>
              <a:rPr lang="en-US" dirty="0" smtClean="0"/>
              <a:t>“Tracker” used to perform measurements</a:t>
            </a:r>
          </a:p>
          <a:p>
            <a:r>
              <a:rPr lang="en-US" dirty="0" smtClean="0"/>
              <a:t>Experiments independently verified / groups</a:t>
            </a:r>
          </a:p>
          <a:p>
            <a:r>
              <a:rPr lang="en-US" dirty="0" smtClean="0"/>
              <a:t>Groups decide / construct their own meaning</a:t>
            </a:r>
          </a:p>
          <a:p>
            <a:r>
              <a:rPr lang="en-US" dirty="0" smtClean="0"/>
              <a:t>Ph.D. – level scientist required to judge</a:t>
            </a:r>
            <a:endParaRPr lang="en-US" dirty="0"/>
          </a:p>
        </p:txBody>
      </p:sp>
      <p:pic>
        <p:nvPicPr>
          <p:cNvPr id="4" name="image02.jpg" descr="materials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600" y="4572000"/>
            <a:ext cx="2922905" cy="1981200"/>
          </a:xfrm>
          <a:prstGeom prst="rect">
            <a:avLst/>
          </a:prstGeom>
          <a:ln/>
        </p:spPr>
      </p:pic>
      <p:pic>
        <p:nvPicPr>
          <p:cNvPr id="5" name="image08.png" descr="photo 1.PNG"/>
          <p:cNvPicPr/>
          <p:nvPr/>
        </p:nvPicPr>
        <p:blipFill>
          <a:blip r:embed="rId3"/>
          <a:srcRect t="29920" r="12771" b="15217"/>
          <a:stretch>
            <a:fillRect/>
          </a:stretch>
        </p:blipFill>
        <p:spPr>
          <a:xfrm>
            <a:off x="4038600" y="4572000"/>
            <a:ext cx="2195195" cy="1833245"/>
          </a:xfrm>
          <a:prstGeom prst="rect">
            <a:avLst/>
          </a:prstGeom>
          <a:ln/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49750265"/>
              </p:ext>
            </p:extLst>
          </p:nvPr>
        </p:nvGraphicFramePr>
        <p:xfrm>
          <a:off x="6477000" y="4572000"/>
          <a:ext cx="2564447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15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Homework: MOOC Glue</a:t>
            </a:r>
          </a:p>
          <a:p>
            <a:r>
              <a:rPr lang="en-US" dirty="0" smtClean="0"/>
              <a:t>Social Homework: Experiment as Social Activity</a:t>
            </a:r>
          </a:p>
          <a:p>
            <a:r>
              <a:rPr lang="en-US" dirty="0" smtClean="0"/>
              <a:t>Students depend on each other</a:t>
            </a:r>
          </a:p>
          <a:p>
            <a:r>
              <a:rPr lang="en-US" dirty="0" err="1" smtClean="0"/>
              <a:t>CourseCraft</a:t>
            </a:r>
            <a:r>
              <a:rPr lang="en-US" dirty="0" smtClean="0"/>
              <a:t>: positive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interdependence</a:t>
            </a:r>
          </a:p>
        </p:txBody>
      </p:sp>
      <p:pic>
        <p:nvPicPr>
          <p:cNvPr id="1026" name="Picture 2" descr="C:\Users\Galen\Desktop\WoW_Box_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628900" cy="37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6415005" y="3167910"/>
              <a:ext cx="1242720" cy="16131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7005" y="3147390"/>
                <a:ext cx="1281240" cy="16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4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Student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Assistants “Undergrad TA’s”</a:t>
            </a:r>
          </a:p>
          <a:p>
            <a:r>
              <a:rPr lang="en-US" dirty="0" smtClean="0"/>
              <a:t>No grading</a:t>
            </a:r>
          </a:p>
          <a:p>
            <a:r>
              <a:rPr lang="en-US" dirty="0" smtClean="0"/>
              <a:t>3-unit upper-division course in physics teaching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6159500" cy="33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high performing students</a:t>
            </a:r>
          </a:p>
          <a:p>
            <a:r>
              <a:rPr lang="en-US" dirty="0" smtClean="0"/>
              <a:t>SCALE-UP classrooms, both 151 and 152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4406" y="6248400"/>
            <a:ext cx="280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Beach Register, 2/5/14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a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and Interactions</a:t>
            </a:r>
          </a:p>
          <a:p>
            <a:r>
              <a:rPr lang="en-US" dirty="0" smtClean="0"/>
              <a:t>Physics the way physicists do it</a:t>
            </a:r>
          </a:p>
          <a:p>
            <a:r>
              <a:rPr lang="en-US" dirty="0" smtClean="0"/>
              <a:t>Formal reasoning</a:t>
            </a:r>
          </a:p>
          <a:p>
            <a:r>
              <a:rPr lang="en-US" dirty="0" smtClean="0"/>
              <a:t>Derive results, then apply</a:t>
            </a:r>
          </a:p>
          <a:p>
            <a:r>
              <a:rPr lang="en-US" dirty="0" smtClean="0"/>
              <a:t>Physical Problem Solving</a:t>
            </a:r>
          </a:p>
          <a:p>
            <a:r>
              <a:rPr lang="en-US" dirty="0" smtClean="0"/>
              <a:t>Momentum / Energy / 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733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124200"/>
            <a:ext cx="2733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Engineering a curriculum: F2F</a:t>
            </a:r>
          </a:p>
          <a:p>
            <a:r>
              <a:rPr lang="en-US" dirty="0" smtClean="0"/>
              <a:t>Engineering a curriculum: Online</a:t>
            </a:r>
          </a:p>
          <a:p>
            <a:r>
              <a:rPr lang="en-US" dirty="0" smtClean="0"/>
              <a:t>Teamwork: Social Homework</a:t>
            </a:r>
          </a:p>
          <a:p>
            <a:r>
              <a:rPr lang="en-US" dirty="0" smtClean="0"/>
              <a:t>Online Laboratory: </a:t>
            </a:r>
            <a:r>
              <a:rPr lang="en-US" dirty="0" smtClean="0"/>
              <a:t>Authentic STEM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701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CSU Long Beach</a:t>
            </a:r>
          </a:p>
          <a:p>
            <a:pPr lvl="1"/>
            <a:r>
              <a:rPr lang="en-US" dirty="0" smtClean="0"/>
              <a:t>36,000 students, many first-generation, low-income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STEM Gateway for Long </a:t>
            </a:r>
            <a:r>
              <a:rPr lang="en-US" dirty="0" smtClean="0"/>
              <a:t>Beach</a:t>
            </a:r>
          </a:p>
          <a:p>
            <a:pPr lvl="1"/>
            <a:r>
              <a:rPr lang="en-US" dirty="0" smtClean="0"/>
              <a:t>90,000 applied for 5,000 spots.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72920" cy="27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603697"/>
            <a:ext cx="3505200" cy="243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get it right!</a:t>
            </a:r>
          </a:p>
          <a:p>
            <a:pPr lvl="1"/>
            <a:r>
              <a:rPr lang="en-US" dirty="0" smtClean="0"/>
              <a:t>Better careers for students</a:t>
            </a:r>
          </a:p>
          <a:p>
            <a:pPr lvl="1"/>
            <a:r>
              <a:rPr lang="en-US" dirty="0" smtClean="0"/>
              <a:t>Special skills, better problems</a:t>
            </a:r>
          </a:p>
          <a:p>
            <a:r>
              <a:rPr lang="en-US" dirty="0" smtClean="0"/>
              <a:t>Existence and justification.</a:t>
            </a:r>
          </a:p>
          <a:p>
            <a:pPr lvl="1"/>
            <a:r>
              <a:rPr lang="en-US" dirty="0" smtClean="0"/>
              <a:t>Recruit physics majors from introductory physics</a:t>
            </a:r>
          </a:p>
          <a:p>
            <a:pPr lvl="1"/>
            <a:r>
              <a:rPr lang="en-US" dirty="0" smtClean="0"/>
              <a:t>Double majors</a:t>
            </a:r>
          </a:p>
          <a:p>
            <a:pPr lvl="1"/>
            <a:r>
              <a:rPr lang="en-US" dirty="0" smtClean="0"/>
              <a:t>If we don’t, who will?</a:t>
            </a:r>
          </a:p>
          <a:p>
            <a:r>
              <a:rPr lang="en-US" dirty="0" smtClean="0"/>
              <a:t>We have a successful course F2F … export it.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06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/>
          <a:lstStyle/>
          <a:p>
            <a:r>
              <a:rPr lang="en-US" dirty="0" smtClean="0"/>
              <a:t>Physics for Scientists and Engineers (Mechanics)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99661" y="2667000"/>
            <a:ext cx="7391400" cy="3429000"/>
            <a:chOff x="778857" y="22136904"/>
            <a:chExt cx="10107416" cy="712389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57" y="22136905"/>
              <a:ext cx="5189670" cy="7123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089" y="22136904"/>
              <a:ext cx="4858184" cy="7123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a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lecture format: Hall of Science</a:t>
            </a:r>
          </a:p>
          <a:p>
            <a:r>
              <a:rPr lang="en-US" dirty="0" smtClean="0"/>
              <a:t>I&gt;Clicker</a:t>
            </a:r>
          </a:p>
          <a:p>
            <a:r>
              <a:rPr lang="en-US" dirty="0" smtClean="0"/>
              <a:t>Cooperative 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Engaging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54186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Homework / Edudotonline.com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Async</a:t>
            </a:r>
            <a:r>
              <a:rPr lang="en-US" dirty="0" smtClean="0"/>
              <a:t> / Groups / Roles / Rotation / Any Content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Social Media overlay / “like” “thanks”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798"/>
            <a:ext cx="5867400" cy="3712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6096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2863"/>
            <a:ext cx="4883150" cy="178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Teamwork: Social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teams: Edudotonline.com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065525"/>
              </p:ext>
            </p:extLst>
          </p:nvPr>
        </p:nvGraphicFramePr>
        <p:xfrm>
          <a:off x="1066800" y="2209800"/>
          <a:ext cx="7467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8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317</Words>
  <Application>Microsoft Office PowerPoint</Application>
  <PresentationFormat>On-screen Show (4:3)</PresentationFormat>
  <Paragraphs>86</Paragraphs>
  <Slides>15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SOCIAL HOMEWORK: www.edudotonline.com Using an Interaction Tool in an Online Physics Laboratory Course</vt:lpstr>
      <vt:lpstr>Outline</vt:lpstr>
      <vt:lpstr>Motivation</vt:lpstr>
      <vt:lpstr>Motivation for Physics</vt:lpstr>
      <vt:lpstr>Existing Course</vt:lpstr>
      <vt:lpstr>Engineering a Pedagogy</vt:lpstr>
      <vt:lpstr>Social Homework / Edudotonline.com</vt:lpstr>
      <vt:lpstr>Instructor Feedback</vt:lpstr>
      <vt:lpstr>Teamwork: Social Homework</vt:lpstr>
      <vt:lpstr>Grades and SHW</vt:lpstr>
      <vt:lpstr>Laboratory: Authentic STEM</vt:lpstr>
      <vt:lpstr>Conclusion</vt:lpstr>
      <vt:lpstr>Engineering Student Support</vt:lpstr>
      <vt:lpstr>Honors Sections</vt:lpstr>
      <vt:lpstr>Engineering a 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in Introductory Physics</dc:title>
  <dc:creator>Galen Pickett</dc:creator>
  <cp:lastModifiedBy>Galen Pickett</cp:lastModifiedBy>
  <cp:revision>14</cp:revision>
  <dcterms:created xsi:type="dcterms:W3CDTF">2014-04-24T12:51:46Z</dcterms:created>
  <dcterms:modified xsi:type="dcterms:W3CDTF">2014-06-06T04:18:39Z</dcterms:modified>
</cp:coreProperties>
</file>